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38" autoAdjust="0"/>
    <p:restoredTop sz="94686" autoAdjust="0"/>
  </p:normalViewPr>
  <p:slideViewPr>
    <p:cSldViewPr snapToGrid="0">
      <p:cViewPr varScale="1">
        <p:scale>
          <a:sx n="56" d="100"/>
          <a:sy n="56" d="100"/>
        </p:scale>
        <p:origin x="43" y="4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A4890-B152-40F6-9911-681C0D4EC78A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9920A-D83E-4137-95D7-6697B5027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2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9920A-D83E-4137-95D7-6697B50277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8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0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2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4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76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546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4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7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50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4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7327C-C09C-40EF-92FE-4E423BEE0CDB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18973-8A57-4ABA-8A0F-FC62C4FE1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4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4">
            <a:extLst>
              <a:ext uri="{FF2B5EF4-FFF2-40B4-BE49-F238E27FC236}">
                <a16:creationId xmlns:a16="http://schemas.microsoft.com/office/drawing/2014/main" id="{A891FA20-019C-41EC-A937-BFA36A30C8ED}"/>
              </a:ext>
            </a:extLst>
          </p:cNvPr>
          <p:cNvSpPr txBox="1">
            <a:spLocks noChangeArrowheads="1"/>
          </p:cNvSpPr>
          <p:nvPr/>
        </p:nvSpPr>
        <p:spPr>
          <a:xfrm>
            <a:off x="8798575" y="31854"/>
            <a:ext cx="2965393" cy="453274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United States </a:t>
            </a:r>
            <a:b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Department of State Org Chart</a:t>
            </a:r>
          </a:p>
        </p:txBody>
      </p:sp>
      <p:pic>
        <p:nvPicPr>
          <p:cNvPr id="39" name="Picture 38" descr="United States Department of State Seal">
            <a:extLst>
              <a:ext uri="{FF2B5EF4-FFF2-40B4-BE49-F238E27FC236}">
                <a16:creationId xmlns:a16="http://schemas.microsoft.com/office/drawing/2014/main" id="{E35DAA04-AC8F-4D09-855D-58867AF4D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5617" y="473086"/>
            <a:ext cx="1101782" cy="1007832"/>
          </a:xfrm>
          <a:prstGeom prst="rect">
            <a:avLst/>
          </a:prstGeom>
        </p:spPr>
      </p:pic>
      <p:sp>
        <p:nvSpPr>
          <p:cNvPr id="338" name="Rectangle 4">
            <a:extLst>
              <a:ext uri="{FF2B5EF4-FFF2-40B4-BE49-F238E27FC236}">
                <a16:creationId xmlns:a16="http://schemas.microsoft.com/office/drawing/2014/main" id="{0154191B-D8B2-45D6-A2D5-134C254AE12C}"/>
              </a:ext>
            </a:extLst>
          </p:cNvPr>
          <p:cNvSpPr txBox="1">
            <a:spLocks noChangeArrowheads="1"/>
          </p:cNvSpPr>
          <p:nvPr/>
        </p:nvSpPr>
        <p:spPr>
          <a:xfrm>
            <a:off x="8824052" y="1494905"/>
            <a:ext cx="3301056" cy="344358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GTM/OTA manages the Department of State’s Organizational Chart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 The head of these organizations report directly to the Secretary (S) 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for certain purposes</a:t>
            </a:r>
          </a:p>
        </p:txBody>
      </p:sp>
      <p:sp>
        <p:nvSpPr>
          <p:cNvPr id="329" name="Rectangle 4">
            <a:extLst>
              <a:ext uri="{FF2B5EF4-FFF2-40B4-BE49-F238E27FC236}">
                <a16:creationId xmlns:a16="http://schemas.microsoft.com/office/drawing/2014/main" id="{3F0D2E6D-41AF-43B0-9081-3100CA904074}"/>
              </a:ext>
            </a:extLst>
          </p:cNvPr>
          <p:cNvSpPr txBox="1">
            <a:spLocks noChangeArrowheads="1"/>
          </p:cNvSpPr>
          <p:nvPr/>
        </p:nvSpPr>
        <p:spPr>
          <a:xfrm>
            <a:off x="35823" y="19368"/>
            <a:ext cx="1363787" cy="344358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January 2023</a:t>
            </a:r>
          </a:p>
        </p:txBody>
      </p:sp>
      <p:sp>
        <p:nvSpPr>
          <p:cNvPr id="25" name="_s2056">
            <a:extLst>
              <a:ext uri="{FF2B5EF4-FFF2-40B4-BE49-F238E27FC236}">
                <a16:creationId xmlns:a16="http://schemas.microsoft.com/office/drawing/2014/main" id="{42853628-91EE-4954-B448-BB91D73D5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8326" y="89538"/>
            <a:ext cx="2111103" cy="55557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Secretary of State</a:t>
            </a:r>
          </a:p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(S)</a:t>
            </a:r>
          </a:p>
        </p:txBody>
      </p:sp>
      <p:cxnSp>
        <p:nvCxnSpPr>
          <p:cNvPr id="30" name="Straight Connector 29" descr="Horizontal Connector Line: The following 2 Agencies (stated) report to Secretary of State">
            <a:extLst>
              <a:ext uri="{FF2B5EF4-FFF2-40B4-BE49-F238E27FC236}">
                <a16:creationId xmlns:a16="http://schemas.microsoft.com/office/drawing/2014/main" id="{9E1240D1-8FA3-4D42-B8F8-212763A63E5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1008100" y="360996"/>
            <a:ext cx="4010226" cy="632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FDBB4A3B-9E5F-4AB8-9730-637D3BEA7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08100" y="365939"/>
            <a:ext cx="164" cy="17486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1" name="_s2057">
            <a:extLst>
              <a:ext uri="{FF2B5EF4-FFF2-40B4-BE49-F238E27FC236}">
                <a16:creationId xmlns:a16="http://schemas.microsoft.com/office/drawing/2014/main" id="{D827D747-05B7-40B3-A599-A9EC2F430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03" y="505369"/>
            <a:ext cx="1363792" cy="44402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prstDash val="sysDash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United States Agency for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International Development</a:t>
            </a: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56FBA9E0-978F-468B-8F9F-5C5927444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12464" y="372258"/>
            <a:ext cx="0" cy="14804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0" name="_s2057">
            <a:extLst>
              <a:ext uri="{FF2B5EF4-FFF2-40B4-BE49-F238E27FC236}">
                <a16:creationId xmlns:a16="http://schemas.microsoft.com/office/drawing/2014/main" id="{0EABE2BF-5E08-48D9-B3D8-278CD38E1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565" y="508032"/>
            <a:ext cx="1339797" cy="44402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prstDash val="sysDash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United States Mission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United Nations</a:t>
            </a:r>
          </a:p>
        </p:txBody>
      </p:sp>
      <p:cxnSp>
        <p:nvCxnSpPr>
          <p:cNvPr id="36" name="Straight Connector 35" descr="The following 6 Officials report directly to Secretary of State">
            <a:extLst>
              <a:ext uri="{FF2B5EF4-FFF2-40B4-BE49-F238E27FC236}">
                <a16:creationId xmlns:a16="http://schemas.microsoft.com/office/drawing/2014/main" id="{891933B3-867E-47F8-916F-99E0F91D86EB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H="1" flipV="1">
            <a:off x="5326497" y="978924"/>
            <a:ext cx="1475866" cy="108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_s2057">
            <a:extLst>
              <a:ext uri="{FF2B5EF4-FFF2-40B4-BE49-F238E27FC236}">
                <a16:creationId xmlns:a16="http://schemas.microsoft.com/office/drawing/2014/main" id="{E991F9AB-5AEF-4A65-8D14-A941FB76B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1900" y="734008"/>
            <a:ext cx="1644597" cy="48983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Deputy Secretary of State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1675C07-7A4A-4520-AEE5-367814D45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4504199" y="1223839"/>
            <a:ext cx="0" cy="31539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87FBF48-267D-46C0-A750-6488891DC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32" idx="3"/>
          </p:cNvCxnSpPr>
          <p:nvPr/>
        </p:nvCxnSpPr>
        <p:spPr>
          <a:xfrm>
            <a:off x="4277561" y="1535697"/>
            <a:ext cx="214017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2" name="_s2057">
            <a:extLst>
              <a:ext uri="{FF2B5EF4-FFF2-40B4-BE49-F238E27FC236}">
                <a16:creationId xmlns:a16="http://schemas.microsoft.com/office/drawing/2014/main" id="{5B85EC74-F686-49EA-9121-9D3A0FA96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832" y="1316028"/>
            <a:ext cx="1627729" cy="439337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Cyberspace and Digital Policy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(CDP)</a:t>
            </a:r>
            <a:endParaRPr 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</a:t>
            </a:r>
          </a:p>
        </p:txBody>
      </p:sp>
      <p:cxnSp>
        <p:nvCxnSpPr>
          <p:cNvPr id="37" name="Straight Connector 36" descr="The following official reports directly to Secretary of State">
            <a:extLst>
              <a:ext uri="{FF2B5EF4-FFF2-40B4-BE49-F238E27FC236}">
                <a16:creationId xmlns:a16="http://schemas.microsoft.com/office/drawing/2014/main" id="{FBF41767-0945-48EB-8938-50597339AA1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endCxn id="33" idx="3"/>
          </p:cNvCxnSpPr>
          <p:nvPr/>
        </p:nvCxnSpPr>
        <p:spPr>
          <a:xfrm flipH="1">
            <a:off x="5854070" y="1531994"/>
            <a:ext cx="227437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_s2057">
            <a:extLst>
              <a:ext uri="{FF2B5EF4-FFF2-40B4-BE49-F238E27FC236}">
                <a16:creationId xmlns:a16="http://schemas.microsoft.com/office/drawing/2014/main" id="{E011FEFA-EC3C-4F51-90F5-66846A31F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3362" y="1309981"/>
            <a:ext cx="1160708" cy="44402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Secretariat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(S/ES)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Secretary</a:t>
            </a:r>
          </a:p>
        </p:txBody>
      </p:sp>
      <p:cxnSp>
        <p:nvCxnSpPr>
          <p:cNvPr id="26" name="Straight Connector 25" descr="The following official reports directly to Secretary of State">
            <a:extLst>
              <a:ext uri="{FF2B5EF4-FFF2-40B4-BE49-F238E27FC236}">
                <a16:creationId xmlns:a16="http://schemas.microsoft.com/office/drawing/2014/main" id="{0388FA40-80B5-445E-A359-12D5322D3D3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H="1">
            <a:off x="7132858" y="216103"/>
            <a:ext cx="346174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" name="_s2057">
            <a:extLst>
              <a:ext uri="{FF2B5EF4-FFF2-40B4-BE49-F238E27FC236}">
                <a16:creationId xmlns:a16="http://schemas.microsoft.com/office/drawing/2014/main" id="{3FFFDCD4-8E69-4E36-8191-C063EA8FA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82" y="68653"/>
            <a:ext cx="1111196" cy="26669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Counselor (C)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A745ACE-4E47-4647-B59A-29AAAAB2E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131681" y="541570"/>
            <a:ext cx="346174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_s2057">
            <a:extLst>
              <a:ext uri="{FF2B5EF4-FFF2-40B4-BE49-F238E27FC236}">
                <a16:creationId xmlns:a16="http://schemas.microsoft.com/office/drawing/2014/main" id="{26E65A75-1802-4FBA-B885-6E2A0A006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81" y="408327"/>
            <a:ext cx="1115568" cy="23390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Chief of Staff (COS)</a:t>
            </a:r>
          </a:p>
        </p:txBody>
      </p:sp>
      <p:sp>
        <p:nvSpPr>
          <p:cNvPr id="32" name="_s2057">
            <a:extLst>
              <a:ext uri="{FF2B5EF4-FFF2-40B4-BE49-F238E27FC236}">
                <a16:creationId xmlns:a16="http://schemas.microsoft.com/office/drawing/2014/main" id="{F3ADFF7F-3582-4C4E-9891-2A4E9B9D1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363" y="740229"/>
            <a:ext cx="1644597" cy="47955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Deputy Secretary of State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(D-MR)</a:t>
            </a:r>
          </a:p>
        </p:txBody>
      </p:sp>
      <p:cxnSp>
        <p:nvCxnSpPr>
          <p:cNvPr id="46" name="Straight Connector 45" descr="The following Director reports directly to Deputy Secretary of State (D-MR)">
            <a:extLst>
              <a:ext uri="{FF2B5EF4-FFF2-40B4-BE49-F238E27FC236}">
                <a16:creationId xmlns:a16="http://schemas.microsoft.com/office/drawing/2014/main" id="{1BCB8E12-9274-46E1-B47C-DD152E764E1B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624662" y="1219784"/>
            <a:ext cx="0" cy="9533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_s2057">
            <a:extLst>
              <a:ext uri="{FF2B5EF4-FFF2-40B4-BE49-F238E27FC236}">
                <a16:creationId xmlns:a16="http://schemas.microsoft.com/office/drawing/2014/main" id="{B41A3E0B-AF49-4CDC-A439-E1299D6A1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363" y="1315114"/>
            <a:ext cx="1644597" cy="444027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U.S. Foreign Assistance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38" name="Straight Connector 37" descr="Horizontal Connector Line: Connecting 6 Bureaus heads who (P,E,T,R,M,&amp; J) report directly to Secretary of State (S)">
            <a:extLst>
              <a:ext uri="{FF2B5EF4-FFF2-40B4-BE49-F238E27FC236}">
                <a16:creationId xmlns:a16="http://schemas.microsoft.com/office/drawing/2014/main" id="{5AEFC49A-ACBE-4FEE-93CB-95C770F4ED3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H="1">
            <a:off x="1201094" y="1885175"/>
            <a:ext cx="9903138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7" name="Straight Connector 396" descr="The following 1 of 6 Under Secretaries reports directly to Secretary of State (S)">
            <a:extLst>
              <a:ext uri="{FF2B5EF4-FFF2-40B4-BE49-F238E27FC236}">
                <a16:creationId xmlns:a16="http://schemas.microsoft.com/office/drawing/2014/main" id="{B45CCD5D-A891-421E-B83F-93A1DE6E105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1201094" y="1887311"/>
            <a:ext cx="0" cy="8710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1" name="_s2057">
            <a:extLst>
              <a:ext uri="{FF2B5EF4-FFF2-40B4-BE49-F238E27FC236}">
                <a16:creationId xmlns:a16="http://schemas.microsoft.com/office/drawing/2014/main" id="{C180FFAE-B1AC-4B74-9B01-0127AEFC1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34" y="1974412"/>
            <a:ext cx="1645920" cy="56811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(P)</a:t>
            </a:r>
          </a:p>
        </p:txBody>
      </p:sp>
      <p:cxnSp>
        <p:nvCxnSpPr>
          <p:cNvPr id="64" name="Straight Connector 63" descr="Vertical Connector Line: The following 8 Assistant  Secretaries from various organizations (stated) report to Under Secretary for Political Affairs">
            <a:extLst>
              <a:ext uri="{FF2B5EF4-FFF2-40B4-BE49-F238E27FC236}">
                <a16:creationId xmlns:a16="http://schemas.microsoft.com/office/drawing/2014/main" id="{8A940011-BC47-44EB-B947-39191C0F58C9}"/>
              </a:ext>
            </a:extLst>
          </p:cNvPr>
          <p:cNvCxnSpPr>
            <a:cxnSpLocks/>
          </p:cNvCxnSpPr>
          <p:nvPr/>
        </p:nvCxnSpPr>
        <p:spPr>
          <a:xfrm>
            <a:off x="1237275" y="2559824"/>
            <a:ext cx="0" cy="2334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5" name="Straight Connector 64" descr="The following consecutive 1 &amp; 2 of the 8 Assistant Secretaries report to Under Secretary for Political Affairs (P)">
            <a:extLst>
              <a:ext uri="{FF2B5EF4-FFF2-40B4-BE49-F238E27FC236}">
                <a16:creationId xmlns:a16="http://schemas.microsoft.com/office/drawing/2014/main" id="{733DB469-7BAB-4449-9D54-AB457933B58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60" idx="1"/>
            <a:endCxn id="56" idx="3"/>
          </p:cNvCxnSpPr>
          <p:nvPr/>
        </p:nvCxnSpPr>
        <p:spPr>
          <a:xfrm flipH="1">
            <a:off x="1135836" y="2915870"/>
            <a:ext cx="20297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6" name="_s2057">
            <a:extLst>
              <a:ext uri="{FF2B5EF4-FFF2-40B4-BE49-F238E27FC236}">
                <a16:creationId xmlns:a16="http://schemas.microsoft.com/office/drawing/2014/main" id="{EE9B3684-65BA-407D-A1D8-1587C8017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2" y="2631815"/>
            <a:ext cx="1078934" cy="56811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(AF)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60" name="_s2057">
            <a:extLst>
              <a:ext uri="{FF2B5EF4-FFF2-40B4-BE49-F238E27FC236}">
                <a16:creationId xmlns:a16="http://schemas.microsoft.com/office/drawing/2014/main" id="{7F7D5F20-DB97-41E1-8115-611807CCB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815" y="2631814"/>
            <a:ext cx="1078934" cy="56811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and Central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Asian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(SCA)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66" name="Straight Connector 65" descr="The following consecutive 2 &amp; 3 of the 8 Assistant Secretaries report to Under Secretary for Political Affairs (P)">
            <a:extLst>
              <a:ext uri="{FF2B5EF4-FFF2-40B4-BE49-F238E27FC236}">
                <a16:creationId xmlns:a16="http://schemas.microsoft.com/office/drawing/2014/main" id="{5FAFC080-956A-4890-A6A3-52EA2D9CA6C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61" idx="1"/>
            <a:endCxn id="59" idx="3"/>
          </p:cNvCxnSpPr>
          <p:nvPr/>
        </p:nvCxnSpPr>
        <p:spPr>
          <a:xfrm flipH="1" flipV="1">
            <a:off x="1135836" y="3553981"/>
            <a:ext cx="202979" cy="154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9" name="_s2057">
            <a:extLst>
              <a:ext uri="{FF2B5EF4-FFF2-40B4-BE49-F238E27FC236}">
                <a16:creationId xmlns:a16="http://schemas.microsoft.com/office/drawing/2014/main" id="{E2204767-177B-41F1-858D-FDE3A3A58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2" y="3268378"/>
            <a:ext cx="1078934" cy="57120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East Asian and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Pacific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(EAP)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61" name="_s2057">
            <a:extLst>
              <a:ext uri="{FF2B5EF4-FFF2-40B4-BE49-F238E27FC236}">
                <a16:creationId xmlns:a16="http://schemas.microsoft.com/office/drawing/2014/main" id="{6EEF3DC1-F283-40D4-B2D2-05C53021A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815" y="3271469"/>
            <a:ext cx="1078934" cy="568114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Western Hemisphere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67" name="Straight Connector 66" descr="The following consecutive 5 &amp; 6 of the 8 Assistant Secretaries report to Under Secretary for Political Affairs (P)">
            <a:extLst>
              <a:ext uri="{FF2B5EF4-FFF2-40B4-BE49-F238E27FC236}">
                <a16:creationId xmlns:a16="http://schemas.microsoft.com/office/drawing/2014/main" id="{CA747F64-A36C-4A3A-81FF-62EA020B28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62" idx="1"/>
            <a:endCxn id="63" idx="3"/>
          </p:cNvCxnSpPr>
          <p:nvPr/>
        </p:nvCxnSpPr>
        <p:spPr>
          <a:xfrm flipH="1" flipV="1">
            <a:off x="1135835" y="4188466"/>
            <a:ext cx="202980" cy="207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3" name="_s2057">
            <a:extLst>
              <a:ext uri="{FF2B5EF4-FFF2-40B4-BE49-F238E27FC236}">
                <a16:creationId xmlns:a16="http://schemas.microsoft.com/office/drawing/2014/main" id="{16D49FBD-8A1C-4714-A0F2-3666C2E3F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1" y="3902862"/>
            <a:ext cx="1078934" cy="571208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and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Eurasian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(EUR)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62" name="_s2057">
            <a:extLst>
              <a:ext uri="{FF2B5EF4-FFF2-40B4-BE49-F238E27FC236}">
                <a16:creationId xmlns:a16="http://schemas.microsoft.com/office/drawing/2014/main" id="{72C13E8E-FC33-4E5D-BF45-42949D140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815" y="3904942"/>
            <a:ext cx="1078934" cy="57120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(IO)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47" name="Straight Connector 146" descr="The following 2 of 8 Officials from NEA and CT report directly to Under Secretary for&#10;Political Affairs&#10;(P)">
            <a:extLst>
              <a:ext uri="{FF2B5EF4-FFF2-40B4-BE49-F238E27FC236}">
                <a16:creationId xmlns:a16="http://schemas.microsoft.com/office/drawing/2014/main" id="{FAD0A26E-975B-435D-BF1E-D0EC9AD1822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9" idx="1"/>
            <a:endCxn id="58" idx="3"/>
          </p:cNvCxnSpPr>
          <p:nvPr/>
        </p:nvCxnSpPr>
        <p:spPr>
          <a:xfrm flipH="1">
            <a:off x="1135835" y="4894692"/>
            <a:ext cx="220741" cy="13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8" name="_s2057">
            <a:extLst>
              <a:ext uri="{FF2B5EF4-FFF2-40B4-BE49-F238E27FC236}">
                <a16:creationId xmlns:a16="http://schemas.microsoft.com/office/drawing/2014/main" id="{4FB5B789-ED50-46FE-8EA2-FFF43867C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1" y="4609226"/>
            <a:ext cx="1078934" cy="571208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Eastern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49" name="_s2057">
            <a:extLst>
              <a:ext uri="{FF2B5EF4-FFF2-40B4-BE49-F238E27FC236}">
                <a16:creationId xmlns:a16="http://schemas.microsoft.com/office/drawing/2014/main" id="{8E5F54E5-0042-4C88-8B42-F148BC724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576" y="4568541"/>
            <a:ext cx="1078934" cy="65230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Counterterrorism and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Countering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Violent Extremism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(CT)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Ambassador-At-Large*</a:t>
            </a:r>
          </a:p>
        </p:txBody>
      </p:sp>
      <p:cxnSp>
        <p:nvCxnSpPr>
          <p:cNvPr id="109" name="Straight Connector 108" descr="The following 2 of 6 Under Secretaries reports directly to Secretary of State (S)&#10;&#10;">
            <a:extLst>
              <a:ext uri="{FF2B5EF4-FFF2-40B4-BE49-F238E27FC236}">
                <a16:creationId xmlns:a16="http://schemas.microsoft.com/office/drawing/2014/main" id="{F7761897-AB85-435A-8313-31130673BF8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3312632" y="1886906"/>
            <a:ext cx="0" cy="8858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2" name="_s2057" descr="Under Secretary for Economic Growth, Energy, and Environment (E)&#10;&#10;">
            <a:extLst>
              <a:ext uri="{FF2B5EF4-FFF2-40B4-BE49-F238E27FC236}">
                <a16:creationId xmlns:a16="http://schemas.microsoft.com/office/drawing/2014/main" id="{0C855742-59F6-4150-94B6-42B3A7C5F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9672" y="1975486"/>
            <a:ext cx="1645920" cy="56811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Growth, Energy,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Environment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</a:p>
        </p:txBody>
      </p:sp>
      <p:cxnSp>
        <p:nvCxnSpPr>
          <p:cNvPr id="75" name="Straight Connector 74" descr="Vertical Connector Line: The following 3 Assistant Secretaries and 4 Offices report to Under Secretary for Economic Growth, Energy, and Environment&#10;(E)">
            <a:extLst>
              <a:ext uri="{FF2B5EF4-FFF2-40B4-BE49-F238E27FC236}">
                <a16:creationId xmlns:a16="http://schemas.microsoft.com/office/drawing/2014/main" id="{BFCD3B35-491A-4443-803B-F2FA7FA9BEA6}"/>
              </a:ext>
            </a:extLst>
          </p:cNvPr>
          <p:cNvCxnSpPr>
            <a:cxnSpLocks/>
          </p:cNvCxnSpPr>
          <p:nvPr/>
        </p:nvCxnSpPr>
        <p:spPr>
          <a:xfrm>
            <a:off x="2841251" y="2546512"/>
            <a:ext cx="3041" cy="300450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7" name="Straight Connector 86" descr="1 of 3 Assistant Secretaries reporting to Under Secretary for Economic Growth, Energy, and Environment (E)">
            <a:extLst>
              <a:ext uri="{FF2B5EF4-FFF2-40B4-BE49-F238E27FC236}">
                <a16:creationId xmlns:a16="http://schemas.microsoft.com/office/drawing/2014/main" id="{2221A4C3-A686-4873-B3EA-C8B1B4F41E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2836909" y="2822875"/>
            <a:ext cx="111864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6" name="_s2057">
            <a:extLst>
              <a:ext uri="{FF2B5EF4-FFF2-40B4-BE49-F238E27FC236}">
                <a16:creationId xmlns:a16="http://schemas.microsoft.com/office/drawing/2014/main" id="{74088E05-BFD6-4C8E-B2A8-7F9D59D84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773" y="2602224"/>
            <a:ext cx="1130215" cy="44130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&amp; Business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Affairs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(EB)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36" name="Straight Connector 135" descr="2 of 3 Assistant Secretaries reporting to Under Secretary for Economic Growth, Energy, and Environment (E)">
            <a:extLst>
              <a:ext uri="{FF2B5EF4-FFF2-40B4-BE49-F238E27FC236}">
                <a16:creationId xmlns:a16="http://schemas.microsoft.com/office/drawing/2014/main" id="{BAD39C6A-1F35-70A2-93A3-62534E144AD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77" idx="1"/>
          </p:cNvCxnSpPr>
          <p:nvPr/>
        </p:nvCxnSpPr>
        <p:spPr>
          <a:xfrm flipH="1" flipV="1">
            <a:off x="2841251" y="3302599"/>
            <a:ext cx="109745" cy="137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_s2057">
            <a:extLst>
              <a:ext uri="{FF2B5EF4-FFF2-40B4-BE49-F238E27FC236}">
                <a16:creationId xmlns:a16="http://schemas.microsoft.com/office/drawing/2014/main" id="{1030A0BE-9B98-42A8-A688-65A7EC940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0996" y="3084947"/>
            <a:ext cx="1126693" cy="43805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Resources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(ENR)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37" name="Straight Connector 136" descr="3 of 3 Assistant Secretaries reporting to Under Secretary for Economic Growth, Energy, and Environment (E)">
            <a:extLst>
              <a:ext uri="{FF2B5EF4-FFF2-40B4-BE49-F238E27FC236}">
                <a16:creationId xmlns:a16="http://schemas.microsoft.com/office/drawing/2014/main" id="{84BB6DDF-AEA3-8F6D-43BB-CDC24B1D335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78" idx="1"/>
          </p:cNvCxnSpPr>
          <p:nvPr/>
        </p:nvCxnSpPr>
        <p:spPr>
          <a:xfrm flipH="1">
            <a:off x="2852087" y="3820322"/>
            <a:ext cx="9668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8" name="_s2057">
            <a:extLst>
              <a:ext uri="{FF2B5EF4-FFF2-40B4-BE49-F238E27FC236}">
                <a16:creationId xmlns:a16="http://schemas.microsoft.com/office/drawing/2014/main" id="{A0F90000-9173-4F31-BFDB-12F85188F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773" y="3554906"/>
            <a:ext cx="1133452" cy="53083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Oceans and Int’l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Affairs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(OES)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40" name="Straight Connector 139" descr="1 of 4 Offices reporting to Under Secretary for Economic Growth, Energy, and Environment (E)">
            <a:extLst>
              <a:ext uri="{FF2B5EF4-FFF2-40B4-BE49-F238E27FC236}">
                <a16:creationId xmlns:a16="http://schemas.microsoft.com/office/drawing/2014/main" id="{48901F63-3FF5-9FED-4625-224819F271C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80" idx="1"/>
          </p:cNvCxnSpPr>
          <p:nvPr/>
        </p:nvCxnSpPr>
        <p:spPr>
          <a:xfrm flipH="1">
            <a:off x="2852087" y="4331454"/>
            <a:ext cx="10318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0" name="_s2057">
            <a:extLst>
              <a:ext uri="{FF2B5EF4-FFF2-40B4-BE49-F238E27FC236}">
                <a16:creationId xmlns:a16="http://schemas.microsoft.com/office/drawing/2014/main" id="{C67E6E87-F1A9-49F5-B21C-5BA429625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269" y="4112426"/>
            <a:ext cx="1136991" cy="43805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the Science &amp;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Advisor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Secretary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(STAS)</a:t>
            </a:r>
          </a:p>
        </p:txBody>
      </p:sp>
      <p:cxnSp>
        <p:nvCxnSpPr>
          <p:cNvPr id="141" name="Straight Connector 140" descr="2 of 4 Offices reporting to Under Secretary for Economic Growth, Energy, and Environment (E)">
            <a:extLst>
              <a:ext uri="{FF2B5EF4-FFF2-40B4-BE49-F238E27FC236}">
                <a16:creationId xmlns:a16="http://schemas.microsoft.com/office/drawing/2014/main" id="{6E77700B-5205-B2C7-8D0C-5418C69445A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79" idx="1"/>
          </p:cNvCxnSpPr>
          <p:nvPr/>
        </p:nvCxnSpPr>
        <p:spPr>
          <a:xfrm flipH="1">
            <a:off x="2852087" y="4759945"/>
            <a:ext cx="105689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9" name="_s2057">
            <a:extLst>
              <a:ext uri="{FF2B5EF4-FFF2-40B4-BE49-F238E27FC236}">
                <a16:creationId xmlns:a16="http://schemas.microsoft.com/office/drawing/2014/main" id="{AF34C321-2C69-419F-B31C-1DF74D4FA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7776" y="4584109"/>
            <a:ext cx="1133877" cy="35167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the Chief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Economist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(OCE)</a:t>
            </a:r>
          </a:p>
        </p:txBody>
      </p:sp>
      <p:cxnSp>
        <p:nvCxnSpPr>
          <p:cNvPr id="309" name="Straight Connector 308" descr="3 of 4 Offices reporting to Under Secretary for Economic Growth, Energy, and Environment (E)">
            <a:extLst>
              <a:ext uri="{FF2B5EF4-FFF2-40B4-BE49-F238E27FC236}">
                <a16:creationId xmlns:a16="http://schemas.microsoft.com/office/drawing/2014/main" id="{1E9F2C6A-1B80-8E66-AE9C-40B29F70B34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139" idx="1"/>
          </p:cNvCxnSpPr>
          <p:nvPr/>
        </p:nvCxnSpPr>
        <p:spPr>
          <a:xfrm flipH="1">
            <a:off x="2846618" y="5152062"/>
            <a:ext cx="11764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9" name="_s2057">
            <a:extLst>
              <a:ext uri="{FF2B5EF4-FFF2-40B4-BE49-F238E27FC236}">
                <a16:creationId xmlns:a16="http://schemas.microsoft.com/office/drawing/2014/main" id="{BD5153E7-207B-2514-3C1D-272EDE2E8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259" y="4974603"/>
            <a:ext cx="1126032" cy="354917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Partnerships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(GP)  </a:t>
            </a:r>
          </a:p>
          <a:p>
            <a:pPr algn="ctr">
              <a:defRPr/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2" name="Straight Connector 141" descr="1 of 3 Assistant Secretaries reporting to Under Secretary for Economic Growth, Energy, and Environment (E)">
            <a:extLst>
              <a:ext uri="{FF2B5EF4-FFF2-40B4-BE49-F238E27FC236}">
                <a16:creationId xmlns:a16="http://schemas.microsoft.com/office/drawing/2014/main" id="{0E0FE14A-DCB5-C2B3-5746-2CE2729845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315" idx="1"/>
          </p:cNvCxnSpPr>
          <p:nvPr/>
        </p:nvCxnSpPr>
        <p:spPr>
          <a:xfrm flipH="1">
            <a:off x="2845591" y="5545917"/>
            <a:ext cx="118668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5" name="_s2057">
            <a:extLst>
              <a:ext uri="{FF2B5EF4-FFF2-40B4-BE49-F238E27FC236}">
                <a16:creationId xmlns:a16="http://schemas.microsoft.com/office/drawing/2014/main" id="{3D9313E1-B1A1-18A7-0DC3-289048373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259" y="5368458"/>
            <a:ext cx="1126032" cy="354917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Food Security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(GFS)  </a:t>
            </a:r>
          </a:p>
          <a:p>
            <a:pPr algn="ctr">
              <a:defRPr/>
            </a:pPr>
            <a:endParaRPr lang="en-US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Straight Connector 107" descr="The following 3 of 6 Under Secretaries reports directly to Secretary of State (S)&#10;&#10;">
            <a:extLst>
              <a:ext uri="{FF2B5EF4-FFF2-40B4-BE49-F238E27FC236}">
                <a16:creationId xmlns:a16="http://schemas.microsoft.com/office/drawing/2014/main" id="{9C93260B-A167-45B6-935B-5DC2B0D2611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5120161" y="1885610"/>
            <a:ext cx="0" cy="9417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3" name="_s2057">
            <a:extLst>
              <a:ext uri="{FF2B5EF4-FFF2-40B4-BE49-F238E27FC236}">
                <a16:creationId xmlns:a16="http://schemas.microsoft.com/office/drawing/2014/main" id="{AB91CEE0-1762-470B-8FE2-8BB3DF0B4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7201" y="1979788"/>
            <a:ext cx="1645920" cy="56354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Arms Control and International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(T)</a:t>
            </a:r>
          </a:p>
        </p:txBody>
      </p:sp>
      <p:cxnSp>
        <p:nvCxnSpPr>
          <p:cNvPr id="126" name="Straight Connector 125" descr="Vertical Line: The following 3 Assistant Secretaries from various organizations (stated) report to Under Secretary for&#10;Arms Control and International&#10;Security&#10;(T)">
            <a:extLst>
              <a:ext uri="{FF2B5EF4-FFF2-40B4-BE49-F238E27FC236}">
                <a16:creationId xmlns:a16="http://schemas.microsoft.com/office/drawing/2014/main" id="{E131890A-20B0-43EA-82A1-502B8D520B6E}"/>
              </a:ext>
            </a:extLst>
          </p:cNvPr>
          <p:cNvCxnSpPr>
            <a:cxnSpLocks/>
          </p:cNvCxnSpPr>
          <p:nvPr/>
        </p:nvCxnSpPr>
        <p:spPr>
          <a:xfrm flipH="1">
            <a:off x="4400048" y="2553351"/>
            <a:ext cx="1299" cy="192989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7" name="Straight Connector 126" descr="1 of 3  Assistant Secretaries reporting to Under Secretary for Arms Control and International Security Affairs (T)">
            <a:extLst>
              <a:ext uri="{FF2B5EF4-FFF2-40B4-BE49-F238E27FC236}">
                <a16:creationId xmlns:a16="http://schemas.microsoft.com/office/drawing/2014/main" id="{04423E93-CA8B-48EF-81A1-41ADAD8F89E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123" idx="1"/>
          </p:cNvCxnSpPr>
          <p:nvPr/>
        </p:nvCxnSpPr>
        <p:spPr>
          <a:xfrm flipH="1" flipV="1">
            <a:off x="4400048" y="3017756"/>
            <a:ext cx="185657" cy="47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3" name="_s2057">
            <a:extLst>
              <a:ext uri="{FF2B5EF4-FFF2-40B4-BE49-F238E27FC236}">
                <a16:creationId xmlns:a16="http://schemas.microsoft.com/office/drawing/2014/main" id="{CBDFC676-0E3B-4C85-B18E-747024F0E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5705" y="2652471"/>
            <a:ext cx="1280160" cy="73152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Arms Control,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Verification, and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Compliance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(AVC)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360" name="Straight Connector 359" descr="2 of 3  Assistant Secretaries reporting to Under Secretary for Arms Control and International Security Affairs (T)">
            <a:extLst>
              <a:ext uri="{FF2B5EF4-FFF2-40B4-BE49-F238E27FC236}">
                <a16:creationId xmlns:a16="http://schemas.microsoft.com/office/drawing/2014/main" id="{FD3863A4-9B0F-41DF-839B-64EFC7676A0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124" idx="1"/>
          </p:cNvCxnSpPr>
          <p:nvPr/>
        </p:nvCxnSpPr>
        <p:spPr>
          <a:xfrm flipH="1">
            <a:off x="4400048" y="3772839"/>
            <a:ext cx="184082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4" name="_s2057">
            <a:extLst>
              <a:ext uri="{FF2B5EF4-FFF2-40B4-BE49-F238E27FC236}">
                <a16:creationId xmlns:a16="http://schemas.microsoft.com/office/drawing/2014/main" id="{593B97AA-393A-4AF8-8ED7-E7BDBD434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4130" y="3452799"/>
            <a:ext cx="1280160" cy="64008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Security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Nonproliferation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(ISN)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29" name="Straight Connector 128" descr="3 of 3  Assistant Secretaries reporting to Under Secretary for Arms Control and International Security Affairs (T)">
            <a:extLst>
              <a:ext uri="{FF2B5EF4-FFF2-40B4-BE49-F238E27FC236}">
                <a16:creationId xmlns:a16="http://schemas.microsoft.com/office/drawing/2014/main" id="{B61AABB1-39E9-4DAD-99CC-C0EC7322F76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125" idx="1"/>
          </p:cNvCxnSpPr>
          <p:nvPr/>
        </p:nvCxnSpPr>
        <p:spPr>
          <a:xfrm flipH="1">
            <a:off x="4400048" y="4483248"/>
            <a:ext cx="179653" cy="3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5" name="_s2057">
            <a:extLst>
              <a:ext uri="{FF2B5EF4-FFF2-40B4-BE49-F238E27FC236}">
                <a16:creationId xmlns:a16="http://schemas.microsoft.com/office/drawing/2014/main" id="{0D57E96F-B486-46AE-B780-F7E2C8842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701" y="4163208"/>
            <a:ext cx="1280160" cy="64008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Political-Military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(PM)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07" name="Straight Connector 106" descr="The following 4 of 6 Under Secretaries reports directly to Secretary of State (S)&#10;&#10;">
            <a:extLst>
              <a:ext uri="{FF2B5EF4-FFF2-40B4-BE49-F238E27FC236}">
                <a16:creationId xmlns:a16="http://schemas.microsoft.com/office/drawing/2014/main" id="{7FC745D6-7FE4-49B7-8E75-2418EB06376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7024385" y="1880935"/>
            <a:ext cx="0" cy="9361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_s2057">
            <a:extLst>
              <a:ext uri="{FF2B5EF4-FFF2-40B4-BE49-F238E27FC236}">
                <a16:creationId xmlns:a16="http://schemas.microsoft.com/office/drawing/2014/main" id="{D50F4FD1-FDC5-442E-AF04-CB95EF256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1425" y="1974545"/>
            <a:ext cx="1645920" cy="56354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 Public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Diplomacy and Public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(R)</a:t>
            </a:r>
          </a:p>
        </p:txBody>
      </p:sp>
      <p:cxnSp>
        <p:nvCxnSpPr>
          <p:cNvPr id="183" name="Straight Connector 182" descr="Vertical Line: The following 2 Assistant Secretaries from various organizations (stated) report to Under Secretary for Public Diplomacy and Public Affairs (R)">
            <a:extLst>
              <a:ext uri="{FF2B5EF4-FFF2-40B4-BE49-F238E27FC236}">
                <a16:creationId xmlns:a16="http://schemas.microsoft.com/office/drawing/2014/main" id="{90729DA3-8AFD-4058-BBB6-70102278EE2E}"/>
              </a:ext>
            </a:extLst>
          </p:cNvPr>
          <p:cNvCxnSpPr>
            <a:cxnSpLocks/>
          </p:cNvCxnSpPr>
          <p:nvPr/>
        </p:nvCxnSpPr>
        <p:spPr>
          <a:xfrm>
            <a:off x="7526285" y="2532245"/>
            <a:ext cx="0" cy="120565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4" name="Straight Connector 183" descr="The following 1 of 2 Assistant Secretaries reports to Under Secretary for Public Diplomacy and Public Affairs (R)">
            <a:extLst>
              <a:ext uri="{FF2B5EF4-FFF2-40B4-BE49-F238E27FC236}">
                <a16:creationId xmlns:a16="http://schemas.microsoft.com/office/drawing/2014/main" id="{C6F7849B-0DEA-4819-8EDA-E4A7D5B14F3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endCxn id="180" idx="3"/>
          </p:cNvCxnSpPr>
          <p:nvPr/>
        </p:nvCxnSpPr>
        <p:spPr>
          <a:xfrm flipH="1" flipV="1">
            <a:off x="7323969" y="2992103"/>
            <a:ext cx="199146" cy="47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0" name="_s2057">
            <a:extLst>
              <a:ext uri="{FF2B5EF4-FFF2-40B4-BE49-F238E27FC236}">
                <a16:creationId xmlns:a16="http://schemas.microsoft.com/office/drawing/2014/main" id="{AD296011-23CB-4487-A1C0-BC4A0380C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5035" y="2661980"/>
            <a:ext cx="1078934" cy="66024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 and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(ECA)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85" name="Straight Connector 184" descr="The following 2 of 2 Assistant Secretaries reports to Under Secretary for Public Diplomacy and Public Affairs (R)">
            <a:extLst>
              <a:ext uri="{FF2B5EF4-FFF2-40B4-BE49-F238E27FC236}">
                <a16:creationId xmlns:a16="http://schemas.microsoft.com/office/drawing/2014/main" id="{F49874F0-FAC6-494D-B5C9-8A9746DD508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endCxn id="181" idx="3"/>
          </p:cNvCxnSpPr>
          <p:nvPr/>
        </p:nvCxnSpPr>
        <p:spPr>
          <a:xfrm flipH="1">
            <a:off x="7318105" y="3734911"/>
            <a:ext cx="20501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1" name="_s2057">
            <a:extLst>
              <a:ext uri="{FF2B5EF4-FFF2-40B4-BE49-F238E27FC236}">
                <a16:creationId xmlns:a16="http://schemas.microsoft.com/office/drawing/2014/main" id="{3FC22C0F-7A11-4723-B2D1-BFEA51449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9171" y="3405130"/>
            <a:ext cx="1078934" cy="65956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Public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(GPA)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398" name="Straight Connector 397" descr="The following 5 of 6 Under Secretaries reports directly to Secretary of State (S)">
            <a:extLst>
              <a:ext uri="{FF2B5EF4-FFF2-40B4-BE49-F238E27FC236}">
                <a16:creationId xmlns:a16="http://schemas.microsoft.com/office/drawing/2014/main" id="{344E2439-B649-4E64-940F-96D7562CE53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8962672" y="1889416"/>
            <a:ext cx="0" cy="76595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5" name="_s2057">
            <a:extLst>
              <a:ext uri="{FF2B5EF4-FFF2-40B4-BE49-F238E27FC236}">
                <a16:creationId xmlns:a16="http://schemas.microsoft.com/office/drawing/2014/main" id="{0AC5790E-64E9-4E6D-B875-2B352718C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9712" y="1966011"/>
            <a:ext cx="1645920" cy="56354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cxnSp>
        <p:nvCxnSpPr>
          <p:cNvPr id="205" name="Straight Connector 204" descr="Vertical Line: The following 12 Officials from various organizations (stated) report to Under Secretary for Management&#10;(M)">
            <a:extLst>
              <a:ext uri="{FF2B5EF4-FFF2-40B4-BE49-F238E27FC236}">
                <a16:creationId xmlns:a16="http://schemas.microsoft.com/office/drawing/2014/main" id="{F0C3A7DF-F426-4B67-A3B6-9B91B8955EB4}"/>
              </a:ext>
            </a:extLst>
          </p:cNvPr>
          <p:cNvCxnSpPr>
            <a:cxnSpLocks/>
          </p:cNvCxnSpPr>
          <p:nvPr/>
        </p:nvCxnSpPr>
        <p:spPr>
          <a:xfrm flipH="1">
            <a:off x="8961800" y="2521198"/>
            <a:ext cx="10869" cy="324180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6" name="Straight Connector 205" descr="The following consecutive 1 &amp; 2 of the 12 Officials report to Under Secretary for Management (M)">
            <a:extLst>
              <a:ext uri="{FF2B5EF4-FFF2-40B4-BE49-F238E27FC236}">
                <a16:creationId xmlns:a16="http://schemas.microsoft.com/office/drawing/2014/main" id="{159B21BE-2BC2-478B-B8EA-290E085DBE0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01" idx="1"/>
            <a:endCxn id="198" idx="3"/>
          </p:cNvCxnSpPr>
          <p:nvPr/>
        </p:nvCxnSpPr>
        <p:spPr>
          <a:xfrm flipH="1">
            <a:off x="8885717" y="2837193"/>
            <a:ext cx="154332" cy="83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8" name="_s2057">
            <a:extLst>
              <a:ext uri="{FF2B5EF4-FFF2-40B4-BE49-F238E27FC236}">
                <a16:creationId xmlns:a16="http://schemas.microsoft.com/office/drawing/2014/main" id="{F82A31D0-D5EB-4402-8234-67628F4BF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65" y="2570202"/>
            <a:ext cx="1137652" cy="53565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Administration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201" name="_s2057">
            <a:extLst>
              <a:ext uri="{FF2B5EF4-FFF2-40B4-BE49-F238E27FC236}">
                <a16:creationId xmlns:a16="http://schemas.microsoft.com/office/drawing/2014/main" id="{F1605BAA-73E5-4E59-8767-C6CFE7364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0049" y="2568067"/>
            <a:ext cx="1280160" cy="538251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Foreign Service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(FSI)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207" name="Straight Connector 206" descr="The following consecutive 3 &amp; 4 of the 12 Officials report to Under Secretary for Management (M)">
            <a:extLst>
              <a:ext uri="{FF2B5EF4-FFF2-40B4-BE49-F238E27FC236}">
                <a16:creationId xmlns:a16="http://schemas.microsoft.com/office/drawing/2014/main" id="{928A3F24-4A1D-4AFA-82BE-B2697B78519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02" idx="1"/>
            <a:endCxn id="200" idx="3"/>
          </p:cNvCxnSpPr>
          <p:nvPr/>
        </p:nvCxnSpPr>
        <p:spPr>
          <a:xfrm flipH="1">
            <a:off x="8882487" y="3469519"/>
            <a:ext cx="159431" cy="45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0" name="_s2057">
            <a:extLst>
              <a:ext uri="{FF2B5EF4-FFF2-40B4-BE49-F238E27FC236}">
                <a16:creationId xmlns:a16="http://schemas.microsoft.com/office/drawing/2014/main" id="{0B516EC9-6869-4721-81CA-97DEA91F6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8231" y="3159897"/>
            <a:ext cx="1144256" cy="62016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and Planning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(BP)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sp>
        <p:nvSpPr>
          <p:cNvPr id="202" name="_s2057">
            <a:extLst>
              <a:ext uri="{FF2B5EF4-FFF2-40B4-BE49-F238E27FC236}">
                <a16:creationId xmlns:a16="http://schemas.microsoft.com/office/drawing/2014/main" id="{E6848754-CA30-4FF9-A9B2-2500D5BFB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918" y="3149479"/>
            <a:ext cx="1280160" cy="64008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Talent Management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(GTM)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General of Foreign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&amp; Director of Global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</a:t>
            </a:r>
          </a:p>
        </p:txBody>
      </p:sp>
      <p:cxnSp>
        <p:nvCxnSpPr>
          <p:cNvPr id="208" name="Straight Connector 207" descr="5 of 12 Officials reports to Under Secretary for Bureau of Management (M) &amp; 6 of the 12 Officials reports directly to Secretary of State (S)">
            <a:extLst>
              <a:ext uri="{FF2B5EF4-FFF2-40B4-BE49-F238E27FC236}">
                <a16:creationId xmlns:a16="http://schemas.microsoft.com/office/drawing/2014/main" id="{B4B361FB-3A0A-42FC-BFFD-9310020C6AB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03" idx="1"/>
            <a:endCxn id="204" idx="3"/>
          </p:cNvCxnSpPr>
          <p:nvPr/>
        </p:nvCxnSpPr>
        <p:spPr>
          <a:xfrm flipH="1" flipV="1">
            <a:off x="8883635" y="4085738"/>
            <a:ext cx="157056" cy="84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4" name="_s2057">
            <a:extLst>
              <a:ext uri="{FF2B5EF4-FFF2-40B4-BE49-F238E27FC236}">
                <a16:creationId xmlns:a16="http://schemas.microsoft.com/office/drawing/2014/main" id="{777C31C5-7FE1-4CFB-A8A6-F3CB6FCF7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5984" y="3820408"/>
            <a:ext cx="1137651" cy="530659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Comptroller, Global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Services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(CGFS)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Comptroller</a:t>
            </a:r>
          </a:p>
        </p:txBody>
      </p:sp>
      <p:sp>
        <p:nvSpPr>
          <p:cNvPr id="203" name="_s2057">
            <a:extLst>
              <a:ext uri="{FF2B5EF4-FFF2-40B4-BE49-F238E27FC236}">
                <a16:creationId xmlns:a16="http://schemas.microsoft.com/office/drawing/2014/main" id="{73207DDE-5466-4E98-A6D0-4D7018332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0691" y="3822105"/>
            <a:ext cx="1280160" cy="52896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Resource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(IRM)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Chief Information Officer*</a:t>
            </a:r>
          </a:p>
        </p:txBody>
      </p:sp>
      <p:cxnSp>
        <p:nvCxnSpPr>
          <p:cNvPr id="221" name="Straight Connector 220" descr="The following consecutive 7 &amp; 8 of the 12 Officials report to Under Secretary for Management (M)">
            <a:extLst>
              <a:ext uri="{FF2B5EF4-FFF2-40B4-BE49-F238E27FC236}">
                <a16:creationId xmlns:a16="http://schemas.microsoft.com/office/drawing/2014/main" id="{CCCC414C-CEC6-4B66-B6D8-4A5E331D9D8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17" idx="1"/>
            <a:endCxn id="215" idx="3"/>
          </p:cNvCxnSpPr>
          <p:nvPr/>
        </p:nvCxnSpPr>
        <p:spPr>
          <a:xfrm flipH="1">
            <a:off x="8881243" y="4660974"/>
            <a:ext cx="160675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5" name="_s2057">
            <a:extLst>
              <a:ext uri="{FF2B5EF4-FFF2-40B4-BE49-F238E27FC236}">
                <a16:creationId xmlns:a16="http://schemas.microsoft.com/office/drawing/2014/main" id="{4E1FE882-0EDB-46B4-8614-BD7EB3BE9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592" y="4400726"/>
            <a:ext cx="1137651" cy="52049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Consular Affairs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sp>
        <p:nvSpPr>
          <p:cNvPr id="217" name="_s2057">
            <a:extLst>
              <a:ext uri="{FF2B5EF4-FFF2-40B4-BE49-F238E27FC236}">
                <a16:creationId xmlns:a16="http://schemas.microsoft.com/office/drawing/2014/main" id="{85BB8B6E-D915-4353-B888-BDA043871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1918" y="4400727"/>
            <a:ext cx="1280160" cy="520494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Management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and Solutions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(M/SS)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222" name="Straight Connector 221" descr="9th of the 12 Officials reports directly to Secretary of State &amp; 10th of the 12 Officials reports to Under Secretary for Management (M)">
            <a:extLst>
              <a:ext uri="{FF2B5EF4-FFF2-40B4-BE49-F238E27FC236}">
                <a16:creationId xmlns:a16="http://schemas.microsoft.com/office/drawing/2014/main" id="{50B79C8E-9B60-41C3-891A-6AD40A4AA25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18" idx="1"/>
            <a:endCxn id="216" idx="3"/>
          </p:cNvCxnSpPr>
          <p:nvPr/>
        </p:nvCxnSpPr>
        <p:spPr>
          <a:xfrm flipH="1">
            <a:off x="8881243" y="5201470"/>
            <a:ext cx="157053" cy="204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6" name="_s2057">
            <a:extLst>
              <a:ext uri="{FF2B5EF4-FFF2-40B4-BE49-F238E27FC236}">
                <a16:creationId xmlns:a16="http://schemas.microsoft.com/office/drawing/2014/main" id="{F1EE0749-8A2E-47BE-B9F4-5EB3E6229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6987" y="4966334"/>
            <a:ext cx="1144256" cy="47437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Diplomatic Security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(DS)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Secretary*</a:t>
            </a:r>
          </a:p>
        </p:txBody>
      </p:sp>
      <p:sp>
        <p:nvSpPr>
          <p:cNvPr id="218" name="_s2057">
            <a:extLst>
              <a:ext uri="{FF2B5EF4-FFF2-40B4-BE49-F238E27FC236}">
                <a16:creationId xmlns:a16="http://schemas.microsoft.com/office/drawing/2014/main" id="{AEB1E44A-A1BE-46E3-880F-714DAE60E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8296" y="4962235"/>
            <a:ext cx="1280160" cy="478469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Services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(MED)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223" name="Straight Connector 222" descr="The following consecutive 11 &amp; 12 of the 12 Officials report to Under Secretary for Management (M)">
            <a:extLst>
              <a:ext uri="{FF2B5EF4-FFF2-40B4-BE49-F238E27FC236}">
                <a16:creationId xmlns:a16="http://schemas.microsoft.com/office/drawing/2014/main" id="{F30306E5-99B7-4287-ACAF-E5429B83D32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19" idx="1"/>
            <a:endCxn id="220" idx="3"/>
          </p:cNvCxnSpPr>
          <p:nvPr/>
        </p:nvCxnSpPr>
        <p:spPr>
          <a:xfrm flipH="1">
            <a:off x="8881242" y="5756968"/>
            <a:ext cx="157056" cy="92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0" name="_s2057">
            <a:extLst>
              <a:ext uri="{FF2B5EF4-FFF2-40B4-BE49-F238E27FC236}">
                <a16:creationId xmlns:a16="http://schemas.microsoft.com/office/drawing/2014/main" id="{263D833B-464C-4879-A0F6-1EBDDA615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592" y="5483577"/>
            <a:ext cx="1137650" cy="54864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Foreign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(OFM)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endParaRPr 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_s2057">
            <a:extLst>
              <a:ext uri="{FF2B5EF4-FFF2-40B4-BE49-F238E27FC236}">
                <a16:creationId xmlns:a16="http://schemas.microsoft.com/office/drawing/2014/main" id="{22969FF3-C11C-427B-B5F7-0577D43B8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8298" y="5481719"/>
            <a:ext cx="1280160" cy="550498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Overseas Buildings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 (OBO)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endParaRPr 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Straight Connector 104" descr="The following 6 of 6 Under Secretaries reports directly to Secretary of State (S)&#10;&#10;">
            <a:extLst>
              <a:ext uri="{FF2B5EF4-FFF2-40B4-BE49-F238E27FC236}">
                <a16:creationId xmlns:a16="http://schemas.microsoft.com/office/drawing/2014/main" id="{44BD2671-77BC-48E8-A8C2-DA607D6F0F1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11104232" y="1883040"/>
            <a:ext cx="0" cy="12362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0" name="_s2057" descr="Under Secretary for Civilian Security, Democracy, and Human Rights (J)&#10;&#10;">
            <a:extLst>
              <a:ext uri="{FF2B5EF4-FFF2-40B4-BE49-F238E27FC236}">
                <a16:creationId xmlns:a16="http://schemas.microsoft.com/office/drawing/2014/main" id="{FE71A3C9-63BF-4233-A439-75A6EC60E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1272" y="2006666"/>
            <a:ext cx="1645920" cy="516014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Secretary for Civilian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Security, Democracy, and 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 (J)</a:t>
            </a:r>
          </a:p>
        </p:txBody>
      </p:sp>
      <p:cxnSp>
        <p:nvCxnSpPr>
          <p:cNvPr id="145" name="Straight Connector 144" descr="Vertical Line: The following 8 Officials from various organizations (stated) report to Under Secretary for Civilian&#10;Security, Democracy, and Human Rights (J)&#10;">
            <a:extLst>
              <a:ext uri="{FF2B5EF4-FFF2-40B4-BE49-F238E27FC236}">
                <a16:creationId xmlns:a16="http://schemas.microsoft.com/office/drawing/2014/main" id="{51503A6E-F640-4DA6-9596-6E2A851D7DBE}"/>
              </a:ext>
            </a:extLst>
          </p:cNvPr>
          <p:cNvCxnSpPr>
            <a:cxnSpLocks/>
          </p:cNvCxnSpPr>
          <p:nvPr/>
        </p:nvCxnSpPr>
        <p:spPr>
          <a:xfrm>
            <a:off x="10405694" y="2514797"/>
            <a:ext cx="1673" cy="342272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6" name="Straight Connector 145" descr="1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C487CE18-A28D-42FD-9C11-8933FE471F8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10399549" y="2785613"/>
            <a:ext cx="12267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8" name="_s2057" descr="Conflict &amp; Stabilization Operations&#10;(CSO) Assistant Secretary*&#10;">
            <a:extLst>
              <a:ext uri="{FF2B5EF4-FFF2-40B4-BE49-F238E27FC236}">
                <a16:creationId xmlns:a16="http://schemas.microsoft.com/office/drawing/2014/main" id="{69CB3E8F-E4E7-4FD9-A0B1-E3BBA2477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2220" y="2553470"/>
            <a:ext cx="1624154" cy="46428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 &amp; Stabilization Operations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(CSO)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Secretary*</a:t>
            </a:r>
          </a:p>
        </p:txBody>
      </p:sp>
      <p:cxnSp>
        <p:nvCxnSpPr>
          <p:cNvPr id="148" name="Straight Connector 147" descr="2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E871BDE2-F85E-4C4D-87A0-A03CB25E146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52" idx="1"/>
          </p:cNvCxnSpPr>
          <p:nvPr/>
        </p:nvCxnSpPr>
        <p:spPr>
          <a:xfrm flipH="1" flipV="1">
            <a:off x="10399549" y="3260524"/>
            <a:ext cx="125973" cy="175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2" name="_s2057" descr="Democracy, Human Rights, and &#10;Labor (DRL)&#10;Assistant Secretary&#10;">
            <a:extLst>
              <a:ext uri="{FF2B5EF4-FFF2-40B4-BE49-F238E27FC236}">
                <a16:creationId xmlns:a16="http://schemas.microsoft.com/office/drawing/2014/main" id="{5EE015F3-7933-4170-A029-927A6C6C4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522" y="3056012"/>
            <a:ext cx="1624180" cy="41252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Democracy, Human Rights, and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 (DRL)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49" name="Straight Connector 148" descr="3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00447F43-E4D3-4778-A9B6-8295B7A20B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10399549" y="3728246"/>
            <a:ext cx="12267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3" name="_s2057" descr="Office of Global Criminal Justice&#10;(GCJ)&#10;Ambassador-At-Large&#10;">
            <a:extLst>
              <a:ext uri="{FF2B5EF4-FFF2-40B4-BE49-F238E27FC236}">
                <a16:creationId xmlns:a16="http://schemas.microsoft.com/office/drawing/2014/main" id="{524518D2-DC8B-40D5-9A10-8CFA149D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2219" y="3506233"/>
            <a:ext cx="1624155" cy="444026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Global Criminal Justice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(GCJ)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</a:t>
            </a:r>
          </a:p>
        </p:txBody>
      </p:sp>
      <p:cxnSp>
        <p:nvCxnSpPr>
          <p:cNvPr id="150" name="Straight Connector 149" descr="4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C07F2A91-9DAF-471E-AC05-5F18382B68D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10399549" y="4232464"/>
            <a:ext cx="12267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4" name="_s2057" descr="International Narcotics and Law Enforcement (INL) Assistant Secretary">
            <a:extLst>
              <a:ext uri="{FF2B5EF4-FFF2-40B4-BE49-F238E27FC236}">
                <a16:creationId xmlns:a16="http://schemas.microsoft.com/office/drawing/2014/main" id="{89C5E7AF-F8A8-4E50-B5DC-FF8757255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2219" y="3983733"/>
            <a:ext cx="1624131" cy="49746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Narcotics and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Enforcement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(INL)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167" name="Straight Connector 166" descr="5 of 7 Officials from Bureau Civilian Security, Democracy, and Human Rights (J) reports directly to Secretary of State (S)">
            <a:extLst>
              <a:ext uri="{FF2B5EF4-FFF2-40B4-BE49-F238E27FC236}">
                <a16:creationId xmlns:a16="http://schemas.microsoft.com/office/drawing/2014/main" id="{2B592FBD-D23D-485D-BA7E-6F2FC90E08E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0399549" y="4776213"/>
            <a:ext cx="12260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5" name="_s2057" descr="Office of International Religious &#10;Freedom  (IRF)&#10;Ambassador-At-Large*&#10;">
            <a:extLst>
              <a:ext uri="{FF2B5EF4-FFF2-40B4-BE49-F238E27FC236}">
                <a16:creationId xmlns:a16="http://schemas.microsoft.com/office/drawing/2014/main" id="{85529F5A-7AD9-44FE-8510-3EEFDF1F0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2155" y="4527482"/>
            <a:ext cx="1624180" cy="49746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International Religious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Freedom  (IRF)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Ambassador-At-Large*</a:t>
            </a:r>
          </a:p>
        </p:txBody>
      </p:sp>
      <p:cxnSp>
        <p:nvCxnSpPr>
          <p:cNvPr id="168" name="Straight Connector 167" descr="6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C0DC0CBB-2449-44E7-A3EF-FE342AADD13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10399549" y="5345181"/>
            <a:ext cx="12260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_s2057" descr="Office to Monitor and Combat&#10;Trafficking in Persons (TIP) Ambassador-At-Large &#10;&#10;">
            <a:extLst>
              <a:ext uri="{FF2B5EF4-FFF2-40B4-BE49-F238E27FC236}">
                <a16:creationId xmlns:a16="http://schemas.microsoft.com/office/drawing/2014/main" id="{48A961C9-C3EA-4BE3-A266-41B101561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2155" y="5070861"/>
            <a:ext cx="1624179" cy="54864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to Monitor and Combat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Trafficking in Persons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(TIP)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</a:t>
            </a:r>
          </a:p>
        </p:txBody>
      </p:sp>
      <p:cxnSp>
        <p:nvCxnSpPr>
          <p:cNvPr id="318" name="Straight Connector 317" descr="7 of 7 Officials reporting to Under Secretary for Civilian Security, Democracy, and Human Rights (J)">
            <a:extLst>
              <a:ext uri="{FF2B5EF4-FFF2-40B4-BE49-F238E27FC236}">
                <a16:creationId xmlns:a16="http://schemas.microsoft.com/office/drawing/2014/main" id="{818598E9-5F1C-4E33-9886-07895B98C40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endCxn id="50" idx="1"/>
          </p:cNvCxnSpPr>
          <p:nvPr/>
        </p:nvCxnSpPr>
        <p:spPr>
          <a:xfrm flipV="1">
            <a:off x="10407367" y="5937526"/>
            <a:ext cx="122671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_s2057" descr="Population, Refugees, and Migration&#10;(PRM) Assistant Secretary&#10;">
            <a:extLst>
              <a:ext uri="{FF2B5EF4-FFF2-40B4-BE49-F238E27FC236}">
                <a16:creationId xmlns:a16="http://schemas.microsoft.com/office/drawing/2014/main" id="{E6F8E9FD-04ED-48D8-872B-839E47433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30038" y="5646427"/>
            <a:ext cx="1624179" cy="582198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Population, Refugees, and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(PRM)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35" name="Straight Connector 34" descr="Verticlal Line: Connecting Under Secretaries from various Offices reporting to Secretary of State">
            <a:extLst>
              <a:ext uri="{FF2B5EF4-FFF2-40B4-BE49-F238E27FC236}">
                <a16:creationId xmlns:a16="http://schemas.microsoft.com/office/drawing/2014/main" id="{781852CA-C8DB-4AEF-8CA6-F3F31251D3FA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6073878" y="645108"/>
            <a:ext cx="7629" cy="543259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8" name="Straight Connector 287" descr="Horizontal Connector Line: The following 10 Officials from various Offices (stated) report to Secretary of state">
            <a:extLst>
              <a:ext uri="{FF2B5EF4-FFF2-40B4-BE49-F238E27FC236}">
                <a16:creationId xmlns:a16="http://schemas.microsoft.com/office/drawing/2014/main" id="{8DD2C1ED-DF11-44CC-858D-C6F0A409526A}"/>
              </a:ext>
            </a:extLst>
          </p:cNvPr>
          <p:cNvCxnSpPr>
            <a:cxnSpLocks/>
          </p:cNvCxnSpPr>
          <p:nvPr/>
        </p:nvCxnSpPr>
        <p:spPr>
          <a:xfrm flipH="1" flipV="1">
            <a:off x="464604" y="6085609"/>
            <a:ext cx="8979142" cy="324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0" name="Straight Connector 289" descr="The following 1 of 11 Officials from various Offices (stated) reporting to Secretary of State (S)">
            <a:extLst>
              <a:ext uri="{FF2B5EF4-FFF2-40B4-BE49-F238E27FC236}">
                <a16:creationId xmlns:a16="http://schemas.microsoft.com/office/drawing/2014/main" id="{94761563-1146-4AF0-B480-3F75A45077F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V="1">
            <a:off x="464604" y="6088855"/>
            <a:ext cx="0" cy="9367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8" name="_s2057" descr="Office of Civil Rights (S/OCR) Director&#10;">
            <a:extLst>
              <a:ext uri="{FF2B5EF4-FFF2-40B4-BE49-F238E27FC236}">
                <a16:creationId xmlns:a16="http://schemas.microsoft.com/office/drawing/2014/main" id="{F8C3342C-3AC2-46B1-AF41-DD8C83648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1" y="6182778"/>
            <a:ext cx="731520" cy="653753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Rights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(S/OCR)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293" name="Straight Connector 292" descr="The following 2 of 11 Officials from various Offices (stated) reporting to Secretary of State (S)">
            <a:extLst>
              <a:ext uri="{FF2B5EF4-FFF2-40B4-BE49-F238E27FC236}">
                <a16:creationId xmlns:a16="http://schemas.microsoft.com/office/drawing/2014/main" id="{F5642786-41B3-4279-B23C-809CBF6D923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V="1">
            <a:off x="1264523" y="6072601"/>
            <a:ext cx="0" cy="18425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9" name="_s2057" descr="Office of Global Women’s Issues (S/GWI) &#10;Ambassador-At-Large&#10;">
            <a:extLst>
              <a:ext uri="{FF2B5EF4-FFF2-40B4-BE49-F238E27FC236}">
                <a16:creationId xmlns:a16="http://schemas.microsoft.com/office/drawing/2014/main" id="{DB5E21EA-ECDF-45D8-8E85-9494F1C93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484" y="6179287"/>
            <a:ext cx="914400" cy="657244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Global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Women’s Issues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(S/GWI)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Ambassador-At-Large</a:t>
            </a:r>
          </a:p>
        </p:txBody>
      </p:sp>
      <p:cxnSp>
        <p:nvCxnSpPr>
          <p:cNvPr id="296" name="Straight Connector 295" descr="The following 3 of 11 Officials from various Offices (stated) reporting to Secretary of State (S)">
            <a:extLst>
              <a:ext uri="{FF2B5EF4-FFF2-40B4-BE49-F238E27FC236}">
                <a16:creationId xmlns:a16="http://schemas.microsoft.com/office/drawing/2014/main" id="{2CDCC33A-6D87-4678-A95D-D15527551C2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V="1">
            <a:off x="2173616" y="6085995"/>
            <a:ext cx="4574" cy="22359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0" name="_s2057" descr="Intelligence and Research (INR) Assistant Secretary&#10;">
            <a:extLst>
              <a:ext uri="{FF2B5EF4-FFF2-40B4-BE49-F238E27FC236}">
                <a16:creationId xmlns:a16="http://schemas.microsoft.com/office/drawing/2014/main" id="{0517C299-71CF-4BB9-9CDE-C6221860D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0662" y="6177322"/>
            <a:ext cx="822960" cy="663777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Intelligence and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(INR)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299" name="Straight Connector 298" descr="The following 4 of 11 Officials from various Offices (stated) reporting to Secretary of State (S)">
            <a:extLst>
              <a:ext uri="{FF2B5EF4-FFF2-40B4-BE49-F238E27FC236}">
                <a16:creationId xmlns:a16="http://schemas.microsoft.com/office/drawing/2014/main" id="{7C3A82CD-6363-4D08-9D30-E0E8C1F8EDF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V="1">
            <a:off x="3070099" y="6080507"/>
            <a:ext cx="0" cy="10950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1" name="_s2057" descr="Office of Inspector General (OIG) Inspector General&#10;&#10;">
            <a:extLst>
              <a:ext uri="{FF2B5EF4-FFF2-40B4-BE49-F238E27FC236}">
                <a16:creationId xmlns:a16="http://schemas.microsoft.com/office/drawing/2014/main" id="{2F856A4C-FF8B-4B54-925B-88E3BE98D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517" y="6182920"/>
            <a:ext cx="853163" cy="660145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Inspector General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(OIG)</a:t>
            </a: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Inspector General</a:t>
            </a:r>
          </a:p>
        </p:txBody>
      </p:sp>
      <p:cxnSp>
        <p:nvCxnSpPr>
          <p:cNvPr id="302" name="Straight Connector 301" descr="The following 5 of 11 Officials from various Offices (stated) reporting to Secretary of State (S)">
            <a:extLst>
              <a:ext uri="{FF2B5EF4-FFF2-40B4-BE49-F238E27FC236}">
                <a16:creationId xmlns:a16="http://schemas.microsoft.com/office/drawing/2014/main" id="{5BF39787-2C65-4EF9-A388-4B1515CCF89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75" idx="0"/>
          </p:cNvCxnSpPr>
          <p:nvPr/>
        </p:nvCxnSpPr>
        <p:spPr>
          <a:xfrm flipV="1">
            <a:off x="3935727" y="6089100"/>
            <a:ext cx="1" cy="8432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5" name="_s2057" descr="Legislative Affairs (H) Assistant Secretary&#10;">
            <a:extLst>
              <a:ext uri="{FF2B5EF4-FFF2-40B4-BE49-F238E27FC236}">
                <a16:creationId xmlns:a16="http://schemas.microsoft.com/office/drawing/2014/main" id="{34C77A7B-7F6D-4838-B866-3BD6E875D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5579" y="6173421"/>
            <a:ext cx="800296" cy="669649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Legislative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Affairs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Secretary</a:t>
            </a:r>
          </a:p>
        </p:txBody>
      </p:sp>
      <p:cxnSp>
        <p:nvCxnSpPr>
          <p:cNvPr id="305" name="Straight Connector 304" descr="The following 6 of 11 Officials from various Offices (stated) reporting to Secretary of State (S)">
            <a:extLst>
              <a:ext uri="{FF2B5EF4-FFF2-40B4-BE49-F238E27FC236}">
                <a16:creationId xmlns:a16="http://schemas.microsoft.com/office/drawing/2014/main" id="{A7224FD7-69F1-4A6D-851B-A8D50365902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74" idx="0"/>
          </p:cNvCxnSpPr>
          <p:nvPr/>
        </p:nvCxnSpPr>
        <p:spPr>
          <a:xfrm flipV="1">
            <a:off x="4771615" y="6090269"/>
            <a:ext cx="1" cy="8432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4" name="_s2057" descr="Office of the Legal Advisor (L) Legal advisor&#10;">
            <a:extLst>
              <a:ext uri="{FF2B5EF4-FFF2-40B4-BE49-F238E27FC236}">
                <a16:creationId xmlns:a16="http://schemas.microsoft.com/office/drawing/2014/main" id="{A5536C38-D2AB-4D10-AC50-B7E8ACAA6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467" y="6174590"/>
            <a:ext cx="800296" cy="663139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the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Legal Advisor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Legal Advisor</a:t>
            </a:r>
          </a:p>
        </p:txBody>
      </p:sp>
      <p:sp>
        <p:nvSpPr>
          <p:cNvPr id="276" name="_s2057" descr="Office of Policy Planning (S/P) Director&#10;">
            <a:extLst>
              <a:ext uri="{FF2B5EF4-FFF2-40B4-BE49-F238E27FC236}">
                <a16:creationId xmlns:a16="http://schemas.microsoft.com/office/drawing/2014/main" id="{6C50FF36-2637-4981-885B-B47AE468A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9434" y="6180453"/>
            <a:ext cx="800296" cy="663144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Planning</a:t>
            </a:r>
          </a:p>
          <a:p>
            <a:pPr algn="ctr">
              <a:defRPr/>
            </a:pPr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(S/P)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</a:p>
        </p:txBody>
      </p:sp>
      <p:cxnSp>
        <p:nvCxnSpPr>
          <p:cNvPr id="311" name="Straight Connector 310" descr="The following 8 of 11 Officials from various Offices (stated) reporting to Secretary of State (S)">
            <a:extLst>
              <a:ext uri="{FF2B5EF4-FFF2-40B4-BE49-F238E27FC236}">
                <a16:creationId xmlns:a16="http://schemas.microsoft.com/office/drawing/2014/main" id="{D920E7CA-E57C-4C1B-99B0-0F8BE9514E1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72" idx="0"/>
          </p:cNvCxnSpPr>
          <p:nvPr/>
        </p:nvCxnSpPr>
        <p:spPr>
          <a:xfrm flipV="1">
            <a:off x="6450392" y="6089099"/>
            <a:ext cx="0" cy="9135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2" name="_s2057" descr="Office of the Chief of Protocol (S/CPR) &#10;Ambassador&#10;&#10;">
            <a:extLst>
              <a:ext uri="{FF2B5EF4-FFF2-40B4-BE49-F238E27FC236}">
                <a16:creationId xmlns:a16="http://schemas.microsoft.com/office/drawing/2014/main" id="{4F0B97FC-5F3A-4B27-BC07-34D816911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0244" y="6180452"/>
            <a:ext cx="800296" cy="656097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the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Chief of Protocol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(S/CPR) 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Ambassador</a:t>
            </a:r>
          </a:p>
        </p:txBody>
      </p:sp>
      <p:cxnSp>
        <p:nvCxnSpPr>
          <p:cNvPr id="308" name="Straight Connector 307" descr="The following 7 of 11 Officials from various Offices (stated) reporting to Secretary of State (S)">
            <a:extLst>
              <a:ext uri="{FF2B5EF4-FFF2-40B4-BE49-F238E27FC236}">
                <a16:creationId xmlns:a16="http://schemas.microsoft.com/office/drawing/2014/main" id="{40C617F8-186A-4690-A416-B891E432B56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76" idx="0"/>
          </p:cNvCxnSpPr>
          <p:nvPr/>
        </p:nvCxnSpPr>
        <p:spPr>
          <a:xfrm flipH="1" flipV="1">
            <a:off x="5609579" y="6089100"/>
            <a:ext cx="3" cy="9135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7" name="Straight Connector 316" descr="The following 9 of 11 Officials from various Offices (stated) reporting to Secretary of State (S)">
            <a:extLst>
              <a:ext uri="{FF2B5EF4-FFF2-40B4-BE49-F238E27FC236}">
                <a16:creationId xmlns:a16="http://schemas.microsoft.com/office/drawing/2014/main" id="{21740A47-6A41-4FCB-B4A9-255B86B91C3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73" idx="0"/>
          </p:cNvCxnSpPr>
          <p:nvPr/>
        </p:nvCxnSpPr>
        <p:spPr>
          <a:xfrm flipV="1">
            <a:off x="7441213" y="6108699"/>
            <a:ext cx="0" cy="9484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3" name="_s2057" descr="Office of U.S. Global AIDS Coordinator &amp; Health Diplomacy (S/GAC) Ambassador-At-Large&#10;">
            <a:extLst>
              <a:ext uri="{FF2B5EF4-FFF2-40B4-BE49-F238E27FC236}">
                <a16:creationId xmlns:a16="http://schemas.microsoft.com/office/drawing/2014/main" id="{FE4D0BD0-72B7-4C47-92C1-5BCD8EFCB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351" y="6203542"/>
            <a:ext cx="1065724" cy="65767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U.S. Global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AIDS Coordinator &amp;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Diplomacy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(S/GAC)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mbassador-At-Large</a:t>
            </a:r>
          </a:p>
        </p:txBody>
      </p:sp>
      <p:cxnSp>
        <p:nvCxnSpPr>
          <p:cNvPr id="130" name="Straight Connector 129" descr="The following 10 of 10 Officials from various Offices (stated) reporting to Secretary of State (S)">
            <a:extLst>
              <a:ext uri="{FF2B5EF4-FFF2-40B4-BE49-F238E27FC236}">
                <a16:creationId xmlns:a16="http://schemas.microsoft.com/office/drawing/2014/main" id="{7D28E9CD-0EFA-4CE1-9E9A-0C038DE1A20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 flipV="1">
            <a:off x="8479402" y="6105442"/>
            <a:ext cx="0" cy="8456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1" name="_s2057" descr="Office of Diversity and Inclusion (S/ODI)&#10;Chief Diversity and Inclusion Officer&#10;">
            <a:extLst>
              <a:ext uri="{FF2B5EF4-FFF2-40B4-BE49-F238E27FC236}">
                <a16:creationId xmlns:a16="http://schemas.microsoft.com/office/drawing/2014/main" id="{A3E1D561-BAA4-474D-B443-52F71FBBA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5410" y="6173421"/>
            <a:ext cx="892175" cy="663110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Diversity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Inclusion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(S/ODI)</a:t>
            </a:r>
            <a:endParaRPr 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Chief Diversity and</a:t>
            </a:r>
          </a:p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Officer</a:t>
            </a:r>
          </a:p>
        </p:txBody>
      </p:sp>
      <p:cxnSp>
        <p:nvCxnSpPr>
          <p:cNvPr id="314" name="Straight Connector 313" descr="The following 10 of 11 Officials from various Offices (stated) reporting to Secretary of State (S)">
            <a:extLst>
              <a:ext uri="{FF2B5EF4-FFF2-40B4-BE49-F238E27FC236}">
                <a16:creationId xmlns:a16="http://schemas.microsoft.com/office/drawing/2014/main" id="{1CD5145C-CF9F-4CF1-83D1-5C4D31F6574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  <a:stCxn id="283" idx="0"/>
          </p:cNvCxnSpPr>
          <p:nvPr/>
        </p:nvCxnSpPr>
        <p:spPr>
          <a:xfrm flipV="1">
            <a:off x="9443746" y="6089098"/>
            <a:ext cx="1" cy="88224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3" name="_s2057" descr="Special Envoys and Special Representatives&#10;&#10;">
            <a:extLst>
              <a:ext uri="{FF2B5EF4-FFF2-40B4-BE49-F238E27FC236}">
                <a16:creationId xmlns:a16="http://schemas.microsoft.com/office/drawing/2014/main" id="{16C387A4-1F47-4DC8-8D8D-9981419F3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7658" y="6177322"/>
            <a:ext cx="892175" cy="657672"/>
          </a:xfrm>
          <a:prstGeom prst="roundRect">
            <a:avLst>
              <a:gd name="adj" fmla="val 16667"/>
            </a:avLst>
          </a:prstGeom>
          <a:ln w="12700">
            <a:solidFill>
              <a:schemeClr val="tx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Envoys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Special </a:t>
            </a:r>
          </a:p>
          <a:p>
            <a:pPr algn="ctr">
              <a:defRPr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Representatives</a:t>
            </a:r>
            <a:endParaRPr 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9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645</Words>
  <Application>Microsoft Office PowerPoint</Application>
  <PresentationFormat>Widescreen</PresentationFormat>
  <Paragraphs>237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U.S. Department of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Anisha T</dc:creator>
  <cp:lastModifiedBy>Prevost, Colby W</cp:lastModifiedBy>
  <cp:revision>125</cp:revision>
  <dcterms:created xsi:type="dcterms:W3CDTF">2021-04-19T13:45:35Z</dcterms:created>
  <dcterms:modified xsi:type="dcterms:W3CDTF">2023-01-23T22:44:52Z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65d9ee-429a-4d5f-97cc-cfb56e044a6e_Enabled">
    <vt:lpwstr>true</vt:lpwstr>
  </property>
  <property fmtid="{D5CDD505-2E9C-101B-9397-08002B2CF9AE}" pid="3" name="MSIP_Label_1665d9ee-429a-4d5f-97cc-cfb56e044a6e_SetDate">
    <vt:lpwstr>2021-09-17T18:43:03Z</vt:lpwstr>
  </property>
  <property fmtid="{D5CDD505-2E9C-101B-9397-08002B2CF9AE}" pid="4" name="MSIP_Label_1665d9ee-429a-4d5f-97cc-cfb56e044a6e_Method">
    <vt:lpwstr>Privileged</vt:lpwstr>
  </property>
  <property fmtid="{D5CDD505-2E9C-101B-9397-08002B2CF9AE}" pid="5" name="MSIP_Label_1665d9ee-429a-4d5f-97cc-cfb56e044a6e_Name">
    <vt:lpwstr>1665d9ee-429a-4d5f-97cc-cfb56e044a6e</vt:lpwstr>
  </property>
  <property fmtid="{D5CDD505-2E9C-101B-9397-08002B2CF9AE}" pid="6" name="MSIP_Label_1665d9ee-429a-4d5f-97cc-cfb56e044a6e_SiteId">
    <vt:lpwstr>66cf5074-5afe-48d1-a691-a12b2121f44b</vt:lpwstr>
  </property>
  <property fmtid="{D5CDD505-2E9C-101B-9397-08002B2CF9AE}" pid="7" name="MSIP_Label_1665d9ee-429a-4d5f-97cc-cfb56e044a6e_ActionId">
    <vt:lpwstr>22ff4873-5621-4d1c-9378-8ea693e663fc</vt:lpwstr>
  </property>
  <property fmtid="{D5CDD505-2E9C-101B-9397-08002B2CF9AE}" pid="8" name="MSIP_Label_1665d9ee-429a-4d5f-97cc-cfb56e044a6e_ContentBits">
    <vt:lpwstr>0</vt:lpwstr>
  </property>
</Properties>
</file>