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50"/>
  </p:notesMasterIdLst>
  <p:sldIdLst>
    <p:sldId id="1036" r:id="rId5"/>
    <p:sldId id="1077" r:id="rId6"/>
    <p:sldId id="258" r:id="rId7"/>
    <p:sldId id="257" r:id="rId8"/>
    <p:sldId id="269" r:id="rId9"/>
    <p:sldId id="1037" r:id="rId10"/>
    <p:sldId id="1040" r:id="rId11"/>
    <p:sldId id="1038" r:id="rId12"/>
    <p:sldId id="1041" r:id="rId13"/>
    <p:sldId id="1042" r:id="rId14"/>
    <p:sldId id="1043" r:id="rId15"/>
    <p:sldId id="1078" r:id="rId16"/>
    <p:sldId id="1044" r:id="rId17"/>
    <p:sldId id="1045" r:id="rId18"/>
    <p:sldId id="1046" r:id="rId19"/>
    <p:sldId id="1047" r:id="rId20"/>
    <p:sldId id="274" r:id="rId21"/>
    <p:sldId id="1048" r:id="rId22"/>
    <p:sldId id="1049" r:id="rId23"/>
    <p:sldId id="1050" r:id="rId24"/>
    <p:sldId id="1051" r:id="rId25"/>
    <p:sldId id="1079" r:id="rId26"/>
    <p:sldId id="1052" r:id="rId27"/>
    <p:sldId id="1053" r:id="rId28"/>
    <p:sldId id="1055" r:id="rId29"/>
    <p:sldId id="1056" r:id="rId30"/>
    <p:sldId id="1057" r:id="rId31"/>
    <p:sldId id="1054" r:id="rId32"/>
    <p:sldId id="1058" r:id="rId33"/>
    <p:sldId id="1059" r:id="rId34"/>
    <p:sldId id="1075" r:id="rId35"/>
    <p:sldId id="1060" r:id="rId36"/>
    <p:sldId id="1080" r:id="rId37"/>
    <p:sldId id="1061" r:id="rId38"/>
    <p:sldId id="1062" r:id="rId39"/>
    <p:sldId id="1071" r:id="rId40"/>
    <p:sldId id="1073" r:id="rId41"/>
    <p:sldId id="1076" r:id="rId42"/>
    <p:sldId id="1074" r:id="rId43"/>
    <p:sldId id="1066" r:id="rId44"/>
    <p:sldId id="1065" r:id="rId45"/>
    <p:sldId id="1067" r:id="rId46"/>
    <p:sldId id="1068" r:id="rId47"/>
    <p:sldId id="1069" r:id="rId48"/>
    <p:sldId id="275" r:id="rId49"/>
  </p:sldIdLst>
  <p:sldSz cx="9144000" cy="5143500" type="screen16x9"/>
  <p:notesSz cx="6858000" cy="9144000"/>
  <p:embeddedFontLst>
    <p:embeddedFont>
      <p:font typeface="Calibri" panose="020F0502020204030204" pitchFamily="34" charset="0"/>
      <p:regular r:id="rId51"/>
      <p:bold r:id="rId52"/>
      <p:italic r:id="rId53"/>
      <p:boldItalic r:id="rId54"/>
    </p:embeddedFont>
    <p:embeddedFont>
      <p:font typeface="EB Garamond" panose="00000500000000000000" pitchFamily="2" charset="0"/>
      <p:regular r:id="rId55"/>
      <p:bold r:id="rId56"/>
      <p:italic r:id="rId57"/>
      <p:boldItalic r:id="rId58"/>
    </p:embeddedFont>
    <p:embeddedFont>
      <p:font typeface="Garamond" panose="02020404030301010803" pitchFamily="18" charset="0"/>
      <p:regular r:id="rId59"/>
      <p:bold r:id="rId60"/>
      <p:italic r:id="rId61"/>
    </p:embeddedFont>
    <p:embeddedFont>
      <p:font typeface="Open Sans" panose="020B0606030504020204" pitchFamily="34" charset="0"/>
      <p:regular r:id="rId62"/>
      <p:bold r:id="rId63"/>
      <p:italic r:id="rId64"/>
      <p:boldItalic r:id="rId65"/>
    </p:embeddedFont>
    <p:embeddedFont>
      <p:font typeface="Segoe UI" panose="020B0502040204020203" pitchFamily="34" charset="0"/>
      <p:regular r:id="rId66"/>
      <p:bold r:id="rId67"/>
      <p:italic r:id="rId68"/>
      <p:boldItalic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240"/>
    <a:srgbClr val="FF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898" y="7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font" Target="fonts/font5.fntdata"/><Relationship Id="rId63" Type="http://schemas.openxmlformats.org/officeDocument/2006/relationships/font" Target="fonts/font13.fntdata"/><Relationship Id="rId68" Type="http://schemas.openxmlformats.org/officeDocument/2006/relationships/font" Target="fonts/font18.fntdata"/><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font" Target="fonts/font1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7.fntdata"/><Relationship Id="rId61" Type="http://schemas.openxmlformats.org/officeDocument/2006/relationships/font" Target="fonts/font1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2.fntdata"/><Relationship Id="rId60" Type="http://schemas.openxmlformats.org/officeDocument/2006/relationships/font" Target="fonts/font10.fntdata"/><Relationship Id="rId65" Type="http://schemas.openxmlformats.org/officeDocument/2006/relationships/font" Target="fonts/font15.fntdata"/><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6.fntdata"/><Relationship Id="rId64" Type="http://schemas.openxmlformats.org/officeDocument/2006/relationships/font" Target="fonts/font14.fntdata"/><Relationship Id="rId69" Type="http://schemas.openxmlformats.org/officeDocument/2006/relationships/font" Target="fonts/font19.fntdata"/><Relationship Id="rId8" Type="http://schemas.openxmlformats.org/officeDocument/2006/relationships/slide" Target="slides/slide4.xml"/><Relationship Id="rId51" Type="http://schemas.openxmlformats.org/officeDocument/2006/relationships/font" Target="fonts/font1.fntdata"/><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9.fntdata"/><Relationship Id="rId67" Type="http://schemas.openxmlformats.org/officeDocument/2006/relationships/font" Target="fonts/font17.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4.fntdata"/><Relationship Id="rId62" Type="http://schemas.openxmlformats.org/officeDocument/2006/relationships/font" Target="fonts/font12.fntdata"/><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31344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95170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72960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44285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32996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3657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0362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3285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04514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73842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990490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870965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47853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61948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lvl="1" indent="0">
              <a:buNone/>
            </a:pPr>
            <a:endParaRPr lang="en-US" dirty="0">
              <a:latin typeface="Calibri"/>
              <a:cs typeface="Calibri"/>
            </a:endParaRPr>
          </a:p>
        </p:txBody>
      </p:sp>
    </p:spTree>
    <p:extLst>
      <p:ext uri="{BB962C8B-B14F-4D97-AF65-F5344CB8AC3E}">
        <p14:creationId xmlns:p14="http://schemas.microsoft.com/office/powerpoint/2010/main" val="291843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endParaRPr lang="en-US" b="1" dirty="0">
              <a:latin typeface="Calibri"/>
              <a:cs typeface="Calibri"/>
            </a:endParaRPr>
          </a:p>
          <a:p>
            <a:pPr>
              <a:buNone/>
            </a:pPr>
            <a:endParaRPr lang="en-US" dirty="0">
              <a:latin typeface="Calibri"/>
              <a:cs typeface="Calibri"/>
            </a:endParaRPr>
          </a:p>
        </p:txBody>
      </p:sp>
    </p:spTree>
    <p:extLst>
      <p:ext uri="{BB962C8B-B14F-4D97-AF65-F5344CB8AC3E}">
        <p14:creationId xmlns:p14="http://schemas.microsoft.com/office/powerpoint/2010/main" val="77037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131951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313336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655311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556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37804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73629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51773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58494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12328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p:nvPr/>
        </p:nvSpPr>
        <p:spPr>
          <a:xfrm>
            <a:off x="0" y="0"/>
            <a:ext cx="9144000" cy="51435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2" name="Google Shape;12;p2" title="Outlined U.S. Department of State seal without text"/>
          <p:cNvPicPr preferRelativeResize="0"/>
          <p:nvPr/>
        </p:nvPicPr>
        <p:blipFill rotWithShape="1">
          <a:blip r:embed="rId2">
            <a:alphaModFix amt="70000"/>
          </a:blip>
          <a:srcRect t="24376" b="15255"/>
          <a:stretch/>
        </p:blipFill>
        <p:spPr>
          <a:xfrm>
            <a:off x="268871" y="0"/>
            <a:ext cx="8520599" cy="5143500"/>
          </a:xfrm>
          <a:prstGeom prst="rect">
            <a:avLst/>
          </a:prstGeom>
          <a:noFill/>
          <a:ln>
            <a:noFill/>
          </a:ln>
        </p:spPr>
      </p:pic>
      <p:sp>
        <p:nvSpPr>
          <p:cNvPr id="13" name="Google Shape;13;p2"/>
          <p:cNvSpPr txBox="1">
            <a:spLocks noGrp="1"/>
          </p:cNvSpPr>
          <p:nvPr>
            <p:ph type="ctrTitle"/>
          </p:nvPr>
        </p:nvSpPr>
        <p:spPr>
          <a:xfrm>
            <a:off x="311708" y="987451"/>
            <a:ext cx="8520600" cy="2052600"/>
          </a:xfrm>
          <a:prstGeom prst="rect">
            <a:avLst/>
          </a:prstGeom>
        </p:spPr>
        <p:txBody>
          <a:bodyPr spcFirstLastPara="1" wrap="square" lIns="91425" tIns="91425" rIns="91425" bIns="91425" anchor="b" anchorCtr="0"/>
          <a:lstStyle>
            <a:lvl1pPr lvl="0" algn="ctr">
              <a:spcBef>
                <a:spcPts val="0"/>
              </a:spcBef>
              <a:spcAft>
                <a:spcPts val="0"/>
              </a:spcAft>
              <a:buClr>
                <a:srgbClr val="FFFFFF"/>
              </a:buClr>
              <a:buSzPts val="5200"/>
              <a:buFont typeface="EB Garamond"/>
              <a:buNone/>
              <a:defRPr sz="5200">
                <a:solidFill>
                  <a:srgbClr val="FFFFFF"/>
                </a:solidFill>
                <a:latin typeface="EB Garamond"/>
                <a:ea typeface="EB Garamond"/>
                <a:cs typeface="EB Garamond"/>
                <a:sym typeface="EB Garamond"/>
              </a:defRPr>
            </a:lvl1pPr>
            <a:lvl2pPr lvl="1"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2pPr>
            <a:lvl3pPr lvl="2"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3pPr>
            <a:lvl4pPr lvl="3"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4pPr>
            <a:lvl5pPr lvl="4"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5pPr>
            <a:lvl6pPr lvl="5"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6pPr>
            <a:lvl7pPr lvl="6"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7pPr>
            <a:lvl8pPr lvl="7"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8pPr>
            <a:lvl9pPr lvl="8"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9pPr>
          </a:lstStyle>
          <a:p>
            <a:endParaRPr/>
          </a:p>
        </p:txBody>
      </p:sp>
      <p:sp>
        <p:nvSpPr>
          <p:cNvPr id="14" name="Google Shape;14;p2"/>
          <p:cNvSpPr txBox="1">
            <a:spLocks noGrp="1"/>
          </p:cNvSpPr>
          <p:nvPr>
            <p:ph type="subTitle" idx="1"/>
          </p:nvPr>
        </p:nvSpPr>
        <p:spPr>
          <a:xfrm>
            <a:off x="311700" y="3381801"/>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rgbClr val="FFFFFF"/>
              </a:buClr>
              <a:buSzPts val="2400"/>
              <a:buNone/>
              <a:defRPr sz="2400">
                <a:solidFill>
                  <a:srgbClr val="FFFFFF"/>
                </a:solidFill>
              </a:defRPr>
            </a:lvl1pPr>
            <a:lvl2pPr lvl="1" algn="ctr">
              <a:lnSpc>
                <a:spcPct val="100000"/>
              </a:lnSpc>
              <a:spcBef>
                <a:spcPts val="0"/>
              </a:spcBef>
              <a:spcAft>
                <a:spcPts val="0"/>
              </a:spcAft>
              <a:buClr>
                <a:srgbClr val="FFFFFF"/>
              </a:buClr>
              <a:buSzPts val="2400"/>
              <a:buNone/>
              <a:defRPr sz="2400">
                <a:solidFill>
                  <a:srgbClr val="FFFFFF"/>
                </a:solidFill>
              </a:defRPr>
            </a:lvl2pPr>
            <a:lvl3pPr lvl="2" algn="ctr">
              <a:lnSpc>
                <a:spcPct val="100000"/>
              </a:lnSpc>
              <a:spcBef>
                <a:spcPts val="0"/>
              </a:spcBef>
              <a:spcAft>
                <a:spcPts val="0"/>
              </a:spcAft>
              <a:buClr>
                <a:srgbClr val="FFFFFF"/>
              </a:buClr>
              <a:buSzPts val="2400"/>
              <a:buNone/>
              <a:defRPr sz="2400">
                <a:solidFill>
                  <a:srgbClr val="FFFFFF"/>
                </a:solidFill>
              </a:defRPr>
            </a:lvl3pPr>
            <a:lvl4pPr lvl="3" algn="ctr">
              <a:lnSpc>
                <a:spcPct val="100000"/>
              </a:lnSpc>
              <a:spcBef>
                <a:spcPts val="0"/>
              </a:spcBef>
              <a:spcAft>
                <a:spcPts val="0"/>
              </a:spcAft>
              <a:buClr>
                <a:srgbClr val="FFFFFF"/>
              </a:buClr>
              <a:buSzPts val="2400"/>
              <a:buNone/>
              <a:defRPr sz="2400">
                <a:solidFill>
                  <a:srgbClr val="FFFFFF"/>
                </a:solidFill>
              </a:defRPr>
            </a:lvl4pPr>
            <a:lvl5pPr lvl="4" algn="ctr">
              <a:lnSpc>
                <a:spcPct val="100000"/>
              </a:lnSpc>
              <a:spcBef>
                <a:spcPts val="0"/>
              </a:spcBef>
              <a:spcAft>
                <a:spcPts val="0"/>
              </a:spcAft>
              <a:buClr>
                <a:srgbClr val="FFFFFF"/>
              </a:buClr>
              <a:buSzPts val="2400"/>
              <a:buNone/>
              <a:defRPr sz="2400">
                <a:solidFill>
                  <a:srgbClr val="FFFFFF"/>
                </a:solidFill>
              </a:defRPr>
            </a:lvl5pPr>
            <a:lvl6pPr lvl="5" algn="ctr">
              <a:lnSpc>
                <a:spcPct val="100000"/>
              </a:lnSpc>
              <a:spcBef>
                <a:spcPts val="0"/>
              </a:spcBef>
              <a:spcAft>
                <a:spcPts val="0"/>
              </a:spcAft>
              <a:buClr>
                <a:srgbClr val="FFFFFF"/>
              </a:buClr>
              <a:buSzPts val="2400"/>
              <a:buNone/>
              <a:defRPr sz="2400">
                <a:solidFill>
                  <a:srgbClr val="FFFFFF"/>
                </a:solidFill>
              </a:defRPr>
            </a:lvl6pPr>
            <a:lvl7pPr lvl="6" algn="ctr">
              <a:lnSpc>
                <a:spcPct val="100000"/>
              </a:lnSpc>
              <a:spcBef>
                <a:spcPts val="0"/>
              </a:spcBef>
              <a:spcAft>
                <a:spcPts val="0"/>
              </a:spcAft>
              <a:buClr>
                <a:srgbClr val="FFFFFF"/>
              </a:buClr>
              <a:buSzPts val="2400"/>
              <a:buNone/>
              <a:defRPr sz="2400">
                <a:solidFill>
                  <a:srgbClr val="FFFFFF"/>
                </a:solidFill>
              </a:defRPr>
            </a:lvl7pPr>
            <a:lvl8pPr lvl="7" algn="ctr">
              <a:lnSpc>
                <a:spcPct val="100000"/>
              </a:lnSpc>
              <a:spcBef>
                <a:spcPts val="0"/>
              </a:spcBef>
              <a:spcAft>
                <a:spcPts val="0"/>
              </a:spcAft>
              <a:buClr>
                <a:srgbClr val="FFFFFF"/>
              </a:buClr>
              <a:buSzPts val="2400"/>
              <a:buNone/>
              <a:defRPr sz="2400">
                <a:solidFill>
                  <a:srgbClr val="FFFFFF"/>
                </a:solidFill>
              </a:defRPr>
            </a:lvl8pPr>
            <a:lvl9pPr lvl="8" algn="ctr">
              <a:lnSpc>
                <a:spcPct val="100000"/>
              </a:lnSpc>
              <a:spcBef>
                <a:spcPts val="0"/>
              </a:spcBef>
              <a:spcAft>
                <a:spcPts val="0"/>
              </a:spcAft>
              <a:buClr>
                <a:srgbClr val="FFFFFF"/>
              </a:buClr>
              <a:buSzPts val="2400"/>
              <a:buNone/>
              <a:defRPr sz="2400">
                <a:solidFill>
                  <a:srgbClr val="FFFFFF"/>
                </a:solidFill>
              </a:defRPr>
            </a:lvl9pPr>
          </a:lstStyle>
          <a:p>
            <a:endParaRPr/>
          </a:p>
        </p:txBody>
      </p:sp>
      <p:grpSp>
        <p:nvGrpSpPr>
          <p:cNvPr id="15" name="Google Shape;15;p2"/>
          <p:cNvGrpSpPr/>
          <p:nvPr/>
        </p:nvGrpSpPr>
        <p:grpSpPr>
          <a:xfrm>
            <a:off x="5205013" y="3181601"/>
            <a:ext cx="2697000" cy="56424"/>
            <a:chOff x="5240700" y="3184501"/>
            <a:chExt cx="2697000" cy="56424"/>
          </a:xfrm>
        </p:grpSpPr>
        <p:sp>
          <p:nvSpPr>
            <p:cNvPr id="16" name="Google Shape;16;p2" title="thin gold line"/>
            <p:cNvSpPr/>
            <p:nvPr/>
          </p:nvSpPr>
          <p:spPr>
            <a:xfrm>
              <a:off x="5240700" y="3184501"/>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title="thin gold line"/>
            <p:cNvSpPr/>
            <p:nvPr/>
          </p:nvSpPr>
          <p:spPr>
            <a:xfrm>
              <a:off x="5240700" y="3225025"/>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 name="Google Shape;18;p2"/>
          <p:cNvGrpSpPr/>
          <p:nvPr/>
        </p:nvGrpSpPr>
        <p:grpSpPr>
          <a:xfrm>
            <a:off x="4225405" y="3124708"/>
            <a:ext cx="693191" cy="170211"/>
            <a:chOff x="4083975" y="3226850"/>
            <a:chExt cx="976050" cy="239700"/>
          </a:xfrm>
        </p:grpSpPr>
        <p:sp>
          <p:nvSpPr>
            <p:cNvPr id="19" name="Google Shape;19;p2"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0;p2"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2" name="Google Shape;2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dirty="0"/>
          </a:p>
        </p:txBody>
      </p:sp>
      <p:sp>
        <p:nvSpPr>
          <p:cNvPr id="23" name="Google Shape;23;p2"/>
          <p:cNvSpPr txBox="1"/>
          <p:nvPr/>
        </p:nvSpPr>
        <p:spPr>
          <a:xfrm>
            <a:off x="3547800" y="4733575"/>
            <a:ext cx="2048400" cy="25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a:solidFill>
                  <a:srgbClr val="FFFFFF"/>
                </a:solidFill>
                <a:latin typeface="EB Garamond"/>
                <a:ea typeface="EB Garamond"/>
                <a:cs typeface="EB Garamond"/>
                <a:sym typeface="EB Garamond"/>
              </a:rPr>
              <a:t>U.S. DEPARTMENT </a:t>
            </a:r>
            <a:r>
              <a:rPr lang="en" sz="900" i="1">
                <a:solidFill>
                  <a:srgbClr val="FFFFFF"/>
                </a:solidFill>
                <a:latin typeface="EB Garamond"/>
                <a:ea typeface="EB Garamond"/>
                <a:cs typeface="EB Garamond"/>
                <a:sym typeface="EB Garamond"/>
              </a:rPr>
              <a:t>of</a:t>
            </a:r>
            <a:r>
              <a:rPr lang="en" sz="900">
                <a:solidFill>
                  <a:srgbClr val="FFFFFF"/>
                </a:solidFill>
                <a:latin typeface="EB Garamond"/>
                <a:ea typeface="EB Garamond"/>
                <a:cs typeface="EB Garamond"/>
                <a:sym typeface="EB Garamond"/>
              </a:rPr>
              <a:t>  STATE</a:t>
            </a:r>
            <a:endParaRPr sz="900" dirty="0">
              <a:solidFill>
                <a:srgbClr val="FFFFFF"/>
              </a:solidFill>
              <a:latin typeface="EB Garamond"/>
              <a:ea typeface="EB Garamond"/>
              <a:cs typeface="EB Garamond"/>
              <a:sym typeface="EB Garamond"/>
            </a:endParaRPr>
          </a:p>
        </p:txBody>
      </p:sp>
      <p:grpSp>
        <p:nvGrpSpPr>
          <p:cNvPr id="24" name="Google Shape;24;p2"/>
          <p:cNvGrpSpPr/>
          <p:nvPr/>
        </p:nvGrpSpPr>
        <p:grpSpPr>
          <a:xfrm>
            <a:off x="1207638" y="3181601"/>
            <a:ext cx="2697000" cy="56424"/>
            <a:chOff x="5240700" y="3184501"/>
            <a:chExt cx="2697000" cy="56424"/>
          </a:xfrm>
        </p:grpSpPr>
        <p:sp>
          <p:nvSpPr>
            <p:cNvPr id="25" name="Google Shape;25;p2" title="thin gold line"/>
            <p:cNvSpPr/>
            <p:nvPr/>
          </p:nvSpPr>
          <p:spPr>
            <a:xfrm>
              <a:off x="5240700" y="3184501"/>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2" title="thin gold line"/>
            <p:cNvSpPr/>
            <p:nvPr/>
          </p:nvSpPr>
          <p:spPr>
            <a:xfrm>
              <a:off x="5240700" y="3225025"/>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3"/>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lstStyle>
            <a:lvl1pPr lvl="0" algn="ctr">
              <a:spcBef>
                <a:spcPts val="0"/>
              </a:spcBef>
              <a:spcAft>
                <a:spcPts val="0"/>
              </a:spcAft>
              <a:buClr>
                <a:srgbClr val="062135"/>
              </a:buClr>
              <a:buSzPts val="3600"/>
              <a:buNone/>
              <a:defRPr sz="3600">
                <a:solidFill>
                  <a:srgbClr val="062135"/>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9" name="Google Shape;2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30" name="Google Shape;30;p3"/>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31;p3"/>
          <p:cNvGrpSpPr/>
          <p:nvPr/>
        </p:nvGrpSpPr>
        <p:grpSpPr>
          <a:xfrm>
            <a:off x="311887" y="180355"/>
            <a:ext cx="562790" cy="138187"/>
            <a:chOff x="4083975" y="3226850"/>
            <a:chExt cx="976050" cy="239700"/>
          </a:xfrm>
        </p:grpSpPr>
        <p:sp>
          <p:nvSpPr>
            <p:cNvPr id="32" name="Google Shape;32;p3"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3;p3"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34;p3"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35" name="Google Shape;35;p3"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6"/>
        <p:cNvGrpSpPr/>
        <p:nvPr/>
      </p:nvGrpSpPr>
      <p:grpSpPr>
        <a:xfrm>
          <a:off x="0" y="0"/>
          <a:ext cx="0" cy="0"/>
          <a:chOff x="0" y="0"/>
          <a:chExt cx="0" cy="0"/>
        </a:xfrm>
      </p:grpSpPr>
      <p:sp>
        <p:nvSpPr>
          <p:cNvPr id="37" name="Google Shape;37;p4"/>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38" name="Google Shape;38;p4"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grpSp>
        <p:nvGrpSpPr>
          <p:cNvPr id="39" name="Google Shape;39;p4"/>
          <p:cNvGrpSpPr/>
          <p:nvPr/>
        </p:nvGrpSpPr>
        <p:grpSpPr>
          <a:xfrm>
            <a:off x="311887" y="180355"/>
            <a:ext cx="562790" cy="138187"/>
            <a:chOff x="4083975" y="3226850"/>
            <a:chExt cx="976050" cy="239700"/>
          </a:xfrm>
        </p:grpSpPr>
        <p:sp>
          <p:nvSpPr>
            <p:cNvPr id="40" name="Google Shape;40;p4"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41;p4"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p4"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Google Shape;43;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5" name="Google Shape;4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74"/>
        <p:cNvGrpSpPr/>
        <p:nvPr/>
      </p:nvGrpSpPr>
      <p:grpSpPr>
        <a:xfrm>
          <a:off x="0" y="0"/>
          <a:ext cx="0" cy="0"/>
          <a:chOff x="0" y="0"/>
          <a:chExt cx="0" cy="0"/>
        </a:xfrm>
      </p:grpSpPr>
      <p:sp>
        <p:nvSpPr>
          <p:cNvPr id="75" name="Google Shape;75;p8"/>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76" name="Google Shape;76;p8"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grpSp>
        <p:nvGrpSpPr>
          <p:cNvPr id="77" name="Google Shape;77;p8"/>
          <p:cNvGrpSpPr/>
          <p:nvPr/>
        </p:nvGrpSpPr>
        <p:grpSpPr>
          <a:xfrm>
            <a:off x="311887" y="180355"/>
            <a:ext cx="562790" cy="138187"/>
            <a:chOff x="4083975" y="3226850"/>
            <a:chExt cx="976050" cy="239700"/>
          </a:xfrm>
        </p:grpSpPr>
        <p:sp>
          <p:nvSpPr>
            <p:cNvPr id="78" name="Google Shape;78;p8"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8"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8"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81" name="Google Shape;81;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Clr>
                <a:srgbClr val="8E683D"/>
              </a:buClr>
              <a:buSzPts val="4800"/>
              <a:buNone/>
              <a:defRPr sz="4800">
                <a:solidFill>
                  <a:srgbClr val="8E683D"/>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82" name="Google Shape;82;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3017973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1pPr>
            <a:lvl2pPr lvl="1">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2pPr>
            <a:lvl3pPr lvl="2">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3pPr>
            <a:lvl4pPr lvl="3">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4pPr>
            <a:lvl5pPr lvl="4">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5pPr>
            <a:lvl6pPr lvl="5">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6pPr>
            <a:lvl7pPr lvl="6">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7pPr>
            <a:lvl8pPr lvl="7">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8pPr>
            <a:lvl9pPr lvl="8">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dirty="0"/>
          </a:p>
        </p:txBody>
      </p:sp>
      <p:sp>
        <p:nvSpPr>
          <p:cNvPr id="9" name="Google Shape;9;p1"/>
          <p:cNvSpPr txBox="1"/>
          <p:nvPr/>
        </p:nvSpPr>
        <p:spPr>
          <a:xfrm>
            <a:off x="3547800" y="4733575"/>
            <a:ext cx="2048400" cy="25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600">
                <a:solidFill>
                  <a:srgbClr val="8D98AA"/>
                </a:solidFill>
                <a:latin typeface="EB Garamond"/>
                <a:ea typeface="EB Garamond"/>
                <a:cs typeface="EB Garamond"/>
                <a:sym typeface="EB Garamond"/>
              </a:rPr>
              <a:t>U.S. DEPARTMENT </a:t>
            </a:r>
            <a:r>
              <a:rPr lang="en" sz="600" i="1">
                <a:solidFill>
                  <a:srgbClr val="8D98AA"/>
                </a:solidFill>
                <a:latin typeface="EB Garamond"/>
                <a:ea typeface="EB Garamond"/>
                <a:cs typeface="EB Garamond"/>
                <a:sym typeface="EB Garamond"/>
              </a:rPr>
              <a:t>of</a:t>
            </a:r>
            <a:r>
              <a:rPr lang="en" sz="600">
                <a:solidFill>
                  <a:srgbClr val="8D98AA"/>
                </a:solidFill>
                <a:latin typeface="EB Garamond"/>
                <a:ea typeface="EB Garamond"/>
                <a:cs typeface="EB Garamond"/>
                <a:sym typeface="EB Garamond"/>
              </a:rPr>
              <a:t>  STATE</a:t>
            </a:r>
            <a:endParaRPr sz="600" dirty="0">
              <a:solidFill>
                <a:srgbClr val="8D98AA"/>
              </a:solidFill>
              <a:latin typeface="EB Garamond"/>
              <a:ea typeface="EB Garamond"/>
              <a:cs typeface="EB Garamond"/>
              <a:sym typeface="EB Garamon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62" r:id="rId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mailto:DorfmanBB@state.gov" TargetMode="External"/><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mailto:DasP@state.gov" TargetMode="External"/><Relationship Id="rId5" Type="http://schemas.openxmlformats.org/officeDocument/2006/relationships/hyperlink" Target="mailto:CamposCP@state.gov" TargetMode="External"/><Relationship Id="rId4" Type="http://schemas.openxmlformats.org/officeDocument/2006/relationships/hyperlink" Target="mailto:BentonJC@state.gov"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mailto:DorfmanBB@state.gov"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mailto:BentonJC@state.gov"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mailto:HartiganMT@state.go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mailto:MukherjeeS1@state.gov" TargetMode="External"/><Relationship Id="rId4" Type="http://schemas.openxmlformats.org/officeDocument/2006/relationships/hyperlink" Target="mailto:BentonJC@state.gov"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hyperlink" Target="mailto:TosoCL@state.gov"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mailto:DorfmanBB@state.gov" TargetMode="External"/><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mailto:DasP@state.gov" TargetMode="External"/><Relationship Id="rId5" Type="http://schemas.openxmlformats.org/officeDocument/2006/relationships/hyperlink" Target="mailto:WardBW@state.gov" TargetMode="External"/><Relationship Id="rId4" Type="http://schemas.openxmlformats.org/officeDocument/2006/relationships/hyperlink" Target="mailto:BentonJC@state.gov"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notesSlide" Target="../notesSlides/notesSlide23.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image" Target="../media/image9.png"/></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am.gov/opp/1df51bf1a334479e85e57b22e9d76f5d/view" TargetMode="Externa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pPr marL="0" indent="0"/>
            <a:r>
              <a:rPr lang="en" sz="2100" b="1" dirty="0">
                <a:latin typeface="+mn-lt"/>
              </a:rPr>
              <a:t>U.S. Department of S</a:t>
            </a:r>
            <a:r>
              <a:rPr lang="en-US" sz="2100" b="1" dirty="0">
                <a:latin typeface="+mn-lt"/>
              </a:rPr>
              <a:t>t</a:t>
            </a:r>
            <a:r>
              <a:rPr lang="en" sz="2100" b="1" dirty="0">
                <a:latin typeface="+mn-lt"/>
              </a:rPr>
              <a:t>ate 2</a:t>
            </a:r>
            <a:r>
              <a:rPr lang="en" sz="2100" b="1" baseline="30000" dirty="0">
                <a:latin typeface="+mn-lt"/>
              </a:rPr>
              <a:t>nd</a:t>
            </a:r>
            <a:r>
              <a:rPr lang="en" sz="2100" b="1" dirty="0">
                <a:latin typeface="+mn-lt"/>
              </a:rPr>
              <a:t> Quarter Fiscal Year 2023 Industry Briefing</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Vetting and Linguistic Cont…</a:t>
            </a:r>
          </a:p>
        </p:txBody>
      </p:sp>
      <p:sp>
        <p:nvSpPr>
          <p:cNvPr id="3" name="Text Placeholder 2"/>
          <p:cNvSpPr>
            <a:spLocks noGrp="1"/>
          </p:cNvSpPr>
          <p:nvPr>
            <p:ph type="body" idx="1"/>
          </p:nvPr>
        </p:nvSpPr>
        <p:spPr>
          <a:xfrm>
            <a:off x="311700" y="1152474"/>
            <a:ext cx="8520600" cy="3800829"/>
          </a:xfrm>
        </p:spPr>
        <p:txBody>
          <a:bodyPr/>
          <a:lstStyle/>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Licenses to work in Iraq, specifically in Baghdad and Erbil regions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Knowledge of local labor laws in Iraq </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Biometric Analysts from the junior to senior levels.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Provide linguist fluent in the written and spoken languages in work region including English, Arabic, Farsi and Kurdish. </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Provide all types of insurance coverage in performance of services, such as automobile liability, comprehensive general liability, worker’s compensation, employer’s liability, DBA etc.</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Maintain a vetting support and linguists with the ability to immediately backfill vacant positions due to resignations, rotations, and illnesses due to a variety of reasons.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Managing smooth contract transition efforts in 90 days.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Perform in a fluid environment where govt needs change with little advance notice</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Recruit, vet, train and clear personnel and ensure suitability requirements for a labor force that requires positions with varying clearance levels and specialized labor categories such as Vetting Technical Specialist, Identity Intelligence Analyst, Biometric Trainer, Database Manager, Linguists, Security Liaison/Cultural Advisor, Vetting Administrative Assistant, and Identity Vetting Specialist among others.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Provide proven program and deputy program managers that possess strong skills in situational decision-making and work with all levels of personnel. Deputy Program Managers will be posted overseas in Iraq and Program Manager is State side.</a:t>
            </a: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	</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A70EB4EF-CC9F-FB07-B19A-A70EDBE577E9}"/>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1555283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Vetting and Linguistic</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sp>
        <p:nvSpPr>
          <p:cNvPr id="3" name="TextBox 2"/>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46208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Facilities Design &amp; Construction Division (FDCD)</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4269618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FDCD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Berel Dorfman</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A/OPE/AQM/FDCD</a:t>
            </a:r>
          </a:p>
          <a:p>
            <a:r>
              <a:rPr lang="en-US" sz="1000" b="1" dirty="0">
                <a:latin typeface="+mn-lt"/>
                <a:cs typeface="Segoe UI" panose="020B0502040204020203" pitchFamily="34" charset="0"/>
              </a:rPr>
              <a:t>Facilities Design &amp; Construction Division (FDCD)</a:t>
            </a:r>
          </a:p>
          <a:p>
            <a:r>
              <a:rPr lang="en-US" dirty="0">
                <a:latin typeface="+mn-lt"/>
                <a:cs typeface="Segoe UI" panose="020B0502040204020203" pitchFamily="34" charset="0"/>
                <a:hlinkClick r:id="rId3"/>
              </a:rPr>
              <a:t>DorfmanBB@state.gov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Christopher Dudding</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Division Chief, Construction Operations </a:t>
            </a:r>
          </a:p>
          <a:p>
            <a:r>
              <a:rPr lang="en-US" b="1" dirty="0">
                <a:latin typeface="+mn-lt"/>
                <a:cs typeface="Segoe UI" panose="020B0502040204020203" pitchFamily="34" charset="0"/>
              </a:rPr>
              <a:t>OBO/CFSM/CM/CO</a:t>
            </a:r>
          </a:p>
          <a:p>
            <a:r>
              <a:rPr lang="en-US" dirty="0">
                <a:latin typeface="+mn-lt"/>
                <a:cs typeface="Segoe UI" panose="020B0502040204020203" pitchFamily="34" charset="0"/>
                <a:hlinkClick r:id="rId4"/>
              </a:rPr>
              <a:t>DuddingCL@state.gov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Phil Campos</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A/OPE/AQM/FDCD</a:t>
            </a:r>
          </a:p>
          <a:p>
            <a:r>
              <a:rPr lang="en-US" sz="1000" b="1" dirty="0">
                <a:latin typeface="+mn-lt"/>
                <a:cs typeface="Segoe UI" panose="020B0502040204020203" pitchFamily="34" charset="0"/>
              </a:rPr>
              <a:t>Facilities Design &amp; Construction Division (FDCD)</a:t>
            </a:r>
          </a:p>
          <a:p>
            <a:r>
              <a:rPr lang="en-US" b="1" dirty="0">
                <a:latin typeface="+mn-lt"/>
                <a:cs typeface="Segoe UI" panose="020B0502040204020203" pitchFamily="34" charset="0"/>
                <a:hlinkClick r:id="rId5"/>
              </a:rPr>
              <a:t>CamposCP@state.gov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10600" y="332158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Puja Das</a:t>
            </a: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Architect/Project Manager</a:t>
            </a:r>
          </a:p>
          <a:p>
            <a:r>
              <a:rPr lang="en-US" b="1" dirty="0">
                <a:latin typeface="+mn-lt"/>
                <a:cs typeface="Segoe UI" panose="020B0502040204020203" pitchFamily="34" charset="0"/>
              </a:rPr>
              <a:t>OBO/PDCD/PDC</a:t>
            </a:r>
            <a:endParaRPr lang="en-US" sz="1000" b="1" dirty="0">
              <a:latin typeface="+mn-lt"/>
              <a:cs typeface="Segoe UI" panose="020B0502040204020203" pitchFamily="34" charset="0"/>
            </a:endParaRPr>
          </a:p>
          <a:p>
            <a:r>
              <a:rPr lang="en-US" b="1" dirty="0">
                <a:latin typeface="+mn-lt"/>
                <a:cs typeface="Segoe UI" panose="020B0502040204020203" pitchFamily="34" charset="0"/>
                <a:hlinkClick r:id="rId6"/>
              </a:rPr>
              <a:t>DasP@state.gov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15" name="Straight Arrow Connector 14">
            <a:extLst>
              <a:ext uri="{FF2B5EF4-FFF2-40B4-BE49-F238E27FC236}">
                <a16:creationId xmlns:a16="http://schemas.microsoft.com/office/drawing/2014/main" id="{0A93B6FD-B918-49A6-86CF-8E84D77249E7}"/>
              </a:ext>
            </a:extLst>
          </p:cNvPr>
          <p:cNvCxnSpPr>
            <a:cxnSpLocks/>
          </p:cNvCxnSpPr>
          <p:nvPr/>
        </p:nvCxnSpPr>
        <p:spPr>
          <a:xfrm flipH="1">
            <a:off x="3876840" y="327886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761581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HVAC </a:t>
            </a:r>
            <a:r>
              <a:rPr lang="en">
                <a:latin typeface="Garamond" panose="02020404030301010803" pitchFamily="18" charset="0"/>
              </a:rPr>
              <a:t>&amp; BUILDING AUTOMATION SYSYEMS (BAS)CONTRACTS</a:t>
            </a:r>
            <a:endParaRPr dirty="0">
              <a:latin typeface="Garamond" panose="02020404030301010803" pitchFamily="18" charset="0"/>
            </a:endParaRPr>
          </a:p>
        </p:txBody>
      </p:sp>
      <p:sp>
        <p:nvSpPr>
          <p:cNvPr id="4" name="TextBox 3"/>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065622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HVAC &amp; BAS Contracts</a:t>
            </a:r>
          </a:p>
        </p:txBody>
      </p:sp>
      <p:sp>
        <p:nvSpPr>
          <p:cNvPr id="3" name="Text Placeholder 2"/>
          <p:cNvSpPr>
            <a:spLocks noGrp="1"/>
          </p:cNvSpPr>
          <p:nvPr>
            <p:ph type="body" idx="1"/>
          </p:nvPr>
        </p:nvSpPr>
        <p:spPr>
          <a:xfrm>
            <a:off x="311699" y="1152475"/>
            <a:ext cx="5711595" cy="3546000"/>
          </a:xfrm>
        </p:spPr>
        <p:txBody>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rPr>
              <a:t>HVAC Program – NAICS 238220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lang="en-US" sz="1400" b="1" i="0" dirty="0">
                <a:solidFill>
                  <a:srgbClr val="333333"/>
                </a:solidFill>
                <a:effectLst/>
                <a:latin typeface="+mn-lt"/>
                <a:cs typeface="Calibri" panose="020F0502020204030204" pitchFamily="34" charset="0"/>
              </a:rPr>
              <a:t>HVAC (heating, ventilation and air-conditioning) contractors</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1" u="none" strike="noStrike" kern="1200" cap="none" spc="0" normalizeH="0" baseline="0" noProof="0" dirty="0">
                <a:ln>
                  <a:noFill/>
                </a:ln>
                <a:solidFill>
                  <a:srgbClr val="333333"/>
                </a:solidFill>
                <a:uLnTx/>
                <a:uFillTx/>
                <a:latin typeface="+mn-lt"/>
                <a:ea typeface="Calibri" panose="020F0502020204030204" pitchFamily="34" charset="0"/>
                <a:cs typeface="Calibri" panose="020F0502020204030204" pitchFamily="34" charset="0"/>
              </a:rPr>
              <a:t>Project Estimate:  $10M</a:t>
            </a:r>
            <a:endParaRPr kumimoji="0" lang="en-US" sz="1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0" i="0" u="none" strike="noStrike" kern="1200" cap="none" spc="-20" normalizeH="0" baseline="0" noProof="0" dirty="0">
                <a:ln>
                  <a:noFill/>
                </a:ln>
                <a:solidFill>
                  <a:sysClr val="windowText" lastClr="000000"/>
                </a:solidFill>
                <a:effectLst/>
                <a:uLnTx/>
                <a:uFillTx/>
                <a:latin typeface="+mn-lt"/>
                <a:ea typeface="Calibri"/>
                <a:cs typeface="Calibri" panose="020F0502020204030204" pitchFamily="34" charset="0"/>
              </a:rPr>
              <a:t>The OBO/CFSM/FAC/PS HVAC Support Program needs Contractors who have an active, or are able to obtain, Top Secret Facilities Clearance, at least five (5) years of experience, Professional Engineering (PE) Licenses, and Master &amp; Journeyman level mechanical / electrical tradesmen with experience on commercial HVAC systems. Vendors shall be able to execute overseas (OCONUS) work such as: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Replacement of Chilled Water Plants / Heating Hot Water Plants (Boilers)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Procure and Ship: Parts and Materials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Preventative Maintenance Services </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Survey and Testing</a:t>
            </a:r>
          </a:p>
          <a:p>
            <a:pPr marL="114300" indent="0">
              <a:buNone/>
            </a:pPr>
            <a:endParaRPr lang="en-US" sz="1400" dirty="0">
              <a:solidFill>
                <a:schemeClr val="accent1"/>
              </a:solidFill>
              <a:latin typeface="Calibri" panose="020F0502020204030204" pitchFamily="34" charset="0"/>
              <a:ea typeface="Arial"/>
              <a:cs typeface="Calibri" panose="020F0502020204030204"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9" name="TextBox 8">
            <a:extLst>
              <a:ext uri="{FF2B5EF4-FFF2-40B4-BE49-F238E27FC236}">
                <a16:creationId xmlns:a16="http://schemas.microsoft.com/office/drawing/2014/main" id="{374CB713-885C-8241-453E-CCA462BB3FB7}"/>
              </a:ext>
            </a:extLst>
          </p:cNvPr>
          <p:cNvSpPr txBox="1"/>
          <p:nvPr/>
        </p:nvSpPr>
        <p:spPr>
          <a:xfrm>
            <a:off x="6023295" y="2172749"/>
            <a:ext cx="2508309" cy="1569660"/>
          </a:xfrm>
          <a:prstGeom prst="rect">
            <a:avLst/>
          </a:prstGeom>
          <a:noFill/>
        </p:spPr>
        <p:txBody>
          <a:bodyPr wrap="square">
            <a:spAutoFit/>
          </a:bodyPr>
          <a:lstStyle/>
          <a:p>
            <a:pPr algn="just">
              <a:spcBef>
                <a:spcPts val="0"/>
              </a:spcBef>
            </a:pPr>
            <a:r>
              <a:rPr lang="en-US" sz="1200" b="1" dirty="0">
                <a:latin typeface="+mn-lt"/>
                <a:ea typeface="Calibri" panose="020F0502020204030204" pitchFamily="34" charset="0"/>
                <a:cs typeface="Calibri" panose="020F0502020204030204" pitchFamily="34" charset="0"/>
              </a:rPr>
              <a:t>Typical Chiller Manufacturers </a:t>
            </a:r>
            <a:endParaRPr lang="en-US" sz="1200" dirty="0">
              <a:latin typeface="+mn-lt"/>
              <a:ea typeface="Calibri" panose="020F0502020204030204" pitchFamily="34" charset="0"/>
              <a:cs typeface="Calibri" panose="020F0502020204030204" pitchFamily="34" charset="0"/>
            </a:endParaRPr>
          </a:p>
          <a:p>
            <a:pPr marL="285750" indent="-285750" algn="just">
              <a:spcBef>
                <a:spcPts val="0"/>
              </a:spcBef>
              <a:buFont typeface="Arial" panose="020B0604020202020204" pitchFamily="34" charset="0"/>
              <a:buChar char="•"/>
            </a:pPr>
            <a:r>
              <a:rPr lang="en-US" sz="1400" spc="-20" dirty="0">
                <a:latin typeface="+mn-lt"/>
                <a:ea typeface="Calibri"/>
                <a:cs typeface="Calibri"/>
              </a:rPr>
              <a:t>York / JCI </a:t>
            </a:r>
          </a:p>
          <a:p>
            <a:pPr marL="285750" indent="-285750" algn="just">
              <a:spcBef>
                <a:spcPts val="0"/>
              </a:spcBef>
              <a:buFont typeface="Arial" panose="020B0604020202020204" pitchFamily="34" charset="0"/>
              <a:buChar char="•"/>
            </a:pPr>
            <a:r>
              <a:rPr lang="en-US" sz="1400" spc="-20" dirty="0">
                <a:latin typeface="+mn-lt"/>
                <a:ea typeface="Calibri"/>
                <a:cs typeface="Calibri"/>
              </a:rPr>
              <a:t>Trane </a:t>
            </a:r>
          </a:p>
          <a:p>
            <a:pPr marL="285750" indent="-285750" algn="just">
              <a:spcBef>
                <a:spcPts val="0"/>
              </a:spcBef>
              <a:buFont typeface="Arial" panose="020B0604020202020204" pitchFamily="34" charset="0"/>
              <a:buChar char="•"/>
            </a:pPr>
            <a:r>
              <a:rPr lang="en-US" sz="1400" spc="-20" dirty="0">
                <a:latin typeface="+mn-lt"/>
                <a:ea typeface="Calibri"/>
                <a:cs typeface="Calibri"/>
              </a:rPr>
              <a:t>Carrier </a:t>
            </a:r>
          </a:p>
          <a:p>
            <a:pPr marL="285750" indent="-285750" algn="just">
              <a:spcBef>
                <a:spcPts val="0"/>
              </a:spcBef>
              <a:buFont typeface="Arial" panose="020B0604020202020204" pitchFamily="34" charset="0"/>
              <a:buChar char="•"/>
            </a:pPr>
            <a:r>
              <a:rPr lang="en-US" sz="1400" spc="-20" dirty="0">
                <a:latin typeface="+mn-lt"/>
                <a:ea typeface="Calibri"/>
                <a:cs typeface="Calibri"/>
              </a:rPr>
              <a:t>Daikin </a:t>
            </a:r>
          </a:p>
          <a:p>
            <a:pPr marL="285750" indent="-285750" algn="just">
              <a:spcBef>
                <a:spcPts val="0"/>
              </a:spcBef>
              <a:buFont typeface="Arial" panose="020B0604020202020204" pitchFamily="34" charset="0"/>
              <a:buChar char="•"/>
            </a:pPr>
            <a:r>
              <a:rPr lang="en-US" sz="1400" spc="-20" dirty="0">
                <a:latin typeface="+mn-lt"/>
                <a:ea typeface="Calibri"/>
                <a:cs typeface="Calibri"/>
              </a:rPr>
              <a:t>Multistack </a:t>
            </a:r>
          </a:p>
          <a:p>
            <a:pPr marL="285750" indent="-285750" algn="just">
              <a:spcBef>
                <a:spcPts val="0"/>
              </a:spcBef>
              <a:buFont typeface="Arial" panose="020B0604020202020204" pitchFamily="34" charset="0"/>
              <a:buChar char="•"/>
            </a:pPr>
            <a:r>
              <a:rPr lang="en-US" sz="1400" spc="-20" dirty="0">
                <a:latin typeface="+mn-lt"/>
                <a:ea typeface="Calibri"/>
                <a:cs typeface="Calibri"/>
              </a:rPr>
              <a:t>Petra</a:t>
            </a:r>
          </a:p>
        </p:txBody>
      </p:sp>
    </p:spTree>
    <p:extLst>
      <p:ext uri="{BB962C8B-B14F-4D97-AF65-F5344CB8AC3E}">
        <p14:creationId xmlns:p14="http://schemas.microsoft.com/office/powerpoint/2010/main" val="1060766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HVAC &amp; BAS continuation</a:t>
            </a:r>
          </a:p>
        </p:txBody>
      </p:sp>
      <p:sp>
        <p:nvSpPr>
          <p:cNvPr id="3" name="Text Placeholder 2"/>
          <p:cNvSpPr>
            <a:spLocks noGrp="1"/>
          </p:cNvSpPr>
          <p:nvPr>
            <p:ph type="body" idx="1"/>
          </p:nvPr>
        </p:nvSpPr>
        <p:spPr>
          <a:xfrm>
            <a:off x="234892" y="948490"/>
            <a:ext cx="6008746" cy="3732869"/>
          </a:xfrm>
        </p:spPr>
        <p:txBody>
          <a:bodyPr/>
          <a:lstStyle/>
          <a:p>
            <a:pPr marL="114300" marR="0" indent="0">
              <a:spcBef>
                <a:spcPts val="0"/>
              </a:spcBef>
              <a:spcAft>
                <a:spcPts val="0"/>
              </a:spcAft>
              <a:buNone/>
            </a:pPr>
            <a:r>
              <a:rPr lang="en-US" sz="1400" b="1" i="0" dirty="0">
                <a:solidFill>
                  <a:srgbClr val="333333"/>
                </a:solidFill>
                <a:effectLst/>
                <a:latin typeface="Arial" panose="020B0604020202020204" pitchFamily="34" charset="0"/>
                <a:cs typeface="Arial" panose="020B0604020202020204" pitchFamily="34" charset="0"/>
              </a:rPr>
              <a:t>HVAC (heating, ventilation and air-conditioning) contractors</a:t>
            </a:r>
          </a:p>
          <a:p>
            <a:pPr marL="114300" marR="0" indent="0">
              <a:spcBef>
                <a:spcPts val="0"/>
              </a:spcBef>
              <a:spcAft>
                <a:spcPts val="0"/>
              </a:spcAft>
              <a:buNone/>
            </a:pPr>
            <a:r>
              <a:rPr lang="en-US" sz="1400" b="1" dirty="0">
                <a:solidFill>
                  <a:srgbClr val="333333"/>
                </a:solidFill>
                <a:latin typeface="Arial" panose="020B0604020202020204" pitchFamily="34" charset="0"/>
                <a:ea typeface="Calibri" panose="020F0502020204030204" pitchFamily="34" charset="0"/>
                <a:cs typeface="Arial" panose="020B0604020202020204" pitchFamily="34" charset="0"/>
              </a:rPr>
              <a:t>Project Estimate: $10M </a:t>
            </a:r>
          </a:p>
          <a:p>
            <a:pPr marL="114300" marR="0" indent="0">
              <a:spcBef>
                <a:spcPts val="0"/>
              </a:spcBef>
              <a:spcAft>
                <a:spcPts val="0"/>
              </a:spcAft>
              <a:buNone/>
            </a:pPr>
            <a:endParaRPr lang="en-US" sz="1400" b="1" dirty="0">
              <a:effectLst/>
              <a:latin typeface="Arial" panose="020B0604020202020204" pitchFamily="34" charset="0"/>
              <a:ea typeface="Calibri" panose="020F0502020204030204" pitchFamily="34" charset="0"/>
              <a:cs typeface="Arial" panose="020B0604020202020204" pitchFamily="34" charset="0"/>
            </a:endParaRPr>
          </a:p>
          <a:p>
            <a:pPr marL="114300" marR="0" indent="0">
              <a:lnSpc>
                <a:spcPct val="100000"/>
              </a:lnSpc>
              <a:spcBef>
                <a:spcPts val="0"/>
              </a:spcBef>
              <a:spcAft>
                <a:spcPts val="1200"/>
              </a:spcAft>
              <a:buNone/>
            </a:pPr>
            <a:r>
              <a:rPr lang="en-US" sz="1400" spc="-20" dirty="0">
                <a:solidFill>
                  <a:schemeClr val="tx1"/>
                </a:solidFill>
                <a:effectLst/>
                <a:latin typeface="Arial" panose="020B0604020202020204" pitchFamily="34" charset="0"/>
                <a:ea typeface="Calibri"/>
                <a:cs typeface="Arial" panose="020B0604020202020204" pitchFamily="34" charset="0"/>
              </a:rPr>
              <a:t>The OBO/CFSM/FAC/PS BAS Support Program needs Contractors who have an active, or are able to obtain, Top Secret Facilities Clearance, at least five (5) years of experience, and OEM Certifications for the relevant systems that can execute overseas (OCONUS) work such as:</a:t>
            </a:r>
            <a:endParaRPr lang="en-US" sz="1400" b="1" spc="-20" dirty="0">
              <a:solidFill>
                <a:schemeClr val="tx1"/>
              </a:solidFill>
              <a:latin typeface="Arial" panose="020B0604020202020204" pitchFamily="34" charset="0"/>
              <a:ea typeface="+mn-lt"/>
              <a:cs typeface="Arial" panose="020B0604020202020204" pitchFamily="34" charset="0"/>
            </a:endParaRP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Procure Parts and Materials</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Preventative Maintenance Services on BAS</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Building Automation System Survey and Testing</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Building Automation System Repairs and Upgrades</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Cybersecurity and Hardening of Building Automation Systems</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2C018296-72FB-34B9-9AB9-01368A9C3F10}"/>
              </a:ext>
            </a:extLst>
          </p:cNvPr>
          <p:cNvSpPr txBox="1"/>
          <p:nvPr/>
        </p:nvSpPr>
        <p:spPr>
          <a:xfrm>
            <a:off x="6243638" y="1357372"/>
            <a:ext cx="2724325" cy="3323987"/>
          </a:xfrm>
          <a:prstGeom prst="rect">
            <a:avLst/>
          </a:prstGeom>
          <a:noFill/>
        </p:spPr>
        <p:txBody>
          <a:bodyPr wrap="square">
            <a:spAutoFit/>
          </a:bodyPr>
          <a:lstStyle/>
          <a:p>
            <a:pPr algn="just">
              <a:spcBef>
                <a:spcPts val="0"/>
              </a:spcBef>
            </a:pPr>
            <a:r>
              <a:rPr lang="en-US" b="1" dirty="0">
                <a:latin typeface="Arial" panose="020B0604020202020204" pitchFamily="34" charset="0"/>
                <a:ea typeface="Calibri" panose="020F0502020204030204" pitchFamily="34" charset="0"/>
                <a:cs typeface="Arial" panose="020B0604020202020204" pitchFamily="34" charset="0"/>
              </a:rPr>
              <a:t>Systems Supported</a:t>
            </a:r>
            <a:endParaRPr lang="en-US" dirty="0">
              <a:latin typeface="Arial" panose="020B0604020202020204" pitchFamily="34" charset="0"/>
              <a:ea typeface="Calibri" panose="020F0502020204030204" pitchFamily="34" charset="0"/>
              <a:cs typeface="Arial" panose="020B0604020202020204" pitchFamily="34" charset="0"/>
            </a:endParaRP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Johnson Controls – Metasys</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Siemens – Apogee</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Siemens – Desigo CC</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Honeywell – Webs AX and N4</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Schneider – Invensys I/A</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Delta Controls – Delta</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KMC Controls – KMDigital</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Reliable Controls – MACH System</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Siemens – Talon</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Alerton – Compass</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Alerton - Envision</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Trane – Tracer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8859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HVAC &amp; BAS CONTRACTS Questions?</a:t>
            </a:r>
            <a:endParaRPr dirty="0">
              <a:solidFill>
                <a:schemeClr val="tx1"/>
              </a:solidFill>
              <a:latin typeface="Garamond" panose="02020404030301010803" pitchFamily="18" charset="0"/>
            </a:endParaRPr>
          </a:p>
        </p:txBody>
      </p:sp>
      <p:sp>
        <p:nvSpPr>
          <p:cNvPr id="3" name="TextBox 2"/>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4007446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Bern Selective Improvements Project</a:t>
            </a:r>
            <a:endParaRPr dirty="0">
              <a:latin typeface="Garamond" panose="02020404030301010803" pitchFamily="18" charset="0"/>
            </a:endParaRPr>
          </a:p>
        </p:txBody>
      </p:sp>
      <p:sp>
        <p:nvSpPr>
          <p:cNvPr id="4" name="TextBox 3"/>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81351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Bern Selective Improvements Project</a:t>
            </a:r>
          </a:p>
        </p:txBody>
      </p:sp>
      <p:sp>
        <p:nvSpPr>
          <p:cNvPr id="3" name="Text Placeholder 2"/>
          <p:cNvSpPr>
            <a:spLocks noGrp="1"/>
          </p:cNvSpPr>
          <p:nvPr>
            <p:ph type="body" idx="1"/>
          </p:nvPr>
        </p:nvSpPr>
        <p:spPr>
          <a:xfrm>
            <a:off x="311700" y="1272553"/>
            <a:ext cx="8520600" cy="3296321"/>
          </a:xfrm>
        </p:spPr>
        <p:txBody>
          <a:bodyPr/>
          <a:lstStyle/>
          <a:p>
            <a:pPr marL="114300" indent="0" algn="ctr">
              <a:buNone/>
            </a:pPr>
            <a:endParaRPr lang="en-US" sz="1800" b="1" i="1" dirty="0">
              <a:solidFill>
                <a:schemeClr val="bg2"/>
              </a:solidFill>
              <a:latin typeface="+mn-lt"/>
              <a:ea typeface="Open Sans" panose="020B0604020202020204" charset="0"/>
              <a:cs typeface="Open Sans" panose="020B0604020202020204" charset="0"/>
              <a:sym typeface="Arial"/>
            </a:endParaRPr>
          </a:p>
          <a:p>
            <a:pPr marL="114300" lvl="0" indent="0">
              <a:buNone/>
            </a:pPr>
            <a:r>
              <a:rPr lang="en-US" sz="2000" dirty="0">
                <a:solidFill>
                  <a:schemeClr val="tx1"/>
                </a:solidFill>
                <a:latin typeface="Arial" panose="020B0604020202020204" pitchFamily="34" charset="0"/>
                <a:cs typeface="Arial" panose="020B0604020202020204" pitchFamily="34" charset="0"/>
              </a:rPr>
              <a:t>DOS OBO requires engineering and construction services to implement compound, perimeter, and physical security upgrades, mechanical, electrical and telecommunication improvements, ABA upgrades, window replacements, generator installation and BAS replacement. The engineering services will include engineering reports, phasing plans and the development construction documents.</a:t>
            </a:r>
          </a:p>
          <a:p>
            <a:pPr marL="114300" indent="0">
              <a:buNone/>
            </a:pPr>
            <a:endParaRPr lang="en-US" sz="2000" dirty="0">
              <a:solidFill>
                <a:schemeClr val="accent1"/>
              </a:solidFill>
              <a:latin typeface="Calibri" panose="020F0502020204030204" pitchFamily="34" charset="0"/>
              <a:ea typeface="Arial"/>
              <a:cs typeface="Calibri" panose="020F0502020204030204"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432385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Diplomatic Security Contracts Division (DSCD)</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2214575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Bern Project continuation</a:t>
            </a:r>
          </a:p>
        </p:txBody>
      </p:sp>
      <p:sp>
        <p:nvSpPr>
          <p:cNvPr id="3" name="Text Placeholder 2"/>
          <p:cNvSpPr>
            <a:spLocks noGrp="1"/>
          </p:cNvSpPr>
          <p:nvPr>
            <p:ph type="body" idx="1"/>
          </p:nvPr>
        </p:nvSpPr>
        <p:spPr>
          <a:xfrm>
            <a:off x="411060" y="1484851"/>
            <a:ext cx="8421239" cy="3145872"/>
          </a:xfrm>
        </p:spPr>
        <p:txBody>
          <a:bodyPr/>
          <a:lstStyle/>
          <a:p>
            <a:pPr lvl="0"/>
            <a:r>
              <a:rPr lang="en-US" sz="2000" dirty="0">
                <a:solidFill>
                  <a:schemeClr val="tx1"/>
                </a:solidFill>
                <a:latin typeface="Arial" panose="020B0604020202020204" pitchFamily="34" charset="0"/>
                <a:cs typeface="Arial" panose="020B0604020202020204" pitchFamily="34" charset="0"/>
              </a:rPr>
              <a:t>SAM.gov sources sought </a:t>
            </a:r>
          </a:p>
          <a:p>
            <a:pPr lvl="0"/>
            <a:r>
              <a:rPr lang="en-US" sz="2000" dirty="0">
                <a:solidFill>
                  <a:schemeClr val="tx1"/>
                </a:solidFill>
                <a:latin typeface="Arial" panose="020B0604020202020204" pitchFamily="34" charset="0"/>
                <a:cs typeface="Arial" panose="020B0604020202020204" pitchFamily="34" charset="0"/>
              </a:rPr>
              <a:t>May 5, 2023</a:t>
            </a:r>
          </a:p>
          <a:p>
            <a:pPr lvl="0"/>
            <a:r>
              <a:rPr lang="en-US" sz="2000" dirty="0">
                <a:solidFill>
                  <a:schemeClr val="tx1"/>
                </a:solidFill>
                <a:latin typeface="Arial" panose="020B0604020202020204" pitchFamily="34" charset="0"/>
                <a:cs typeface="Arial" panose="020B0604020202020204" pitchFamily="34" charset="0"/>
              </a:rPr>
              <a:t>Bern Selective Improvements Project</a:t>
            </a:r>
          </a:p>
          <a:p>
            <a:pPr lvl="0"/>
            <a:r>
              <a:rPr lang="en-US" sz="2000" dirty="0">
                <a:solidFill>
                  <a:schemeClr val="tx1"/>
                </a:solidFill>
                <a:latin typeface="Arial" panose="020B0604020202020204" pitchFamily="34" charset="0"/>
                <a:cs typeface="Arial" panose="020B0604020202020204" pitchFamily="34" charset="0"/>
              </a:rPr>
              <a:t>Small business set aside</a:t>
            </a:r>
          </a:p>
          <a:p>
            <a:pPr lvl="0">
              <a:lnSpc>
                <a:spcPct val="114999"/>
              </a:lnSpc>
            </a:pPr>
            <a:r>
              <a:rPr lang="en-US" sz="2000" dirty="0">
                <a:solidFill>
                  <a:schemeClr val="tx1"/>
                </a:solidFill>
                <a:latin typeface="Arial" panose="020B0604020202020204" pitchFamily="34" charset="0"/>
                <a:cs typeface="Arial" panose="020B0604020202020204" pitchFamily="34" charset="0"/>
              </a:rPr>
              <a:t>Project range over $10 million</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718864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Bern Selective Improvements Project Questions?</a:t>
            </a:r>
            <a:endParaRPr dirty="0">
              <a:solidFill>
                <a:schemeClr val="tx1"/>
              </a:solidFill>
              <a:latin typeface="Garamond" panose="02020404030301010803" pitchFamily="18" charset="0"/>
            </a:endParaRPr>
          </a:p>
        </p:txBody>
      </p:sp>
      <p:sp>
        <p:nvSpPr>
          <p:cNvPr id="3" name="TextBox 2"/>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686754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International Programs Division (IP)</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2454635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IP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Jeanette Russell</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A/OPE/AQM/IP</a:t>
            </a:r>
          </a:p>
          <a:p>
            <a:r>
              <a:rPr lang="en-US" sz="1000" b="1" dirty="0">
                <a:latin typeface="+mn-lt"/>
                <a:cs typeface="Segoe UI" panose="020B0502040204020203" pitchFamily="34" charset="0"/>
              </a:rPr>
              <a:t>International Programs Division (IP)</a:t>
            </a:r>
          </a:p>
          <a:p>
            <a:r>
              <a:rPr lang="en-US" dirty="0">
                <a:latin typeface="+mn-lt"/>
                <a:cs typeface="Segoe UI" panose="020B0502040204020203" pitchFamily="34" charset="0"/>
                <a:hlinkClick r:id="rId3"/>
              </a:rPr>
              <a:t>RussellJ8@state.gov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Stacie Black</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Branch Chief, Global Talent Management</a:t>
            </a:r>
          </a:p>
          <a:p>
            <a:r>
              <a:rPr lang="en-US" b="1" dirty="0">
                <a:latin typeface="+mn-lt"/>
                <a:cs typeface="Segoe UI" panose="020B0502040204020203" pitchFamily="34" charset="0"/>
              </a:rPr>
              <a:t>GTM/EX</a:t>
            </a:r>
          </a:p>
          <a:p>
            <a:r>
              <a:rPr lang="en-US" dirty="0">
                <a:latin typeface="+mn-lt"/>
                <a:cs typeface="Segoe UI" panose="020B0502040204020203" pitchFamily="34" charset="0"/>
                <a:hlinkClick r:id="rId4"/>
              </a:rPr>
              <a:t>BlackSC@state.gov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690631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Temporary Housing</a:t>
            </a:r>
            <a:endParaRPr dirty="0">
              <a:latin typeface="Garamond" panose="02020404030301010803" pitchFamily="18" charset="0"/>
            </a:endParaRPr>
          </a:p>
        </p:txBody>
      </p:sp>
      <p:sp>
        <p:nvSpPr>
          <p:cNvPr id="4" name="TextBox 3"/>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849656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Temporary Housing</a:t>
            </a:r>
          </a:p>
        </p:txBody>
      </p:sp>
      <p:sp>
        <p:nvSpPr>
          <p:cNvPr id="3" name="Text Placeholder 2"/>
          <p:cNvSpPr>
            <a:spLocks noGrp="1"/>
          </p:cNvSpPr>
          <p:nvPr>
            <p:ph type="body" idx="1"/>
          </p:nvPr>
        </p:nvSpPr>
        <p:spPr>
          <a:xfrm>
            <a:off x="311700" y="1272553"/>
            <a:ext cx="8520600" cy="3296321"/>
          </a:xfrm>
        </p:spPr>
        <p:txBody>
          <a:bodyPr/>
          <a:lstStyle/>
          <a:p>
            <a:pPr marL="0" marR="0" lvl="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27C1C336-797B-E967-D5B1-DC05505C414B}"/>
              </a:ext>
            </a:extLst>
          </p:cNvPr>
          <p:cNvSpPr txBox="1"/>
          <p:nvPr/>
        </p:nvSpPr>
        <p:spPr>
          <a:xfrm>
            <a:off x="200025" y="1331030"/>
            <a:ext cx="8632275" cy="3323987"/>
          </a:xfrm>
          <a:prstGeom prst="rect">
            <a:avLst/>
          </a:prstGeom>
          <a:noFill/>
        </p:spPr>
        <p:txBody>
          <a:bodyPr wrap="square">
            <a:spAutoFit/>
          </a:bodyPr>
          <a:lstStyle/>
          <a:p>
            <a:pPr marL="0" indent="0">
              <a:buNone/>
            </a:pPr>
            <a:r>
              <a:rPr lang="en-US" sz="18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Description:</a:t>
            </a: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purpose of this contract is to obtain long/short-term temporary housing for DOS-sponsored personnel assigned to training at the Foreign Service Institute (FSI). </a:t>
            </a:r>
          </a:p>
          <a:p>
            <a:pPr marL="0" indent="0">
              <a:buNone/>
            </a:pPr>
            <a:endParaRPr lang="en-US" sz="18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housing provided must be at a fixed daily rate and a minimum of 30% to 32% below current yearly average GSA lodging per diem rates in the Washington, DC Metropolitan area (re. DMV). </a:t>
            </a:r>
          </a:p>
          <a:p>
            <a:pPr marL="0" indent="0">
              <a:buNone/>
            </a:pPr>
            <a:endParaRPr lang="en-US" sz="18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per diem discounts are for the fixed price portion of the contract, the rates are fixed.  The lengths of stay may vary from one night to 365 nights and the number of rooms vary. </a:t>
            </a:r>
          </a:p>
          <a:p>
            <a:pPr marL="0" marR="0" lvl="0" indent="0">
              <a:spcBef>
                <a:spcPts val="0"/>
              </a:spcBef>
              <a:spcAft>
                <a:spcPts val="0"/>
              </a:spcAft>
              <a:buNone/>
            </a:pPr>
            <a:endParaRPr lang="en-US" sz="12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05158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Temporary Housing continuation</a:t>
            </a:r>
          </a:p>
        </p:txBody>
      </p:sp>
      <p:sp>
        <p:nvSpPr>
          <p:cNvPr id="3" name="Text Placeholder 2"/>
          <p:cNvSpPr>
            <a:spLocks noGrp="1"/>
          </p:cNvSpPr>
          <p:nvPr>
            <p:ph type="body" idx="1"/>
          </p:nvPr>
        </p:nvSpPr>
        <p:spPr/>
        <p:txBody>
          <a:bodyPr/>
          <a:lstStyle/>
          <a:p>
            <a:pPr marL="114300" indent="0" algn="ctr">
              <a:buNone/>
            </a:pPr>
            <a:endParaRPr lang="en-US" sz="1600" b="1" i="1" dirty="0">
              <a:solidFill>
                <a:schemeClr val="bg2"/>
              </a:solidFill>
              <a:latin typeface="+mn-lt"/>
              <a:ea typeface="Open Sans" panose="020B0604020202020204" charset="0"/>
              <a:cs typeface="Open Sans" panose="020B0604020202020204" charset="0"/>
              <a:sym typeface="Arial"/>
            </a:endParaRPr>
          </a:p>
          <a:p>
            <a:pPr marL="114300" indent="0">
              <a:buNone/>
            </a:pPr>
            <a:r>
              <a:rPr lang="en-US" sz="2000" dirty="0">
                <a:solidFill>
                  <a:schemeClr val="tx1"/>
                </a:solidFill>
                <a:effectLst/>
                <a:latin typeface="+mn-lt"/>
                <a:ea typeface="Calibri" panose="020F0502020204030204" pitchFamily="34" charset="0"/>
                <a:cs typeface="Calibri" panose="020F0502020204030204" pitchFamily="34" charset="0"/>
              </a:rPr>
              <a:t>This program eliminates the financial disincentive to training that would otherwise accompany a lengthy training program.</a:t>
            </a:r>
            <a:endParaRPr lang="en-US" sz="2000" b="1" i="1" dirty="0">
              <a:solidFill>
                <a:schemeClr val="bg2"/>
              </a:solidFill>
              <a:latin typeface="+mn-lt"/>
              <a:ea typeface="Open Sans" panose="020B0604020202020204" charset="0"/>
              <a:cs typeface="Calibri" panose="020F0502020204030204" pitchFamily="34" charset="0"/>
              <a:sym typeface="Arial"/>
            </a:endParaRPr>
          </a:p>
          <a:p>
            <a:pPr marL="285750" indent="-285750"/>
            <a:endParaRPr lang="en-US" sz="2000" b="1" dirty="0">
              <a:solidFill>
                <a:schemeClr val="tx1"/>
              </a:solidFill>
              <a:latin typeface="+mn-lt"/>
              <a:ea typeface="Times New Roman" panose="02020603050405020304" pitchFamily="18" charset="0"/>
              <a:cs typeface="Calibri" panose="020F0502020204030204" pitchFamily="34" charset="0"/>
            </a:endParaRPr>
          </a:p>
          <a:p>
            <a:pPr marL="285750" indent="-285750"/>
            <a:r>
              <a:rPr lang="en-US" sz="2000" b="1" dirty="0">
                <a:solidFill>
                  <a:schemeClr val="tx1"/>
                </a:solidFill>
                <a:latin typeface="+mn-lt"/>
                <a:ea typeface="Times New Roman" panose="02020603050405020304" pitchFamily="18" charset="0"/>
                <a:cs typeface="Calibri" panose="020F0502020204030204" pitchFamily="34" charset="0"/>
              </a:rPr>
              <a:t>Estimated Annual Dollar Value: </a:t>
            </a:r>
            <a:r>
              <a:rPr lang="en-US" sz="2000" dirty="0">
                <a:solidFill>
                  <a:schemeClr val="tx1"/>
                </a:solidFill>
                <a:latin typeface="+mn-lt"/>
                <a:ea typeface="Times New Roman" panose="02020603050405020304" pitchFamily="18" charset="0"/>
                <a:cs typeface="Calibri" panose="020F0502020204030204" pitchFamily="34" charset="0"/>
              </a:rPr>
              <a:t>$40M</a:t>
            </a:r>
          </a:p>
          <a:p>
            <a:pPr marL="285750" indent="-285750"/>
            <a:r>
              <a:rPr lang="en-US" sz="2000" b="1" dirty="0">
                <a:solidFill>
                  <a:schemeClr val="tx1"/>
                </a:solidFill>
                <a:latin typeface="+mn-lt"/>
                <a:ea typeface="Times New Roman" panose="02020603050405020304" pitchFamily="18" charset="0"/>
                <a:cs typeface="Calibri" panose="020F0502020204030204" pitchFamily="34" charset="0"/>
              </a:rPr>
              <a:t>Total Estimated Contract Value: </a:t>
            </a:r>
            <a:r>
              <a:rPr lang="en-US" sz="2000" dirty="0">
                <a:solidFill>
                  <a:schemeClr val="tx1"/>
                </a:solidFill>
                <a:latin typeface="+mn-lt"/>
                <a:ea typeface="Times New Roman" panose="02020603050405020304" pitchFamily="18" charset="0"/>
                <a:cs typeface="Calibri" panose="020F0502020204030204" pitchFamily="34" charset="0"/>
              </a:rPr>
              <a:t>$200M</a:t>
            </a:r>
          </a:p>
          <a:p>
            <a:pPr marL="285750" indent="-285750"/>
            <a:r>
              <a:rPr lang="en-US" sz="2000" b="1" dirty="0">
                <a:solidFill>
                  <a:schemeClr val="tx1"/>
                </a:solidFill>
                <a:latin typeface="+mn-lt"/>
                <a:ea typeface="Calibri" panose="020F0502020204030204" pitchFamily="34" charset="0"/>
                <a:cs typeface="Calibri" panose="020F0502020204030204" pitchFamily="34" charset="0"/>
              </a:rPr>
              <a:t>NAICS Code: </a:t>
            </a:r>
            <a:r>
              <a:rPr lang="en-US" sz="2000" dirty="0">
                <a:solidFill>
                  <a:schemeClr val="tx1"/>
                </a:solidFill>
                <a:latin typeface="+mn-lt"/>
                <a:cs typeface="Calibri" panose="020F0502020204030204" pitchFamily="34" charset="0"/>
              </a:rPr>
              <a:t>721199 - </a:t>
            </a:r>
            <a:r>
              <a:rPr lang="en-US" sz="2000" b="0" i="0" u="none" strike="noStrike" baseline="0" dirty="0">
                <a:solidFill>
                  <a:schemeClr val="tx1"/>
                </a:solidFill>
                <a:latin typeface="+mn-lt"/>
                <a:cs typeface="Calibri" panose="020F0502020204030204" pitchFamily="34" charset="0"/>
              </a:rPr>
              <a:t>All Other Traveler Accommodation</a:t>
            </a:r>
            <a:endParaRPr lang="en-US" sz="2000" dirty="0">
              <a:solidFill>
                <a:schemeClr val="tx1"/>
              </a:solidFill>
              <a:latin typeface="+mn-lt"/>
              <a:cs typeface="Calibri" panose="020F0502020204030204" pitchFamily="34" charset="0"/>
            </a:endParaRPr>
          </a:p>
          <a:p>
            <a:pPr marL="285750" indent="-285750"/>
            <a:r>
              <a:rPr lang="en-US" sz="2000" b="1" dirty="0">
                <a:solidFill>
                  <a:schemeClr val="tx1"/>
                </a:solidFill>
                <a:latin typeface="+mn-lt"/>
                <a:ea typeface="Calibri" panose="020F0502020204030204" pitchFamily="34" charset="0"/>
                <a:cs typeface="Calibri" panose="020F0502020204030204" pitchFamily="34" charset="0"/>
              </a:rPr>
              <a:t>Contract Type</a:t>
            </a:r>
            <a:r>
              <a:rPr lang="en-US" sz="2000" dirty="0">
                <a:solidFill>
                  <a:schemeClr val="tx1"/>
                </a:solidFill>
                <a:latin typeface="+mn-lt"/>
                <a:ea typeface="Calibri" panose="020F0502020204030204" pitchFamily="34" charset="0"/>
                <a:cs typeface="Calibri" panose="020F0502020204030204" pitchFamily="34" charset="0"/>
              </a:rPr>
              <a:t>:  Multi-Award BPA, Base plus 4 Option Years</a:t>
            </a:r>
          </a:p>
          <a:p>
            <a:pPr marL="285750" indent="-285750" fontAlgn="base"/>
            <a:r>
              <a:rPr lang="en-US" sz="2000" b="1" dirty="0">
                <a:solidFill>
                  <a:schemeClr val="tx1"/>
                </a:solidFill>
                <a:latin typeface="+mn-lt"/>
                <a:ea typeface="Calibri" panose="020F0502020204030204" pitchFamily="34" charset="0"/>
                <a:cs typeface="Calibri" panose="020F0502020204030204" pitchFamily="34" charset="0"/>
              </a:rPr>
              <a:t>Current Status:  </a:t>
            </a:r>
            <a:r>
              <a:rPr lang="en-US" sz="2000" dirty="0">
                <a:solidFill>
                  <a:schemeClr val="tx1"/>
                </a:solidFill>
                <a:latin typeface="+mn-lt"/>
                <a:ea typeface="Calibri" panose="020F0502020204030204" pitchFamily="34" charset="0"/>
                <a:cs typeface="Calibri" panose="020F0502020204030204" pitchFamily="34" charset="0"/>
              </a:rPr>
              <a:t>Will be competed Small-Business</a:t>
            </a:r>
            <a:endParaRPr lang="en-US" sz="2000" dirty="0">
              <a:solidFill>
                <a:schemeClr val="tx1"/>
              </a:solidFill>
              <a:highlight>
                <a:srgbClr val="FFFF00"/>
              </a:highlight>
              <a:latin typeface="+mn-lt"/>
              <a:ea typeface="Arial"/>
              <a:cs typeface="Calibri" panose="020F0502020204030204" pitchFamily="34" charset="0"/>
              <a:sym typeface="Arial"/>
            </a:endParaRPr>
          </a:p>
          <a:p>
            <a:pPr marL="285750" indent="-285750"/>
            <a:endPar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5280263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Temporary Housing Questions?</a:t>
            </a:r>
            <a:endParaRPr dirty="0">
              <a:solidFill>
                <a:schemeClr val="tx1"/>
              </a:solidFill>
              <a:latin typeface="Garamond" panose="02020404030301010803" pitchFamily="18" charset="0"/>
            </a:endParaRPr>
          </a:p>
        </p:txBody>
      </p:sp>
      <p:sp>
        <p:nvSpPr>
          <p:cNvPr id="3" name="TextBox 2"/>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9355733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Worldwide Conventional </a:t>
            </a:r>
            <a:br>
              <a:rPr lang="en-US" dirty="0">
                <a:latin typeface="Garamond" panose="02020404030301010803" pitchFamily="18" charset="0"/>
              </a:rPr>
            </a:br>
            <a:r>
              <a:rPr lang="en-US" dirty="0">
                <a:latin typeface="Garamond" panose="02020404030301010803" pitchFamily="18" charset="0"/>
              </a:rPr>
              <a:t>Weapons Destruction</a:t>
            </a:r>
            <a:br>
              <a:rPr lang="en-US" dirty="0">
                <a:latin typeface="Garamond" panose="02020404030301010803" pitchFamily="18" charset="0"/>
              </a:rPr>
            </a:br>
            <a:r>
              <a:rPr lang="en-US" dirty="0">
                <a:latin typeface="Garamond" panose="02020404030301010803" pitchFamily="18" charset="0"/>
              </a:rPr>
              <a:t>(CWD)</a:t>
            </a:r>
          </a:p>
        </p:txBody>
      </p:sp>
      <p:sp>
        <p:nvSpPr>
          <p:cNvPr id="4" name="TextBox 3"/>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2470023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Worldwide CWD Key Activities  </a:t>
            </a: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pic>
        <p:nvPicPr>
          <p:cNvPr id="4" name="Picture 3">
            <a:extLst>
              <a:ext uri="{FF2B5EF4-FFF2-40B4-BE49-F238E27FC236}">
                <a16:creationId xmlns:a16="http://schemas.microsoft.com/office/drawing/2014/main" id="{F647C53D-4976-7E75-087C-6F1B10E7EC8B}"/>
              </a:ext>
            </a:extLst>
          </p:cNvPr>
          <p:cNvPicPr>
            <a:picLocks noChangeAspect="1"/>
          </p:cNvPicPr>
          <p:nvPr/>
        </p:nvPicPr>
        <p:blipFill>
          <a:blip r:embed="rId3"/>
          <a:stretch>
            <a:fillRect/>
          </a:stretch>
        </p:blipFill>
        <p:spPr>
          <a:xfrm>
            <a:off x="401974" y="1171576"/>
            <a:ext cx="8340051" cy="3386673"/>
          </a:xfrm>
          <a:prstGeom prst="rect">
            <a:avLst/>
          </a:prstGeom>
        </p:spPr>
      </p:pic>
    </p:spTree>
    <p:extLst>
      <p:ext uri="{BB962C8B-B14F-4D97-AF65-F5344CB8AC3E}">
        <p14:creationId xmlns:p14="http://schemas.microsoft.com/office/powerpoint/2010/main" val="3128010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DSCD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Michele Hartigan</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A/OPE/AQM/DSCD</a:t>
            </a:r>
          </a:p>
          <a:p>
            <a:r>
              <a:rPr lang="en-US" sz="1000" b="1" dirty="0">
                <a:latin typeface="+mn-lt"/>
                <a:cs typeface="Segoe UI" panose="020B0502040204020203" pitchFamily="34" charset="0"/>
              </a:rPr>
              <a:t>Diplomatic Security Contracts Division (DSCD)</a:t>
            </a:r>
          </a:p>
          <a:p>
            <a:r>
              <a:rPr lang="en-US" dirty="0">
                <a:latin typeface="+mn-lt"/>
                <a:cs typeface="Segoe UI" panose="020B0502040204020203" pitchFamily="34" charset="0"/>
                <a:hlinkClick r:id="rId3"/>
              </a:rPr>
              <a:t>HartiganMT@state.gov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40" y="1288489"/>
            <a:ext cx="1911600"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Jesse Benton</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Contracting Officer Representative</a:t>
            </a:r>
          </a:p>
          <a:p>
            <a:r>
              <a:rPr lang="en-US" b="1" dirty="0">
                <a:latin typeface="+mn-lt"/>
                <a:cs typeface="Segoe UI" panose="020B0502040204020203" pitchFamily="34" charset="0"/>
              </a:rPr>
              <a:t>DS/T/ATA/TDD </a:t>
            </a:r>
          </a:p>
          <a:p>
            <a:r>
              <a:rPr lang="en-US" dirty="0">
                <a:latin typeface="+mn-lt"/>
                <a:cs typeface="Segoe UI" panose="020B0502040204020203" pitchFamily="34" charset="0"/>
                <a:hlinkClick r:id="rId4"/>
              </a:rPr>
              <a:t>BentonJC@state.gov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Shayani Mukherjee</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A/OPE/AQM/DSCD</a:t>
            </a:r>
          </a:p>
          <a:p>
            <a:r>
              <a:rPr lang="en-US" sz="1000" b="1" dirty="0">
                <a:latin typeface="+mn-lt"/>
                <a:cs typeface="Segoe UI" panose="020B0502040204020203" pitchFamily="34" charset="0"/>
              </a:rPr>
              <a:t>Diplomatic Security Contracts Division (DSCD)</a:t>
            </a:r>
          </a:p>
          <a:p>
            <a:r>
              <a:rPr lang="en-US" b="1" dirty="0">
                <a:latin typeface="+mn-lt"/>
                <a:cs typeface="Segoe UI" panose="020B0502040204020203" pitchFamily="34" charset="0"/>
                <a:hlinkClick r:id="rId5"/>
              </a:rPr>
              <a:t>MukherjeeS1@state.gov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10600" y="332158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 </a:t>
            </a: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373690"/>
            <a:ext cx="4021000" cy="75370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CWD Acquisition Plan</a:t>
            </a:r>
          </a:p>
        </p:txBody>
      </p:sp>
      <p:sp>
        <p:nvSpPr>
          <p:cNvPr id="3" name="Text Placeholder 2"/>
          <p:cNvSpPr>
            <a:spLocks noGrp="1"/>
          </p:cNvSpPr>
          <p:nvPr>
            <p:ph type="body" idx="1"/>
          </p:nvPr>
        </p:nvSpPr>
        <p:spPr/>
        <p:txBody>
          <a:bodyPr/>
          <a:lstStyle/>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Times New Roman" panose="02020603050405020304" pitchFamily="18" charset="0"/>
                <a:cs typeface="Calibri" panose="020F0502020204030204" pitchFamily="34" charset="0"/>
              </a:rPr>
              <a:t>Estimated Contract Value:  </a:t>
            </a:r>
            <a:r>
              <a:rPr lang="en-US" dirty="0">
                <a:solidFill>
                  <a:schemeClr val="tx1"/>
                </a:solidFill>
                <a:effectLst/>
                <a:latin typeface="+mn-lt"/>
                <a:ea typeface="Times New Roman" panose="02020603050405020304" pitchFamily="18" charset="0"/>
                <a:cs typeface="Calibri" panose="020F0502020204030204" pitchFamily="34" charset="0"/>
              </a:rPr>
              <a:t>$1B Capacity</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Times New Roman" panose="02020603050405020304" pitchFamily="18" charset="0"/>
                <a:cs typeface="Calibri" panose="020F0502020204030204" pitchFamily="34" charset="0"/>
              </a:rPr>
              <a:t>NAICS:  </a:t>
            </a:r>
            <a:r>
              <a:rPr lang="en-US" dirty="0">
                <a:solidFill>
                  <a:schemeClr val="tx1"/>
                </a:solidFill>
                <a:effectLst/>
                <a:latin typeface="+mn-lt"/>
                <a:ea typeface="Times New Roman" panose="02020603050405020304" pitchFamily="18" charset="0"/>
                <a:cs typeface="Calibri" panose="020F0502020204030204" pitchFamily="34" charset="0"/>
              </a:rPr>
              <a:t>562910 – Remediation Services - Integrated mine reclamation activities, including demolition</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Times New Roman" panose="02020603050405020304" pitchFamily="18" charset="0"/>
                <a:cs typeface="Calibri" panose="020F0502020204030204" pitchFamily="34" charset="0"/>
              </a:rPr>
              <a:t>Acquisition Plan: </a:t>
            </a:r>
            <a:r>
              <a:rPr lang="en-US" dirty="0">
                <a:solidFill>
                  <a:schemeClr val="tx1"/>
                </a:solidFill>
                <a:effectLst/>
                <a:latin typeface="+mn-lt"/>
                <a:ea typeface="Times New Roman" panose="02020603050405020304" pitchFamily="18" charset="0"/>
                <a:cs typeface="Calibri" panose="020F0502020204030204" pitchFamily="34" charset="0"/>
              </a:rPr>
              <a:t>S</a:t>
            </a:r>
            <a:r>
              <a:rPr lang="en-US" dirty="0">
                <a:solidFill>
                  <a:schemeClr val="tx1"/>
                </a:solidFill>
                <a:latin typeface="+mn-lt"/>
                <a:ea typeface="Times New Roman" panose="02020603050405020304" pitchFamily="18" charset="0"/>
                <a:cs typeface="Calibri" panose="020F0502020204030204" pitchFamily="34" charset="0"/>
              </a:rPr>
              <a:t>ingle-Award Task Order Contract (SATOC), Unrestricted, Five Year Contract Period, Best-Value Tradeoff Source Selection Procedures</a:t>
            </a:r>
          </a:p>
          <a:p>
            <a:pPr marL="342900" fontAlgn="base">
              <a:buFont typeface="Symbol" panose="05050102010706020507" pitchFamily="18" charset="2"/>
              <a:buChar char=""/>
            </a:pPr>
            <a:r>
              <a:rPr lang="en-US" b="1" dirty="0">
                <a:solidFill>
                  <a:schemeClr val="tx1"/>
                </a:solidFill>
                <a:latin typeface="+mn-lt"/>
                <a:ea typeface="Open Sans" panose="020B0604020202020204" charset="0"/>
                <a:cs typeface="Calibri" panose="020F0502020204030204" pitchFamily="34" charset="0"/>
                <a:sym typeface="Arial"/>
              </a:rPr>
              <a:t>Security Requirement:  </a:t>
            </a:r>
            <a:r>
              <a:rPr lang="en-US" dirty="0">
                <a:solidFill>
                  <a:schemeClr val="tx1"/>
                </a:solidFill>
                <a:latin typeface="+mn-lt"/>
                <a:ea typeface="Open Sans" panose="020B0604020202020204" charset="0"/>
                <a:cs typeface="Calibri" panose="020F0502020204030204" pitchFamily="34" charset="0"/>
                <a:sym typeface="Arial"/>
              </a:rPr>
              <a:t>Secret Facility Clearance Level</a:t>
            </a:r>
            <a:endParaRPr lang="en-US" dirty="0">
              <a:solidFill>
                <a:schemeClr val="tx1"/>
              </a:solidFill>
              <a:effectLst/>
              <a:latin typeface="+mn-lt"/>
              <a:ea typeface="Times New Roman" panose="02020603050405020304" pitchFamily="18" charset="0"/>
              <a:cs typeface="Calibri" panose="020F0502020204030204" pitchFamily="34" charset="0"/>
            </a:endParaRP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Calibri" panose="020F0502020204030204" pitchFamily="34" charset="0"/>
                <a:cs typeface="Calibri" panose="020F0502020204030204" pitchFamily="34" charset="0"/>
              </a:rPr>
              <a:t>Current Status: </a:t>
            </a:r>
            <a:r>
              <a:rPr lang="en-US" dirty="0">
                <a:solidFill>
                  <a:schemeClr val="tx1"/>
                </a:solidFill>
                <a:effectLst/>
                <a:latin typeface="+mn-lt"/>
                <a:ea typeface="Calibri" panose="020F0502020204030204" pitchFamily="34" charset="0"/>
                <a:cs typeface="Calibri" panose="020F0502020204030204" pitchFamily="34" charset="0"/>
              </a:rPr>
              <a:t> Planning phase, the Acquisition Plan is pending. Sample task orders for efforts in Laos and Iraq may be included in the RFP.  Estimated RFP release date is Q2, with an estimated award date in Q4. </a:t>
            </a:r>
          </a:p>
          <a:p>
            <a:pPr marL="114300" indent="0">
              <a:buNone/>
            </a:pPr>
            <a:endParaRPr lang="en-US" sz="20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238856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5C777-BA29-532C-52D4-DDA6AFD50647}"/>
              </a:ext>
            </a:extLst>
          </p:cNvPr>
          <p:cNvSpPr>
            <a:spLocks noGrp="1"/>
          </p:cNvSpPr>
          <p:nvPr>
            <p:ph type="title"/>
          </p:nvPr>
        </p:nvSpPr>
        <p:spPr/>
        <p:txBody>
          <a:bodyPr/>
          <a:lstStyle/>
          <a:p>
            <a:r>
              <a:rPr lang="en-US" dirty="0"/>
              <a:t>CWD Continuation</a:t>
            </a:r>
          </a:p>
        </p:txBody>
      </p:sp>
      <p:sp>
        <p:nvSpPr>
          <p:cNvPr id="3" name="Text Placeholder 2">
            <a:extLst>
              <a:ext uri="{FF2B5EF4-FFF2-40B4-BE49-F238E27FC236}">
                <a16:creationId xmlns:a16="http://schemas.microsoft.com/office/drawing/2014/main" id="{DD6F3397-B380-53C5-56EF-4F61CC03ADCD}"/>
              </a:ext>
            </a:extLst>
          </p:cNvPr>
          <p:cNvSpPr>
            <a:spLocks noGrp="1"/>
          </p:cNvSpPr>
          <p:nvPr>
            <p:ph type="body" idx="1"/>
          </p:nvPr>
        </p:nvSpPr>
        <p:spPr/>
        <p:txBody>
          <a:bodyPr/>
          <a:lstStyle/>
          <a:p>
            <a:pPr marL="342900" fontAlgn="base">
              <a:buFont typeface="Symbol" panose="05050102010706020507" pitchFamily="18" charset="2"/>
              <a:buChar char=""/>
            </a:pPr>
            <a:r>
              <a:rPr lang="en-US" sz="1800" b="1" dirty="0">
                <a:solidFill>
                  <a:schemeClr val="tx1"/>
                </a:solidFill>
                <a:effectLst/>
                <a:latin typeface="+mn-lt"/>
                <a:ea typeface="Calibri" panose="020F0502020204030204" pitchFamily="34" charset="0"/>
                <a:cs typeface="Calibri" panose="020F0502020204030204" pitchFamily="34" charset="0"/>
              </a:rPr>
              <a:t>Current Status Continued: </a:t>
            </a:r>
            <a:r>
              <a:rPr lang="en-US" sz="1800" dirty="0">
                <a:solidFill>
                  <a:schemeClr val="tx1"/>
                </a:solidFill>
                <a:effectLst/>
                <a:latin typeface="+mn-lt"/>
                <a:ea typeface="Calibri" panose="020F0502020204030204" pitchFamily="34" charset="0"/>
                <a:cs typeface="Calibri" panose="020F0502020204030204" pitchFamily="34" charset="0"/>
              </a:rPr>
              <a:t> We do not plan to host another industry day or pre-solicitation conference. </a:t>
            </a:r>
          </a:p>
          <a:p>
            <a:pPr marL="342900" fontAlgn="base">
              <a:buFont typeface="Symbol" panose="05050102010706020507" pitchFamily="18" charset="2"/>
              <a:buChar char=""/>
            </a:pPr>
            <a:endParaRPr lang="en-US" dirty="0">
              <a:solidFill>
                <a:schemeClr val="tx1"/>
              </a:solidFill>
              <a:latin typeface="+mn-lt"/>
              <a:ea typeface="Calibri" panose="020F0502020204030204" pitchFamily="34" charset="0"/>
              <a:cs typeface="Calibri" panose="020F0502020204030204" pitchFamily="34" charset="0"/>
            </a:endParaRPr>
          </a:p>
          <a:p>
            <a:pPr marL="342900" fontAlgn="base">
              <a:buFont typeface="Symbol" panose="05050102010706020507" pitchFamily="18" charset="2"/>
              <a:buChar char=""/>
            </a:pPr>
            <a:r>
              <a:rPr lang="en-US" sz="1800" dirty="0">
                <a:solidFill>
                  <a:schemeClr val="tx1"/>
                </a:solidFill>
                <a:effectLst/>
                <a:latin typeface="+mn-lt"/>
                <a:ea typeface="Calibri" panose="020F0502020204030204" pitchFamily="34" charset="0"/>
                <a:cs typeface="Calibri" panose="020F0502020204030204" pitchFamily="34" charset="0"/>
              </a:rPr>
              <a:t>The RFP will be issued via SAM.gov and will provide a Q&amp;A </a:t>
            </a:r>
            <a:r>
              <a:rPr lang="en-US" sz="1800" dirty="0">
                <a:solidFill>
                  <a:schemeClr val="tx1"/>
                </a:solidFill>
                <a:latin typeface="+mn-lt"/>
                <a:ea typeface="Calibri" panose="020F0502020204030204" pitchFamily="34" charset="0"/>
                <a:cs typeface="Calibri" panose="020F0502020204030204" pitchFamily="34" charset="0"/>
              </a:rPr>
              <a:t>opportunity. </a:t>
            </a:r>
            <a:r>
              <a:rPr lang="en-US" sz="1800" dirty="0">
                <a:solidFill>
                  <a:schemeClr val="tx1"/>
                </a:solidFill>
                <a:effectLst/>
                <a:latin typeface="+mn-lt"/>
                <a:ea typeface="Calibri" panose="020F0502020204030204" pitchFamily="34" charset="0"/>
                <a:cs typeface="Calibri" panose="020F0502020204030204" pitchFamily="34" charset="0"/>
              </a:rPr>
              <a:t>We anticipate a proposal suspense of 45 days.</a:t>
            </a:r>
          </a:p>
          <a:p>
            <a:pPr marL="0" indent="0" fontAlgn="base">
              <a:buNone/>
            </a:pPr>
            <a:r>
              <a:rPr lang="en-US" sz="1800" b="1" i="1" dirty="0">
                <a:solidFill>
                  <a:schemeClr val="bg2"/>
                </a:solidFill>
                <a:latin typeface="+mn-lt"/>
                <a:ea typeface="Open Sans" panose="020B0604020202020204" charset="0"/>
                <a:cs typeface="Calibri" panose="020F0502020204030204" pitchFamily="34" charset="0"/>
                <a:sym typeface="Arial"/>
              </a:rPr>
              <a:t> </a:t>
            </a:r>
          </a:p>
          <a:p>
            <a:pPr marL="342900" marR="0" lvl="0" indent="-342900" fontAlgn="base">
              <a:spcBef>
                <a:spcPts val="0"/>
              </a:spcBef>
              <a:spcAft>
                <a:spcPts val="0"/>
              </a:spcAft>
              <a:buFont typeface="Symbol" panose="05050102010706020507" pitchFamily="18" charset="2"/>
              <a:buChar char=""/>
            </a:pPr>
            <a:r>
              <a:rPr lang="en-US" sz="1800" b="1" dirty="0">
                <a:solidFill>
                  <a:schemeClr val="tx1"/>
                </a:solidFill>
                <a:latin typeface="+mn-lt"/>
                <a:ea typeface="Calibri" panose="020F0502020204030204" pitchFamily="34" charset="0"/>
                <a:cs typeface="Calibri" panose="020F0502020204030204" pitchFamily="34" charset="0"/>
              </a:rPr>
              <a:t>Contact:  </a:t>
            </a:r>
            <a:r>
              <a:rPr lang="en-US" sz="1800" dirty="0">
                <a:solidFill>
                  <a:schemeClr val="tx1"/>
                </a:solidFill>
                <a:latin typeface="+mn-lt"/>
                <a:ea typeface="Calibri" panose="020F0502020204030204" pitchFamily="34" charset="0"/>
                <a:cs typeface="Calibri" panose="020F0502020204030204" pitchFamily="34" charset="0"/>
              </a:rPr>
              <a:t>Provide capabilities statements to Christopher L. Toso, Contracting Officer, at </a:t>
            </a:r>
            <a:r>
              <a:rPr lang="en-US" sz="1800" dirty="0">
                <a:solidFill>
                  <a:schemeClr val="tx1"/>
                </a:solidFill>
                <a:latin typeface="+mn-lt"/>
                <a:ea typeface="Calibri" panose="020F0502020204030204" pitchFamily="34" charset="0"/>
                <a:cs typeface="Calibri" panose="020F0502020204030204" pitchFamily="34" charset="0"/>
                <a:hlinkClick r:id="rId2"/>
              </a:rPr>
              <a:t>TosoCL@state.gov</a:t>
            </a:r>
            <a:r>
              <a:rPr lang="en-US" sz="1800" dirty="0">
                <a:solidFill>
                  <a:schemeClr val="tx1"/>
                </a:solidFill>
                <a:latin typeface="+mn-lt"/>
                <a:ea typeface="Calibri" panose="020F0502020204030204" pitchFamily="34" charset="0"/>
                <a:cs typeface="Calibri" panose="020F0502020204030204" pitchFamily="34" charset="0"/>
              </a:rPr>
              <a:t> </a:t>
            </a:r>
            <a:endParaRPr lang="en-US" sz="2400" dirty="0">
              <a:solidFill>
                <a:schemeClr val="accent1"/>
              </a:solidFill>
              <a:latin typeface="+mn-lt"/>
              <a:ea typeface="Arial"/>
              <a:cs typeface="Segoe UI" panose="020B0502040204020203" pitchFamily="34" charset="0"/>
              <a:sym typeface="Arial"/>
            </a:endParaRPr>
          </a:p>
          <a:p>
            <a:endParaRPr lang="en-US" dirty="0"/>
          </a:p>
        </p:txBody>
      </p:sp>
      <p:sp>
        <p:nvSpPr>
          <p:cNvPr id="4" name="TextBox 3">
            <a:extLst>
              <a:ext uri="{FF2B5EF4-FFF2-40B4-BE49-F238E27FC236}">
                <a16:creationId xmlns:a16="http://schemas.microsoft.com/office/drawing/2014/main" id="{BB17D3C1-ECB7-A9DE-93DB-7B3C0DA4F8DE}"/>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7378974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CWD</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2" name="TextBox 1">
            <a:extLst>
              <a:ext uri="{FF2B5EF4-FFF2-40B4-BE49-F238E27FC236}">
                <a16:creationId xmlns:a16="http://schemas.microsoft.com/office/drawing/2014/main" id="{5D40F5F5-D3C9-1A06-E9A8-A8F34DEB4C01}"/>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3936552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Worldwide Division (WWD)</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26543620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WWD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Ernest Mbandi</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A/OPE/AQM/WWD/IM</a:t>
            </a:r>
          </a:p>
          <a:p>
            <a:r>
              <a:rPr lang="en-US" sz="1000" b="1" dirty="0">
                <a:latin typeface="+mn-lt"/>
                <a:cs typeface="Segoe UI" panose="020B0502040204020203" pitchFamily="34" charset="0"/>
              </a:rPr>
              <a:t>Worldwide Division (WWD)</a:t>
            </a:r>
          </a:p>
          <a:p>
            <a:r>
              <a:rPr lang="en-US" b="1" dirty="0">
                <a:latin typeface="+mn-lt"/>
                <a:cs typeface="Segoe UI" panose="020B0502040204020203" pitchFamily="34" charset="0"/>
                <a:hlinkClick r:id="rId3"/>
              </a:rPr>
              <a:t>MbandiEM@state.gov</a:t>
            </a:r>
            <a:endParaRPr lang="en-US" b="1"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Jason Passaro</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Deputy Director </a:t>
            </a:r>
          </a:p>
          <a:p>
            <a:r>
              <a:rPr lang="en-US" b="1" dirty="0">
                <a:latin typeface="+mn-lt"/>
                <a:cs typeface="Segoe UI" panose="020B0502040204020203" pitchFamily="34" charset="0"/>
              </a:rPr>
              <a:t>IRM/BMP/ITA</a:t>
            </a:r>
          </a:p>
          <a:p>
            <a:r>
              <a:rPr lang="en-US" b="1" dirty="0">
                <a:latin typeface="+mn-lt"/>
                <a:cs typeface="Segoe UI" panose="020B0502040204020203" pitchFamily="34" charset="0"/>
                <a:hlinkClick r:id="rId4"/>
              </a:rPr>
              <a:t>PassaroJA@state.gov</a:t>
            </a:r>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Wade Ward</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A/OPE/AQM/WWD/RSB</a:t>
            </a:r>
          </a:p>
          <a:p>
            <a:r>
              <a:rPr lang="en-US" sz="1000" b="1" dirty="0">
                <a:latin typeface="+mn-lt"/>
                <a:cs typeface="Segoe UI" panose="020B0502040204020203" pitchFamily="34" charset="0"/>
              </a:rPr>
              <a:t>Worldwide Division (WWD)</a:t>
            </a:r>
          </a:p>
          <a:p>
            <a:r>
              <a:rPr lang="en-US" b="1" dirty="0">
                <a:latin typeface="+mn-lt"/>
                <a:cs typeface="Segoe UI" panose="020B0502040204020203" pitchFamily="34" charset="0"/>
                <a:hlinkClick r:id="rId5"/>
              </a:rPr>
              <a:t>WardBW@state.gov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10600" y="332158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Patrick Schuler</a:t>
            </a: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GPOI Deputy Program Director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1" dirty="0">
                <a:cs typeface="Segoe UI" panose="020B0502040204020203" pitchFamily="34" charset="0"/>
              </a:rPr>
              <a:t>PM/GPI</a:t>
            </a:r>
            <a:endParaRPr kumimoji="0" lang="en-US" sz="1400" b="1" i="0" u="none" strike="noStrike" kern="0" cap="none" spc="0" normalizeH="0" baseline="0" noProof="0" dirty="0">
              <a:ln>
                <a:noFill/>
              </a:ln>
              <a:solidFill>
                <a:srgbClr val="000000"/>
              </a:solidFill>
              <a:effectLst/>
              <a:uLnTx/>
              <a:uFillTx/>
              <a:latin typeface="Arial"/>
              <a:cs typeface="Segoe UI" panose="020B0502040204020203" pitchFamily="34" charset="0"/>
              <a:sym typeface="Arial"/>
            </a:endParaRPr>
          </a:p>
          <a:p>
            <a:r>
              <a:rPr lang="en-US" b="1" dirty="0">
                <a:latin typeface="+mn-lt"/>
                <a:cs typeface="Segoe UI" panose="020B0502040204020203" pitchFamily="34" charset="0"/>
                <a:hlinkClick r:id="rId6"/>
              </a:rPr>
              <a:t>SchulerP@state.gov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15" name="Straight Arrow Connector 14">
            <a:extLst>
              <a:ext uri="{FF2B5EF4-FFF2-40B4-BE49-F238E27FC236}">
                <a16:creationId xmlns:a16="http://schemas.microsoft.com/office/drawing/2014/main" id="{0A93B6FD-B918-49A6-86CF-8E84D77249E7}"/>
              </a:ext>
            </a:extLst>
          </p:cNvPr>
          <p:cNvCxnSpPr>
            <a:cxnSpLocks/>
          </p:cNvCxnSpPr>
          <p:nvPr/>
        </p:nvCxnSpPr>
        <p:spPr>
          <a:xfrm flipH="1">
            <a:off x="3876840" y="327886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3" name="TextBox 2">
            <a:extLst>
              <a:ext uri="{FF2B5EF4-FFF2-40B4-BE49-F238E27FC236}">
                <a16:creationId xmlns:a16="http://schemas.microsoft.com/office/drawing/2014/main" id="{E96BC586-AB6D-73C1-2FCC-09176053DCD1}"/>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21224131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Global IT Modernization</a:t>
            </a:r>
            <a:br>
              <a:rPr lang="en-US" dirty="0">
                <a:latin typeface="Garamond" panose="02020404030301010803" pitchFamily="18" charset="0"/>
              </a:rPr>
            </a:br>
            <a:r>
              <a:rPr lang="en-US" dirty="0">
                <a:latin typeface="Garamond" panose="02020404030301010803" pitchFamily="18" charset="0"/>
              </a:rPr>
              <a:t>(GITM/ACCESS)</a:t>
            </a:r>
            <a:endParaRPr dirty="0">
              <a:latin typeface="Garamond" panose="02020404030301010803"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2" name="TextBox 1">
            <a:extLst>
              <a:ext uri="{FF2B5EF4-FFF2-40B4-BE49-F238E27FC236}">
                <a16:creationId xmlns:a16="http://schemas.microsoft.com/office/drawing/2014/main" id="{649EF25F-033E-31F6-A7DA-098A680264C2}"/>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5029541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GITM/ACCESS</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grpSp>
        <p:nvGrpSpPr>
          <p:cNvPr id="3" name="Group 2">
            <a:extLst>
              <a:ext uri="{FF2B5EF4-FFF2-40B4-BE49-F238E27FC236}">
                <a16:creationId xmlns:a16="http://schemas.microsoft.com/office/drawing/2014/main" id="{52227E86-CB61-01F3-552B-958DCEA5C6B9}"/>
              </a:ext>
            </a:extLst>
          </p:cNvPr>
          <p:cNvGrpSpPr/>
          <p:nvPr/>
        </p:nvGrpSpPr>
        <p:grpSpPr>
          <a:xfrm>
            <a:off x="470228" y="1404655"/>
            <a:ext cx="3355038" cy="3360953"/>
            <a:chOff x="243728" y="1232963"/>
            <a:chExt cx="2638017" cy="3360953"/>
          </a:xfrm>
        </p:grpSpPr>
        <p:sp>
          <p:nvSpPr>
            <p:cNvPr id="8" name="TextBox 7">
              <a:extLst>
                <a:ext uri="{FF2B5EF4-FFF2-40B4-BE49-F238E27FC236}">
                  <a16:creationId xmlns:a16="http://schemas.microsoft.com/office/drawing/2014/main" id="{7F84ADC7-4EA0-827F-BCC3-E7B5B1EC7CF0}"/>
                </a:ext>
              </a:extLst>
            </p:cNvPr>
            <p:cNvSpPr txBox="1"/>
            <p:nvPr/>
          </p:nvSpPr>
          <p:spPr>
            <a:xfrm>
              <a:off x="243728" y="1916260"/>
              <a:ext cx="2638017" cy="2677656"/>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Global IT Modernization Division (GITM) supports State’s efforts for IT Consolidation and the IT Strategic Plan by providing centralized unclassified and classified desktops, servers, and core local area network (LAN) IT equipment through a standardized lifecycle refresh process. GITM’s customer base spans the globe, serving more than 600 locations domestically and overseas. </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IRM and the Office of Acquisition Management (AQM) seek to create an expansive, DOS-wide IT hardware contract solution known as ACCESS.</a:t>
              </a:r>
            </a:p>
          </p:txBody>
        </p:sp>
        <p:grpSp>
          <p:nvGrpSpPr>
            <p:cNvPr id="9" name="Group 8">
              <a:extLst>
                <a:ext uri="{FF2B5EF4-FFF2-40B4-BE49-F238E27FC236}">
                  <a16:creationId xmlns:a16="http://schemas.microsoft.com/office/drawing/2014/main" id="{144E5559-FB07-B802-316D-22D86DAC7BE6}"/>
                </a:ext>
              </a:extLst>
            </p:cNvPr>
            <p:cNvGrpSpPr/>
            <p:nvPr/>
          </p:nvGrpSpPr>
          <p:grpSpPr>
            <a:xfrm>
              <a:off x="243728" y="1232963"/>
              <a:ext cx="2362747" cy="672177"/>
              <a:chOff x="243728" y="1232963"/>
              <a:chExt cx="2362747" cy="672177"/>
            </a:xfrm>
          </p:grpSpPr>
          <p:grpSp>
            <p:nvGrpSpPr>
              <p:cNvPr id="10" name="Group 9">
                <a:extLst>
                  <a:ext uri="{FF2B5EF4-FFF2-40B4-BE49-F238E27FC236}">
                    <a16:creationId xmlns:a16="http://schemas.microsoft.com/office/drawing/2014/main" id="{153FA59A-0882-C899-4531-0830683907D8}"/>
                  </a:ext>
                </a:extLst>
              </p:cNvPr>
              <p:cNvGrpSpPr/>
              <p:nvPr/>
            </p:nvGrpSpPr>
            <p:grpSpPr>
              <a:xfrm>
                <a:off x="243728" y="1232963"/>
                <a:ext cx="748144" cy="672177"/>
                <a:chOff x="526474" y="1565564"/>
                <a:chExt cx="748144" cy="672177"/>
              </a:xfrm>
            </p:grpSpPr>
            <p:sp>
              <p:nvSpPr>
                <p:cNvPr id="14" name="Oval 13">
                  <a:extLst>
                    <a:ext uri="{FF2B5EF4-FFF2-40B4-BE49-F238E27FC236}">
                      <a16:creationId xmlns:a16="http://schemas.microsoft.com/office/drawing/2014/main" id="{6507943F-A796-1B33-354F-DD05CC2177F7}"/>
                    </a:ext>
                  </a:extLst>
                </p:cNvPr>
                <p:cNvSpPr/>
                <p:nvPr/>
              </p:nvSpPr>
              <p:spPr>
                <a:xfrm>
                  <a:off x="526474" y="1565564"/>
                  <a:ext cx="748144" cy="651163"/>
                </a:xfrm>
                <a:prstGeom prst="ellipse">
                  <a:avLst/>
                </a:prstGeom>
                <a:solidFill>
                  <a:srgbClr val="062135"/>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buClrTx/>
                  </a:pPr>
                  <a:endParaRPr lang="en-US" sz="1600" kern="1200" dirty="0">
                    <a:solidFill>
                      <a:srgbClr val="FFFFFF"/>
                    </a:solidFill>
                    <a:latin typeface="Arial"/>
                  </a:endParaRPr>
                </a:p>
              </p:txBody>
            </p:sp>
            <p:pic>
              <p:nvPicPr>
                <p:cNvPr id="16" name="CustomIcon">
                  <a:extLst>
                    <a:ext uri="{FF2B5EF4-FFF2-40B4-BE49-F238E27FC236}">
                      <a16:creationId xmlns:a16="http://schemas.microsoft.com/office/drawing/2014/main" id="{6C00089A-C727-E60E-7766-579E821EB571}"/>
                    </a:ext>
                  </a:extLst>
                </p:cNvPr>
                <p:cNvPicPr>
                  <a:picLocks noChangeAspect="1"/>
                </p:cNvPicPr>
                <p:nvPr>
                  <p:custDataLst>
                    <p:tags r:id="rId1"/>
                  </p:custDataLst>
                </p:nvPr>
              </p:nvPicPr>
              <p:blipFill>
                <a:blip r:embed="rId5">
                  <a:extLst>
                    <a:ext uri="{96DAC541-7B7A-43D3-8B79-37D633B846F1}">
                      <asvg:svgBlip xmlns:asvg="http://schemas.microsoft.com/office/drawing/2016/SVG/main" r:embed="rId6"/>
                    </a:ext>
                  </a:extLst>
                </a:blip>
                <a:stretch>
                  <a:fillRect/>
                </a:stretch>
              </p:blipFill>
              <p:spPr>
                <a:xfrm>
                  <a:off x="588274" y="1599356"/>
                  <a:ext cx="638385" cy="638385"/>
                </a:xfrm>
                <a:prstGeom prst="rect">
                  <a:avLst/>
                </a:prstGeom>
              </p:spPr>
            </p:pic>
          </p:grpSp>
          <p:sp>
            <p:nvSpPr>
              <p:cNvPr id="11" name="TextBox 10">
                <a:extLst>
                  <a:ext uri="{FF2B5EF4-FFF2-40B4-BE49-F238E27FC236}">
                    <a16:creationId xmlns:a16="http://schemas.microsoft.com/office/drawing/2014/main" id="{842767EE-6B78-0A0D-F6A8-5DD1A531DB48}"/>
                  </a:ext>
                </a:extLst>
              </p:cNvPr>
              <p:cNvSpPr txBox="1"/>
              <p:nvPr/>
            </p:nvSpPr>
            <p:spPr>
              <a:xfrm>
                <a:off x="979824" y="1404655"/>
                <a:ext cx="1626651" cy="30777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What We Do</a:t>
                </a:r>
              </a:p>
            </p:txBody>
          </p:sp>
        </p:grpSp>
      </p:grpSp>
      <p:pic>
        <p:nvPicPr>
          <p:cNvPr id="19" name="Graphic 18" descr="Postit Notes 3 outline">
            <a:extLst>
              <a:ext uri="{FF2B5EF4-FFF2-40B4-BE49-F238E27FC236}">
                <a16:creationId xmlns:a16="http://schemas.microsoft.com/office/drawing/2014/main" id="{4220999A-F81E-E1E8-574B-2B382B18DA3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26700" y="1272553"/>
            <a:ext cx="732404" cy="590791"/>
          </a:xfrm>
          <a:prstGeom prst="rect">
            <a:avLst/>
          </a:prstGeom>
        </p:spPr>
      </p:pic>
      <p:pic>
        <p:nvPicPr>
          <p:cNvPr id="20" name="Graphic 19" descr="Postit Notes 3 outline">
            <a:extLst>
              <a:ext uri="{FF2B5EF4-FFF2-40B4-BE49-F238E27FC236}">
                <a16:creationId xmlns:a16="http://schemas.microsoft.com/office/drawing/2014/main" id="{93203804-73A5-565C-6834-0AA03AA6AEB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79100" y="1424953"/>
            <a:ext cx="732404" cy="590791"/>
          </a:xfrm>
          <a:prstGeom prst="rect">
            <a:avLst/>
          </a:prstGeom>
        </p:spPr>
      </p:pic>
      <p:pic>
        <p:nvPicPr>
          <p:cNvPr id="35" name="Graphic 34" descr="Postit Notes 3 outline">
            <a:extLst>
              <a:ext uri="{FF2B5EF4-FFF2-40B4-BE49-F238E27FC236}">
                <a16:creationId xmlns:a16="http://schemas.microsoft.com/office/drawing/2014/main" id="{2EBBA07C-D2B5-7463-E557-5125B9D8E0C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26700" y="1279756"/>
            <a:ext cx="732404" cy="698274"/>
          </a:xfrm>
          <a:prstGeom prst="rect">
            <a:avLst/>
          </a:prstGeom>
        </p:spPr>
      </p:pic>
      <p:sp>
        <p:nvSpPr>
          <p:cNvPr id="40" name="TextBox 39">
            <a:extLst>
              <a:ext uri="{FF2B5EF4-FFF2-40B4-BE49-F238E27FC236}">
                <a16:creationId xmlns:a16="http://schemas.microsoft.com/office/drawing/2014/main" id="{042BF637-669C-A76D-FCA9-A07E18E7D4AF}"/>
              </a:ext>
            </a:extLst>
          </p:cNvPr>
          <p:cNvSpPr txBox="1"/>
          <p:nvPr/>
        </p:nvSpPr>
        <p:spPr>
          <a:xfrm>
            <a:off x="4826699" y="1404653"/>
            <a:ext cx="4110131" cy="600164"/>
          </a:xfrm>
          <a:prstGeom prst="rect">
            <a:avLst/>
          </a:prstGeom>
          <a:noFill/>
        </p:spPr>
        <p:txBody>
          <a:bodyPr wrap="square" rtlCol="0">
            <a:spAutoFit/>
          </a:bodyPr>
          <a:lstStyle/>
          <a:p>
            <a:endParaRPr lang="en-US" sz="1100" dirty="0">
              <a:latin typeface="Calibri" panose="020F0502020204030204" pitchFamily="34" charset="0"/>
              <a:cs typeface="Calibri" panose="020F0502020204030204" pitchFamily="34" charset="0"/>
            </a:endParaRPr>
          </a:p>
          <a:p>
            <a:endParaRPr lang="en-US" sz="1100" dirty="0">
              <a:latin typeface="Calibri" panose="020F0502020204030204" pitchFamily="34" charset="0"/>
              <a:cs typeface="Calibri" panose="020F0502020204030204" pitchFamily="34" charset="0"/>
            </a:endParaRPr>
          </a:p>
          <a:p>
            <a:endParaRPr lang="en-US" sz="1100" dirty="0">
              <a:latin typeface="Calibri" panose="020F0502020204030204" pitchFamily="34" charset="0"/>
              <a:cs typeface="Calibri" panose="020F0502020204030204" pitchFamily="34" charset="0"/>
            </a:endParaRPr>
          </a:p>
        </p:txBody>
      </p:sp>
      <p:pic>
        <p:nvPicPr>
          <p:cNvPr id="42" name="Graphic 41" descr="Postit Notes 3 outline">
            <a:extLst>
              <a:ext uri="{FF2B5EF4-FFF2-40B4-BE49-F238E27FC236}">
                <a16:creationId xmlns:a16="http://schemas.microsoft.com/office/drawing/2014/main" id="{46F2A2B8-C89A-355E-8A0A-1243FF75AA6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79100" y="1432156"/>
            <a:ext cx="732404" cy="698274"/>
          </a:xfrm>
          <a:prstGeom prst="rect">
            <a:avLst/>
          </a:prstGeom>
        </p:spPr>
      </p:pic>
      <p:pic>
        <p:nvPicPr>
          <p:cNvPr id="44" name="Picture 43">
            <a:extLst>
              <a:ext uri="{FF2B5EF4-FFF2-40B4-BE49-F238E27FC236}">
                <a16:creationId xmlns:a16="http://schemas.microsoft.com/office/drawing/2014/main" id="{CF3E0B6B-0012-D936-AE1F-012EB238295C}"/>
              </a:ext>
            </a:extLst>
          </p:cNvPr>
          <p:cNvPicPr>
            <a:picLocks noChangeAspect="1"/>
          </p:cNvPicPr>
          <p:nvPr/>
        </p:nvPicPr>
        <p:blipFill>
          <a:blip r:embed="rId9"/>
          <a:stretch>
            <a:fillRect/>
          </a:stretch>
        </p:blipFill>
        <p:spPr>
          <a:xfrm>
            <a:off x="4366380" y="2210058"/>
            <a:ext cx="731583" cy="695004"/>
          </a:xfrm>
          <a:prstGeom prst="rect">
            <a:avLst/>
          </a:prstGeom>
        </p:spPr>
      </p:pic>
      <p:grpSp>
        <p:nvGrpSpPr>
          <p:cNvPr id="47" name="Group 46">
            <a:extLst>
              <a:ext uri="{FF2B5EF4-FFF2-40B4-BE49-F238E27FC236}">
                <a16:creationId xmlns:a16="http://schemas.microsoft.com/office/drawing/2014/main" id="{4F57B581-A399-DC5A-4729-4ACF7B302556}"/>
              </a:ext>
            </a:extLst>
          </p:cNvPr>
          <p:cNvGrpSpPr/>
          <p:nvPr/>
        </p:nvGrpSpPr>
        <p:grpSpPr>
          <a:xfrm>
            <a:off x="4750927" y="1306578"/>
            <a:ext cx="3536573" cy="3306586"/>
            <a:chOff x="3094966" y="1232963"/>
            <a:chExt cx="2852764" cy="2797611"/>
          </a:xfrm>
        </p:grpSpPr>
        <p:sp>
          <p:nvSpPr>
            <p:cNvPr id="51" name="TextBox 50">
              <a:extLst>
                <a:ext uri="{FF2B5EF4-FFF2-40B4-BE49-F238E27FC236}">
                  <a16:creationId xmlns:a16="http://schemas.microsoft.com/office/drawing/2014/main" id="{4D25DEC7-A8A7-CB79-EE37-9C42FDA11698}"/>
                </a:ext>
              </a:extLst>
            </p:cNvPr>
            <p:cNvSpPr txBox="1"/>
            <p:nvPr/>
          </p:nvSpPr>
          <p:spPr>
            <a:xfrm>
              <a:off x="3119817" y="1921324"/>
              <a:ext cx="2827913" cy="2109250"/>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ACCESS will establish a contractual instrument designed to meet State’s IT infrastructure requirements. Initially, the ACCESS contract aims to serve the hardware needs of GITM but eventually could absorb one-off and duplicative IT hardware contracts.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The ACCESS is intended to:</a:t>
              </a:r>
            </a:p>
            <a:p>
              <a:pPr marL="285750" indent="-285750">
                <a:buFont typeface="Arial" panose="020B0604020202020204" pitchFamily="34" charset="0"/>
                <a:buChar char="•"/>
              </a:pPr>
              <a:r>
                <a:rPr lang="en-US" sz="1200" dirty="0">
                  <a:latin typeface="Arial" panose="020B0604020202020204" pitchFamily="34" charset="0"/>
                  <a:cs typeface="Arial" panose="020B0604020202020204" pitchFamily="34" charset="0"/>
                </a:rPr>
                <a:t>Reduce multiple repetitive hardware purchases made across the Department </a:t>
              </a:r>
            </a:p>
            <a:p>
              <a:pPr marL="285750" indent="-285750">
                <a:buFont typeface="Arial" panose="020B0604020202020204" pitchFamily="34" charset="0"/>
                <a:buChar char="•"/>
              </a:pPr>
              <a:r>
                <a:rPr lang="en-US" sz="1200" dirty="0">
                  <a:latin typeface="Arial" panose="020B0604020202020204" pitchFamily="34" charset="0"/>
                  <a:cs typeface="Arial" panose="020B0604020202020204" pitchFamily="34" charset="0"/>
                </a:rPr>
                <a:t>Provide a new IT equipment catalog to support commercial IT hardware and associated software/licenses.</a:t>
              </a:r>
            </a:p>
          </p:txBody>
        </p:sp>
        <p:grpSp>
          <p:nvGrpSpPr>
            <p:cNvPr id="52" name="Group 51">
              <a:extLst>
                <a:ext uri="{FF2B5EF4-FFF2-40B4-BE49-F238E27FC236}">
                  <a16:creationId xmlns:a16="http://schemas.microsoft.com/office/drawing/2014/main" id="{721A7C04-3A24-EEE1-E523-3B76967BBF84}"/>
                </a:ext>
              </a:extLst>
            </p:cNvPr>
            <p:cNvGrpSpPr/>
            <p:nvPr/>
          </p:nvGrpSpPr>
          <p:grpSpPr>
            <a:xfrm>
              <a:off x="3094966" y="1232963"/>
              <a:ext cx="2356494" cy="651163"/>
              <a:chOff x="3094966" y="1232963"/>
              <a:chExt cx="2356494" cy="651163"/>
            </a:xfrm>
          </p:grpSpPr>
          <p:grpSp>
            <p:nvGrpSpPr>
              <p:cNvPr id="53" name="Group 52">
                <a:extLst>
                  <a:ext uri="{FF2B5EF4-FFF2-40B4-BE49-F238E27FC236}">
                    <a16:creationId xmlns:a16="http://schemas.microsoft.com/office/drawing/2014/main" id="{CEDDD9B5-F750-7CC5-53D2-0D6DD45DE433}"/>
                  </a:ext>
                </a:extLst>
              </p:cNvPr>
              <p:cNvGrpSpPr/>
              <p:nvPr/>
            </p:nvGrpSpPr>
            <p:grpSpPr>
              <a:xfrm>
                <a:off x="3094966" y="1232963"/>
                <a:ext cx="2356494" cy="651163"/>
                <a:chOff x="3094966" y="1232963"/>
                <a:chExt cx="2356494" cy="651163"/>
              </a:xfrm>
            </p:grpSpPr>
            <p:sp>
              <p:nvSpPr>
                <p:cNvPr id="55" name="TextBox 54">
                  <a:extLst>
                    <a:ext uri="{FF2B5EF4-FFF2-40B4-BE49-F238E27FC236}">
                      <a16:creationId xmlns:a16="http://schemas.microsoft.com/office/drawing/2014/main" id="{A74BF46F-0E76-421A-81A8-565D392F813A}"/>
                    </a:ext>
                  </a:extLst>
                </p:cNvPr>
                <p:cNvSpPr txBox="1"/>
                <p:nvPr/>
              </p:nvSpPr>
              <p:spPr>
                <a:xfrm>
                  <a:off x="3824809" y="1404655"/>
                  <a:ext cx="1626651" cy="30777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What is ACCESS</a:t>
                  </a:r>
                </a:p>
              </p:txBody>
            </p:sp>
            <p:sp>
              <p:nvSpPr>
                <p:cNvPr id="56" name="Oval 55">
                  <a:extLst>
                    <a:ext uri="{FF2B5EF4-FFF2-40B4-BE49-F238E27FC236}">
                      <a16:creationId xmlns:a16="http://schemas.microsoft.com/office/drawing/2014/main" id="{3FB8BB65-EB66-2D7A-1012-A89E4A0D00C3}"/>
                    </a:ext>
                  </a:extLst>
                </p:cNvPr>
                <p:cNvSpPr/>
                <p:nvPr/>
              </p:nvSpPr>
              <p:spPr>
                <a:xfrm>
                  <a:off x="3094966" y="1232963"/>
                  <a:ext cx="748144" cy="651163"/>
                </a:xfrm>
                <a:prstGeom prst="ellipse">
                  <a:avLst/>
                </a:prstGeom>
                <a:solidFill>
                  <a:srgbClr val="062135"/>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buClrTx/>
                  </a:pPr>
                  <a:endParaRPr lang="en-US" sz="1600" kern="1200" dirty="0">
                    <a:solidFill>
                      <a:srgbClr val="FFFFFF"/>
                    </a:solidFill>
                    <a:latin typeface="Arial"/>
                  </a:endParaRPr>
                </a:p>
              </p:txBody>
            </p:sp>
          </p:grpSp>
          <p:pic>
            <p:nvPicPr>
              <p:cNvPr id="54" name="Graphic 53" descr="Postit Notes 3 outline">
                <a:extLst>
                  <a:ext uri="{FF2B5EF4-FFF2-40B4-BE49-F238E27FC236}">
                    <a16:creationId xmlns:a16="http://schemas.microsoft.com/office/drawing/2014/main" id="{5A04EB18-1839-09BF-6B03-CB4520CD2D8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59406" y="1272553"/>
                <a:ext cx="590791" cy="590791"/>
              </a:xfrm>
              <a:prstGeom prst="rect">
                <a:avLst/>
              </a:prstGeom>
            </p:spPr>
          </p:pic>
        </p:grpSp>
      </p:grpSp>
      <p:sp>
        <p:nvSpPr>
          <p:cNvPr id="4" name="TextBox 3">
            <a:extLst>
              <a:ext uri="{FF2B5EF4-FFF2-40B4-BE49-F238E27FC236}">
                <a16:creationId xmlns:a16="http://schemas.microsoft.com/office/drawing/2014/main" id="{0612ACD1-3BC8-8DA5-69EF-B08CFA223762}"/>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10542926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A3DAF9-2F62-7EEC-8939-26576794CECE}"/>
              </a:ext>
            </a:extLst>
          </p:cNvPr>
          <p:cNvSpPr txBox="1">
            <a:spLocks/>
          </p:cNvSpPr>
          <p:nvPr/>
        </p:nvSpPr>
        <p:spPr>
          <a:xfrm>
            <a:off x="403670" y="1756323"/>
            <a:ext cx="1557362" cy="646331"/>
          </a:xfrm>
          <a:prstGeom prst="rect">
            <a:avLst/>
          </a:prstGeom>
        </p:spPr>
        <p:txBody>
          <a:bodyPr vert="horz" wrap="square" lIns="0" tIns="0" rIns="0" bIns="0" rtlCol="0" anchor="t" anchorCtr="0">
            <a:no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1400" b="1" dirty="0">
                <a:latin typeface="Arial" panose="020B0604020202020204" pitchFamily="34" charset="0"/>
              </a:rPr>
              <a:t>Initial product/ equipment list to be procured through ACCESS</a:t>
            </a:r>
          </a:p>
        </p:txBody>
      </p:sp>
      <p:sp>
        <p:nvSpPr>
          <p:cNvPr id="6" name="TextBox 5">
            <a:extLst>
              <a:ext uri="{FF2B5EF4-FFF2-40B4-BE49-F238E27FC236}">
                <a16:creationId xmlns:a16="http://schemas.microsoft.com/office/drawing/2014/main" id="{D7569E02-D8BC-9620-1F4E-857388B94BD7}"/>
              </a:ext>
            </a:extLst>
          </p:cNvPr>
          <p:cNvSpPr txBox="1">
            <a:spLocks/>
          </p:cNvSpPr>
          <p:nvPr/>
        </p:nvSpPr>
        <p:spPr>
          <a:xfrm>
            <a:off x="2262720" y="1607479"/>
            <a:ext cx="6100045" cy="1231106"/>
          </a:xfrm>
          <a:prstGeom prst="rect">
            <a:avLst/>
          </a:prstGeom>
        </p:spPr>
        <p:txBody>
          <a:bodyPr vert="horz" wrap="square" lIns="0" tIns="0" rIns="0" bIns="0" rtlCol="0" anchor="t" anchorCtr="0">
            <a:no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285750" indent="-285750">
              <a:buFont typeface="Arial" panose="020B0604020202020204" pitchFamily="34" charset="0"/>
              <a:buChar char="•"/>
            </a:pPr>
            <a:r>
              <a:rPr lang="en-US" sz="1400" dirty="0">
                <a:latin typeface="Arial" panose="020B0604020202020204" pitchFamily="34" charset="0"/>
              </a:rPr>
              <a:t>Laptops, desktops, printers and associated equipment</a:t>
            </a:r>
          </a:p>
          <a:p>
            <a:pPr marL="285750" indent="-285750">
              <a:buFont typeface="Arial" panose="020B0604020202020204" pitchFamily="34" charset="0"/>
              <a:buChar char="•"/>
            </a:pPr>
            <a:r>
              <a:rPr lang="en-US" sz="1400" dirty="0">
                <a:latin typeface="Arial" panose="020B0604020202020204" pitchFamily="34" charset="0"/>
              </a:rPr>
              <a:t>Monitors and Smart TVs</a:t>
            </a:r>
          </a:p>
          <a:p>
            <a:pPr marL="285750" indent="-285750">
              <a:buFont typeface="Arial" panose="020B0604020202020204" pitchFamily="34" charset="0"/>
              <a:buChar char="•"/>
            </a:pPr>
            <a:r>
              <a:rPr lang="en-US" sz="1400" dirty="0">
                <a:latin typeface="Arial" panose="020B0604020202020204" pitchFamily="34" charset="0"/>
              </a:rPr>
              <a:t>Webcams, headsets, and other telecommuting supplies</a:t>
            </a:r>
          </a:p>
          <a:p>
            <a:pPr marL="285750" indent="-285750">
              <a:buFont typeface="Arial" panose="020B0604020202020204" pitchFamily="34" charset="0"/>
              <a:buChar char="•"/>
            </a:pPr>
            <a:r>
              <a:rPr lang="en-US" sz="1400" dirty="0">
                <a:latin typeface="Arial" panose="020B0604020202020204" pitchFamily="34" charset="0"/>
              </a:rPr>
              <a:t>Tablets and associated equipment</a:t>
            </a:r>
          </a:p>
        </p:txBody>
      </p:sp>
      <p:sp>
        <p:nvSpPr>
          <p:cNvPr id="7" name="TextBox 6">
            <a:extLst>
              <a:ext uri="{FF2B5EF4-FFF2-40B4-BE49-F238E27FC236}">
                <a16:creationId xmlns:a16="http://schemas.microsoft.com/office/drawing/2014/main" id="{E7636953-C958-CEB0-4AD6-1D07F3044294}"/>
              </a:ext>
            </a:extLst>
          </p:cNvPr>
          <p:cNvSpPr txBox="1">
            <a:spLocks/>
          </p:cNvSpPr>
          <p:nvPr/>
        </p:nvSpPr>
        <p:spPr>
          <a:xfrm>
            <a:off x="403670" y="3375239"/>
            <a:ext cx="1557362" cy="1077218"/>
          </a:xfrm>
          <a:prstGeom prst="rect">
            <a:avLst/>
          </a:prstGeom>
        </p:spPr>
        <p:txBody>
          <a:bodyPr vert="horz" wrap="square" lIns="0" tIns="0" rIns="0" bIns="0" rtlCol="0" anchor="t" anchorCtr="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1400" b="1" dirty="0">
                <a:latin typeface="Arial" panose="020B0604020202020204" pitchFamily="34" charset="0"/>
              </a:rPr>
              <a:t>Eventual expansion of equipment list of ACCESS could include:</a:t>
            </a:r>
          </a:p>
        </p:txBody>
      </p:sp>
      <p:sp>
        <p:nvSpPr>
          <p:cNvPr id="8" name="TextBox 7">
            <a:extLst>
              <a:ext uri="{FF2B5EF4-FFF2-40B4-BE49-F238E27FC236}">
                <a16:creationId xmlns:a16="http://schemas.microsoft.com/office/drawing/2014/main" id="{3821CB00-216D-3747-0C16-23284571D52C}"/>
              </a:ext>
            </a:extLst>
          </p:cNvPr>
          <p:cNvSpPr txBox="1">
            <a:spLocks/>
          </p:cNvSpPr>
          <p:nvPr/>
        </p:nvSpPr>
        <p:spPr>
          <a:xfrm>
            <a:off x="2262720" y="3113629"/>
            <a:ext cx="6100045" cy="1384995"/>
          </a:xfrm>
          <a:prstGeom prst="rect">
            <a:avLst/>
          </a:prstGeom>
        </p:spPr>
        <p:txBody>
          <a:bodyPr vert="horz" wrap="square" lIns="0" tIns="0" rIns="0" bIns="0" rtlCol="0" anchor="t" anchorCtr="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Video teleconferencing equipment</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Cellular phones and other handheld communications equipment</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KVM Consoles, switches, and associated equipment</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Uninterruptible Power Supplies</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Hyper Converged Infrastructure (HCI), servers and associated equipment</a:t>
            </a:r>
          </a:p>
        </p:txBody>
      </p:sp>
      <p:sp>
        <p:nvSpPr>
          <p:cNvPr id="10" name="TextBox 9">
            <a:extLst>
              <a:ext uri="{FF2B5EF4-FFF2-40B4-BE49-F238E27FC236}">
                <a16:creationId xmlns:a16="http://schemas.microsoft.com/office/drawing/2014/main" id="{FF784AFD-7131-F5CE-9ED5-B0869B40773F}"/>
              </a:ext>
            </a:extLst>
          </p:cNvPr>
          <p:cNvSpPr txBox="1">
            <a:spLocks/>
          </p:cNvSpPr>
          <p:nvPr/>
        </p:nvSpPr>
        <p:spPr>
          <a:xfrm>
            <a:off x="2262720" y="1190012"/>
            <a:ext cx="6523927" cy="215444"/>
          </a:xfrm>
          <a:prstGeom prst="rect">
            <a:avLst/>
          </a:prstGeom>
        </p:spPr>
        <p:txBody>
          <a:bodyPr vert="horz" wrap="square" lIns="0" tIns="0" rIns="0" bIns="0" rtlCol="0" anchor="t" anchorCtr="0">
            <a:no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1400" b="1" dirty="0">
                <a:latin typeface="Arial" panose="020B0604020202020204" pitchFamily="34" charset="0"/>
              </a:rPr>
              <a:t>Summary</a:t>
            </a:r>
          </a:p>
        </p:txBody>
      </p:sp>
      <p:cxnSp>
        <p:nvCxnSpPr>
          <p:cNvPr id="11" name="Straight Connector 10">
            <a:extLst>
              <a:ext uri="{FF2B5EF4-FFF2-40B4-BE49-F238E27FC236}">
                <a16:creationId xmlns:a16="http://schemas.microsoft.com/office/drawing/2014/main" id="{DBEBDDCF-413B-843A-6C3D-510C06EC6361}"/>
              </a:ext>
            </a:extLst>
          </p:cNvPr>
          <p:cNvCxnSpPr>
            <a:cxnSpLocks/>
          </p:cNvCxnSpPr>
          <p:nvPr/>
        </p:nvCxnSpPr>
        <p:spPr>
          <a:xfrm>
            <a:off x="338826" y="1499216"/>
            <a:ext cx="1433863" cy="0"/>
          </a:xfrm>
          <a:prstGeom prst="line">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41B486B-6587-03F6-2939-F2DE9B0788CA}"/>
              </a:ext>
            </a:extLst>
          </p:cNvPr>
          <p:cNvCxnSpPr>
            <a:cxnSpLocks/>
          </p:cNvCxnSpPr>
          <p:nvPr/>
        </p:nvCxnSpPr>
        <p:spPr>
          <a:xfrm>
            <a:off x="2262721" y="1496140"/>
            <a:ext cx="6523927" cy="0"/>
          </a:xfrm>
          <a:prstGeom prst="line">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391BA-59A3-3EB8-7A6E-8055F55EDD28}"/>
              </a:ext>
            </a:extLst>
          </p:cNvPr>
          <p:cNvCxnSpPr>
            <a:cxnSpLocks/>
          </p:cNvCxnSpPr>
          <p:nvPr/>
        </p:nvCxnSpPr>
        <p:spPr>
          <a:xfrm>
            <a:off x="279530" y="2888946"/>
            <a:ext cx="8251299" cy="0"/>
          </a:xfrm>
          <a:prstGeom prst="line">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50C9252-3275-1C6F-5C65-473394767267}"/>
              </a:ext>
            </a:extLst>
          </p:cNvPr>
          <p:cNvSpPr txBox="1"/>
          <p:nvPr/>
        </p:nvSpPr>
        <p:spPr>
          <a:xfrm>
            <a:off x="279530" y="1145056"/>
            <a:ext cx="1924235" cy="307777"/>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Requirements</a:t>
            </a:r>
            <a:endParaRPr lang="en-US" dirty="0">
              <a:latin typeface="Arial" panose="020B0604020202020204" pitchFamily="34" charset="0"/>
              <a:cs typeface="Arial" panose="020B0604020202020204" pitchFamily="34" charset="0"/>
            </a:endParaRPr>
          </a:p>
        </p:txBody>
      </p:sp>
      <p:sp>
        <p:nvSpPr>
          <p:cNvPr id="27" name="Title 1">
            <a:extLst>
              <a:ext uri="{FF2B5EF4-FFF2-40B4-BE49-F238E27FC236}">
                <a16:creationId xmlns:a16="http://schemas.microsoft.com/office/drawing/2014/main" id="{EE0E11A8-846E-89BB-6E74-685353954216}"/>
              </a:ext>
            </a:extLst>
          </p:cNvPr>
          <p:cNvSpPr>
            <a:spLocks noGrp="1"/>
          </p:cNvSpPr>
          <p:nvPr>
            <p:ph type="title"/>
          </p:nvPr>
        </p:nvSpPr>
        <p:spPr>
          <a:xfrm>
            <a:off x="311700" y="445025"/>
            <a:ext cx="8520600" cy="572700"/>
          </a:xfrm>
        </p:spPr>
        <p:txBody>
          <a:bodyPr/>
          <a:lstStyle/>
          <a:p>
            <a:r>
              <a:rPr lang="en-US" dirty="0">
                <a:latin typeface="Garamond" panose="02020404030301010803" pitchFamily="18" charset="0"/>
              </a:rPr>
              <a:t>GITM/ACCESS continuation</a:t>
            </a:r>
          </a:p>
        </p:txBody>
      </p:sp>
      <p:pic>
        <p:nvPicPr>
          <p:cNvPr id="28" name="Picture 27">
            <a:extLst>
              <a:ext uri="{FF2B5EF4-FFF2-40B4-BE49-F238E27FC236}">
                <a16:creationId xmlns:a16="http://schemas.microsoft.com/office/drawing/2014/main" id="{E01E00E0-5B13-EDC0-9028-DE4C954262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2" name="TextBox 1">
            <a:extLst>
              <a:ext uri="{FF2B5EF4-FFF2-40B4-BE49-F238E27FC236}">
                <a16:creationId xmlns:a16="http://schemas.microsoft.com/office/drawing/2014/main" id="{896D102D-3457-32B2-446B-02F25C8C6412}"/>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10912315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A09E6-4E45-4058-F3EB-F8C5AB6BAB5D}"/>
              </a:ext>
            </a:extLst>
          </p:cNvPr>
          <p:cNvSpPr>
            <a:spLocks noGrp="1"/>
          </p:cNvSpPr>
          <p:nvPr>
            <p:ph type="title"/>
          </p:nvPr>
        </p:nvSpPr>
        <p:spPr/>
        <p:txBody>
          <a:bodyPr/>
          <a:lstStyle/>
          <a:p>
            <a:r>
              <a:rPr lang="en-US" dirty="0"/>
              <a:t>GITM/ACCESS continuation</a:t>
            </a:r>
          </a:p>
        </p:txBody>
      </p:sp>
      <p:grpSp>
        <p:nvGrpSpPr>
          <p:cNvPr id="10" name="Group 9">
            <a:extLst>
              <a:ext uri="{FF2B5EF4-FFF2-40B4-BE49-F238E27FC236}">
                <a16:creationId xmlns:a16="http://schemas.microsoft.com/office/drawing/2014/main" id="{1C5A8B9A-DDDA-0FD6-6835-475F254AE9EF}"/>
              </a:ext>
            </a:extLst>
          </p:cNvPr>
          <p:cNvGrpSpPr/>
          <p:nvPr/>
        </p:nvGrpSpPr>
        <p:grpSpPr>
          <a:xfrm>
            <a:off x="578224" y="1297871"/>
            <a:ext cx="8162365" cy="3178404"/>
            <a:chOff x="6128094" y="1297871"/>
            <a:chExt cx="2820668" cy="2423040"/>
          </a:xfrm>
        </p:grpSpPr>
        <p:sp>
          <p:nvSpPr>
            <p:cNvPr id="11" name="TextBox 10">
              <a:extLst>
                <a:ext uri="{FF2B5EF4-FFF2-40B4-BE49-F238E27FC236}">
                  <a16:creationId xmlns:a16="http://schemas.microsoft.com/office/drawing/2014/main" id="{7360CC43-3540-BC5A-C655-0A6BCA5D4CBF}"/>
                </a:ext>
              </a:extLst>
            </p:cNvPr>
            <p:cNvSpPr txBox="1"/>
            <p:nvPr/>
          </p:nvSpPr>
          <p:spPr>
            <a:xfrm>
              <a:off x="6128094" y="1972904"/>
              <a:ext cx="2357692" cy="1748007"/>
            </a:xfrm>
            <a:prstGeom prst="rect">
              <a:avLst/>
            </a:prstGeom>
            <a:noFill/>
          </p:spPr>
          <p:txBody>
            <a:bodyPr wrap="square" rtlCol="0">
              <a:spAutoFit/>
            </a:bodyPr>
            <a:lstStyle/>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The Acquisition Plan and draft solicitation package are with OPE and IRM leadership for review and concurrence.</a:t>
              </a:r>
            </a:p>
            <a:p>
              <a:pPr marL="171450" marR="0" lvl="0" indent="-1714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1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Arial"/>
                </a:rPr>
                <a:t>Next steps may be based, in part, on feedback from industry.</a:t>
              </a:r>
            </a:p>
            <a:p>
              <a:pPr marL="171450" indent="-171450">
                <a:buFont typeface="Arial" panose="020B0604020202020204" pitchFamily="34" charset="0"/>
                <a:buChar char="•"/>
              </a:pPr>
              <a:r>
                <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DOS is contemplating the most effective strategy to support current and future IT needs, and implement M-16-02. (Improving the Acquisition and Management of Common Information Technology)</a:t>
              </a:r>
            </a:p>
            <a:p>
              <a:endPar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US" sz="1100" dirty="0">
                  <a:latin typeface="Arial" panose="020B0604020202020204" pitchFamily="34" charset="0"/>
                  <a:ea typeface="Calibri" panose="020F0502020204030204" pitchFamily="34" charset="0"/>
                  <a:cs typeface="Arial" panose="020B0604020202020204" pitchFamily="34" charset="0"/>
                </a:rPr>
                <a:t>                *Best in Class GWACS (NASA SEWP, GSA, NITAAC).</a:t>
              </a:r>
            </a:p>
            <a:p>
              <a:r>
                <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*DOS is also investigating if mandatory DOS-wide vehicles can be utilized.</a:t>
              </a:r>
            </a:p>
            <a:p>
              <a:r>
                <a:rPr lang="en-US" sz="1100" dirty="0">
                  <a:latin typeface="Arial" panose="020B0604020202020204" pitchFamily="34" charset="0"/>
                  <a:ea typeface="Calibri" panose="020F0502020204030204" pitchFamily="34" charset="0"/>
                  <a:cs typeface="Arial" panose="020B0604020202020204" pitchFamily="34" charset="0"/>
                </a:rPr>
                <a:t>                *Maximum opportunity for small business participation.</a:t>
              </a:r>
              <a:endPar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The anticipated period of performance for ACCESS is a one-year base period with four, one year option periods.</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We anticipate industry notification of solicitation release between Q1 and Q2 of FY24. </a:t>
              </a:r>
            </a:p>
          </p:txBody>
        </p:sp>
        <p:grpSp>
          <p:nvGrpSpPr>
            <p:cNvPr id="12" name="Group 11">
              <a:extLst>
                <a:ext uri="{FF2B5EF4-FFF2-40B4-BE49-F238E27FC236}">
                  <a16:creationId xmlns:a16="http://schemas.microsoft.com/office/drawing/2014/main" id="{ACD43C45-ABB7-EA90-B669-4B074AA7E970}"/>
                </a:ext>
              </a:extLst>
            </p:cNvPr>
            <p:cNvGrpSpPr/>
            <p:nvPr/>
          </p:nvGrpSpPr>
          <p:grpSpPr>
            <a:xfrm>
              <a:off x="6349700" y="1297871"/>
              <a:ext cx="2599062" cy="651163"/>
              <a:chOff x="6349700" y="1297871"/>
              <a:chExt cx="2599062" cy="651163"/>
            </a:xfrm>
          </p:grpSpPr>
          <p:sp>
            <p:nvSpPr>
              <p:cNvPr id="13" name="TextBox 12">
                <a:extLst>
                  <a:ext uri="{FF2B5EF4-FFF2-40B4-BE49-F238E27FC236}">
                    <a16:creationId xmlns:a16="http://schemas.microsoft.com/office/drawing/2014/main" id="{1B9559DB-97EB-CF66-CE60-96D872A4EDA2}"/>
                  </a:ext>
                </a:extLst>
              </p:cNvPr>
              <p:cNvSpPr txBox="1"/>
              <p:nvPr/>
            </p:nvSpPr>
            <p:spPr>
              <a:xfrm>
                <a:off x="6873657" y="1404654"/>
                <a:ext cx="2075105" cy="2346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Current Status of ACCESS</a:t>
                </a:r>
              </a:p>
            </p:txBody>
          </p:sp>
          <p:sp>
            <p:nvSpPr>
              <p:cNvPr id="14" name="Oval 13">
                <a:extLst>
                  <a:ext uri="{FF2B5EF4-FFF2-40B4-BE49-F238E27FC236}">
                    <a16:creationId xmlns:a16="http://schemas.microsoft.com/office/drawing/2014/main" id="{8CF76B85-2D0A-F462-A38C-1A8D1628C551}"/>
                  </a:ext>
                </a:extLst>
              </p:cNvPr>
              <p:cNvSpPr/>
              <p:nvPr/>
            </p:nvSpPr>
            <p:spPr>
              <a:xfrm>
                <a:off x="6349700" y="1297871"/>
                <a:ext cx="397447" cy="651163"/>
              </a:xfrm>
              <a:prstGeom prst="ellipse">
                <a:avLst/>
              </a:prstGeom>
              <a:solidFill>
                <a:srgbClr val="062135"/>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buClrTx/>
                </a:pPr>
                <a:endParaRPr lang="en-US" sz="1600" kern="1200" dirty="0">
                  <a:solidFill>
                    <a:srgbClr val="FFFFFF"/>
                  </a:solidFill>
                  <a:latin typeface="Arial"/>
                </a:endParaRPr>
              </a:p>
            </p:txBody>
          </p:sp>
          <p:pic>
            <p:nvPicPr>
              <p:cNvPr id="15" name="Graphic 14" descr="Work from home desk outline">
                <a:extLst>
                  <a:ext uri="{FF2B5EF4-FFF2-40B4-BE49-F238E27FC236}">
                    <a16:creationId xmlns:a16="http://schemas.microsoft.com/office/drawing/2014/main" id="{C86BDA9A-9815-116D-AD4A-CF27945D110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49700" y="1350817"/>
                <a:ext cx="337228" cy="512528"/>
              </a:xfrm>
              <a:prstGeom prst="rect">
                <a:avLst/>
              </a:prstGeom>
            </p:spPr>
          </p:pic>
        </p:grpSp>
      </p:grpSp>
      <p:sp>
        <p:nvSpPr>
          <p:cNvPr id="3" name="TextBox 2">
            <a:extLst>
              <a:ext uri="{FF2B5EF4-FFF2-40B4-BE49-F238E27FC236}">
                <a16:creationId xmlns:a16="http://schemas.microsoft.com/office/drawing/2014/main" id="{54E37F09-501C-3FCD-C215-2DE8AC11943D}"/>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40306661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3" name="Straight Connector 62">
            <a:extLst>
              <a:ext uri="{FF2B5EF4-FFF2-40B4-BE49-F238E27FC236}">
                <a16:creationId xmlns:a16="http://schemas.microsoft.com/office/drawing/2014/main" id="{6E55635A-B583-E49F-29F8-7C49EAAA922D}"/>
              </a:ext>
            </a:extLst>
          </p:cNvPr>
          <p:cNvCxnSpPr>
            <a:cxnSpLocks/>
            <a:stCxn id="46" idx="2"/>
            <a:endCxn id="53" idx="0"/>
          </p:cNvCxnSpPr>
          <p:nvPr/>
        </p:nvCxnSpPr>
        <p:spPr>
          <a:xfrm flipH="1">
            <a:off x="7113198" y="1816627"/>
            <a:ext cx="5516" cy="898833"/>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cxnSp>
        <p:nvCxnSpPr>
          <p:cNvPr id="56" name="Straight Connector 55">
            <a:extLst>
              <a:ext uri="{FF2B5EF4-FFF2-40B4-BE49-F238E27FC236}">
                <a16:creationId xmlns:a16="http://schemas.microsoft.com/office/drawing/2014/main" id="{CA86DF6C-4BCA-C0A3-5004-7421E2A8BCC1}"/>
              </a:ext>
            </a:extLst>
          </p:cNvPr>
          <p:cNvCxnSpPr>
            <a:cxnSpLocks/>
            <a:stCxn id="15" idx="2"/>
            <a:endCxn id="12" idx="0"/>
          </p:cNvCxnSpPr>
          <p:nvPr/>
        </p:nvCxnSpPr>
        <p:spPr>
          <a:xfrm>
            <a:off x="2931829" y="1868842"/>
            <a:ext cx="3036" cy="827813"/>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cxnSp>
        <p:nvCxnSpPr>
          <p:cNvPr id="60" name="Straight Connector 59">
            <a:extLst>
              <a:ext uri="{FF2B5EF4-FFF2-40B4-BE49-F238E27FC236}">
                <a16:creationId xmlns:a16="http://schemas.microsoft.com/office/drawing/2014/main" id="{189A76B9-0691-4112-A16B-605387588BBD}"/>
              </a:ext>
            </a:extLst>
          </p:cNvPr>
          <p:cNvCxnSpPr>
            <a:cxnSpLocks/>
            <a:stCxn id="44" idx="2"/>
            <a:endCxn id="47" idx="0"/>
          </p:cNvCxnSpPr>
          <p:nvPr/>
        </p:nvCxnSpPr>
        <p:spPr>
          <a:xfrm>
            <a:off x="4994623" y="1817838"/>
            <a:ext cx="6725" cy="909048"/>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cxnSp>
        <p:nvCxnSpPr>
          <p:cNvPr id="55" name="Straight Connector 54">
            <a:extLst>
              <a:ext uri="{FF2B5EF4-FFF2-40B4-BE49-F238E27FC236}">
                <a16:creationId xmlns:a16="http://schemas.microsoft.com/office/drawing/2014/main" id="{44388F31-CB9F-259C-1482-A6EF817B9976}"/>
              </a:ext>
            </a:extLst>
          </p:cNvPr>
          <p:cNvCxnSpPr>
            <a:cxnSpLocks/>
            <a:stCxn id="37" idx="2"/>
            <a:endCxn id="35" idx="0"/>
          </p:cNvCxnSpPr>
          <p:nvPr/>
        </p:nvCxnSpPr>
        <p:spPr>
          <a:xfrm>
            <a:off x="682827" y="1874428"/>
            <a:ext cx="1" cy="852458"/>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sp>
        <p:nvSpPr>
          <p:cNvPr id="2" name="Title 1"/>
          <p:cNvSpPr>
            <a:spLocks noGrp="1"/>
          </p:cNvSpPr>
          <p:nvPr>
            <p:ph type="title"/>
          </p:nvPr>
        </p:nvSpPr>
        <p:spPr/>
        <p:txBody>
          <a:bodyPr/>
          <a:lstStyle/>
          <a:p>
            <a:r>
              <a:rPr lang="en-US" dirty="0">
                <a:latin typeface="Garamond" panose="02020404030301010803" pitchFamily="18" charset="0"/>
              </a:rPr>
              <a:t>GITM/ACCESS continuation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pic>
        <p:nvPicPr>
          <p:cNvPr id="9" name="Picture 9">
            <a:extLst>
              <a:ext uri="{FF2B5EF4-FFF2-40B4-BE49-F238E27FC236}">
                <a16:creationId xmlns:a16="http://schemas.microsoft.com/office/drawing/2014/main" id="{54C5AC8E-F585-A41D-52FA-702505F37CFE}"/>
              </a:ext>
            </a:extLst>
          </p:cNvPr>
          <p:cNvPicPr>
            <a:picLocks noChangeAspect="1"/>
          </p:cNvPicPr>
          <p:nvPr/>
        </p:nvPicPr>
        <p:blipFill>
          <a:blip r:embed="rId4"/>
          <a:stretch>
            <a:fillRect/>
          </a:stretch>
        </p:blipFill>
        <p:spPr>
          <a:xfrm>
            <a:off x="253536" y="1455607"/>
            <a:ext cx="8659425" cy="329471"/>
          </a:xfrm>
          <a:prstGeom prst="rect">
            <a:avLst/>
          </a:prstGeom>
          <a:ln>
            <a:noFill/>
          </a:ln>
        </p:spPr>
      </p:pic>
      <p:sp>
        <p:nvSpPr>
          <p:cNvPr id="27" name="TextBox 26">
            <a:extLst>
              <a:ext uri="{FF2B5EF4-FFF2-40B4-BE49-F238E27FC236}">
                <a16:creationId xmlns:a16="http://schemas.microsoft.com/office/drawing/2014/main" id="{5C90991E-7C5A-92B3-A3E2-9D466B995A0B}"/>
              </a:ext>
            </a:extLst>
          </p:cNvPr>
          <p:cNvSpPr txBox="1"/>
          <p:nvPr/>
        </p:nvSpPr>
        <p:spPr>
          <a:xfrm>
            <a:off x="992600" y="1610119"/>
            <a:ext cx="97419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FY23</a:t>
            </a:r>
          </a:p>
          <a:p>
            <a:r>
              <a:rPr lang="en-US" sz="1800" b="1" dirty="0">
                <a:latin typeface="+mn-lt"/>
              </a:rPr>
              <a:t>Q2</a:t>
            </a:r>
          </a:p>
        </p:txBody>
      </p:sp>
      <p:sp>
        <p:nvSpPr>
          <p:cNvPr id="28" name="TextBox 27">
            <a:extLst>
              <a:ext uri="{FF2B5EF4-FFF2-40B4-BE49-F238E27FC236}">
                <a16:creationId xmlns:a16="http://schemas.microsoft.com/office/drawing/2014/main" id="{EC600D16-A2EF-D3A4-E96C-CC1154D11297}"/>
              </a:ext>
            </a:extLst>
          </p:cNvPr>
          <p:cNvSpPr txBox="1"/>
          <p:nvPr/>
        </p:nvSpPr>
        <p:spPr>
          <a:xfrm>
            <a:off x="3212190" y="1607704"/>
            <a:ext cx="95683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FY24</a:t>
            </a:r>
          </a:p>
          <a:p>
            <a:r>
              <a:rPr lang="en-US" sz="1800" b="1" dirty="0">
                <a:latin typeface="+mn-lt"/>
              </a:rPr>
              <a:t>Q1 – Q2</a:t>
            </a:r>
          </a:p>
        </p:txBody>
      </p:sp>
      <p:sp>
        <p:nvSpPr>
          <p:cNvPr id="30" name="TextBox 29">
            <a:extLst>
              <a:ext uri="{FF2B5EF4-FFF2-40B4-BE49-F238E27FC236}">
                <a16:creationId xmlns:a16="http://schemas.microsoft.com/office/drawing/2014/main" id="{FB242822-FE78-5C33-C86C-60F3BC4297E4}"/>
              </a:ext>
            </a:extLst>
          </p:cNvPr>
          <p:cNvSpPr txBox="1"/>
          <p:nvPr/>
        </p:nvSpPr>
        <p:spPr>
          <a:xfrm>
            <a:off x="7366840" y="1607705"/>
            <a:ext cx="79343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FY24</a:t>
            </a:r>
          </a:p>
          <a:p>
            <a:r>
              <a:rPr lang="en-US" sz="1800" b="1" dirty="0">
                <a:latin typeface="+mn-lt"/>
              </a:rPr>
              <a:t>Q3</a:t>
            </a:r>
          </a:p>
        </p:txBody>
      </p:sp>
      <p:sp>
        <p:nvSpPr>
          <p:cNvPr id="31" name="TextBox 30">
            <a:extLst>
              <a:ext uri="{FF2B5EF4-FFF2-40B4-BE49-F238E27FC236}">
                <a16:creationId xmlns:a16="http://schemas.microsoft.com/office/drawing/2014/main" id="{6EF291C6-2B10-BF31-2D25-B344CB7F3EF3}"/>
              </a:ext>
            </a:extLst>
          </p:cNvPr>
          <p:cNvSpPr txBox="1"/>
          <p:nvPr/>
        </p:nvSpPr>
        <p:spPr>
          <a:xfrm>
            <a:off x="883945" y="2891476"/>
            <a:ext cx="172458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Acquisition Plan &amp; draft solicitation package submitted to OPE and IRM leadership for review and concurrence</a:t>
            </a:r>
            <a:endParaRPr lang="en-US" sz="1200" dirty="0">
              <a:latin typeface="+mn-lt"/>
            </a:endParaRPr>
          </a:p>
        </p:txBody>
      </p:sp>
      <p:sp>
        <p:nvSpPr>
          <p:cNvPr id="32" name="TextBox 31">
            <a:extLst>
              <a:ext uri="{FF2B5EF4-FFF2-40B4-BE49-F238E27FC236}">
                <a16:creationId xmlns:a16="http://schemas.microsoft.com/office/drawing/2014/main" id="{0D5A8588-DD6A-6AFF-6655-6EEB89850A27}"/>
              </a:ext>
            </a:extLst>
          </p:cNvPr>
          <p:cNvSpPr txBox="1"/>
          <p:nvPr/>
        </p:nvSpPr>
        <p:spPr>
          <a:xfrm>
            <a:off x="3150460" y="2920152"/>
            <a:ext cx="1667390" cy="13696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ACCESS solicitation issued</a:t>
            </a:r>
            <a:endParaRPr lang="en-US" sz="1200" dirty="0">
              <a:latin typeface="+mn-lt"/>
            </a:endParaRPr>
          </a:p>
          <a:p>
            <a:endParaRPr lang="en-US" sz="1200" dirty="0">
              <a:latin typeface="+mn-lt"/>
              <a:cs typeface="Calibri"/>
            </a:endParaRPr>
          </a:p>
          <a:p>
            <a:pPr marL="171450" indent="-171450">
              <a:buChar char="•"/>
            </a:pPr>
            <a:r>
              <a:rPr lang="en-US" sz="1200" dirty="0">
                <a:latin typeface="+mn-lt"/>
                <a:cs typeface="Calibri"/>
              </a:rPr>
              <a:t>Two-phased down selection process completed</a:t>
            </a:r>
          </a:p>
          <a:p>
            <a:endParaRPr lang="en-US" sz="1100" dirty="0">
              <a:latin typeface="+mn-lt"/>
              <a:cs typeface="Calibri"/>
            </a:endParaRPr>
          </a:p>
        </p:txBody>
      </p:sp>
      <p:sp>
        <p:nvSpPr>
          <p:cNvPr id="33" name="TextBox 32">
            <a:extLst>
              <a:ext uri="{FF2B5EF4-FFF2-40B4-BE49-F238E27FC236}">
                <a16:creationId xmlns:a16="http://schemas.microsoft.com/office/drawing/2014/main" id="{8172DF37-8A91-80B0-A3DB-397A8DF5E65B}"/>
              </a:ext>
            </a:extLst>
          </p:cNvPr>
          <p:cNvSpPr txBox="1"/>
          <p:nvPr/>
        </p:nvSpPr>
        <p:spPr>
          <a:xfrm>
            <a:off x="5213699" y="2956934"/>
            <a:ext cx="1667390"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Price negotiation/ evaluation completed</a:t>
            </a:r>
          </a:p>
          <a:p>
            <a:pPr marL="171450" indent="-171450">
              <a:buChar char="•"/>
            </a:pPr>
            <a:endParaRPr lang="en-US" sz="1200" dirty="0">
              <a:latin typeface="+mn-lt"/>
              <a:cs typeface="Calibri"/>
            </a:endParaRPr>
          </a:p>
          <a:p>
            <a:pPr marL="171450" indent="-171450">
              <a:buChar char="•"/>
            </a:pPr>
            <a:r>
              <a:rPr lang="en-US" sz="1200" dirty="0">
                <a:latin typeface="+mn-lt"/>
                <a:cs typeface="Calibri"/>
              </a:rPr>
              <a:t>ACCESS awarded</a:t>
            </a:r>
            <a:endParaRPr lang="en-US" sz="1200" dirty="0">
              <a:latin typeface="+mn-lt"/>
            </a:endParaRPr>
          </a:p>
          <a:p>
            <a:endParaRPr lang="en-US" sz="1100" dirty="0">
              <a:latin typeface="+mn-lt"/>
              <a:cs typeface="Calibri"/>
            </a:endParaRPr>
          </a:p>
          <a:p>
            <a:pPr marL="285750" indent="-285750">
              <a:buChar char="•"/>
            </a:pPr>
            <a:endParaRPr lang="en-US" sz="1100" dirty="0">
              <a:latin typeface="+mn-lt"/>
            </a:endParaRPr>
          </a:p>
        </p:txBody>
      </p:sp>
      <p:sp>
        <p:nvSpPr>
          <p:cNvPr id="34" name="TextBox 33">
            <a:extLst>
              <a:ext uri="{FF2B5EF4-FFF2-40B4-BE49-F238E27FC236}">
                <a16:creationId xmlns:a16="http://schemas.microsoft.com/office/drawing/2014/main" id="{3EBE206B-743D-C1B3-85F7-3473BA4322C3}"/>
              </a:ext>
            </a:extLst>
          </p:cNvPr>
          <p:cNvSpPr txBox="1"/>
          <p:nvPr/>
        </p:nvSpPr>
        <p:spPr>
          <a:xfrm>
            <a:off x="7345307" y="2951114"/>
            <a:ext cx="176156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Conduct debriefings</a:t>
            </a:r>
            <a:endParaRPr lang="en-US" sz="1200" dirty="0">
              <a:latin typeface="+mn-lt"/>
            </a:endParaRPr>
          </a:p>
        </p:txBody>
      </p:sp>
      <p:grpSp>
        <p:nvGrpSpPr>
          <p:cNvPr id="48" name="Group 47">
            <a:extLst>
              <a:ext uri="{FF2B5EF4-FFF2-40B4-BE49-F238E27FC236}">
                <a16:creationId xmlns:a16="http://schemas.microsoft.com/office/drawing/2014/main" id="{1D9E460A-6724-EA49-0510-0D02C7A70894}"/>
              </a:ext>
            </a:extLst>
          </p:cNvPr>
          <p:cNvGrpSpPr/>
          <p:nvPr/>
        </p:nvGrpSpPr>
        <p:grpSpPr>
          <a:xfrm>
            <a:off x="4751175" y="1346911"/>
            <a:ext cx="500343" cy="499223"/>
            <a:chOff x="4765582" y="1437996"/>
            <a:chExt cx="500343" cy="499223"/>
          </a:xfrm>
        </p:grpSpPr>
        <p:pic>
          <p:nvPicPr>
            <p:cNvPr id="39" name="Picture 37">
              <a:extLst>
                <a:ext uri="{FF2B5EF4-FFF2-40B4-BE49-F238E27FC236}">
                  <a16:creationId xmlns:a16="http://schemas.microsoft.com/office/drawing/2014/main" id="{26D5BE87-13C2-3C95-0C8B-9D3198FC84AC}"/>
                </a:ext>
              </a:extLst>
            </p:cNvPr>
            <p:cNvPicPr>
              <a:picLocks noChangeAspect="1"/>
            </p:cNvPicPr>
            <p:nvPr/>
          </p:nvPicPr>
          <p:blipFill>
            <a:blip r:embed="rId5"/>
            <a:stretch>
              <a:fillRect/>
            </a:stretch>
          </p:blipFill>
          <p:spPr>
            <a:xfrm>
              <a:off x="4765582" y="1437996"/>
              <a:ext cx="500343" cy="499223"/>
            </a:xfrm>
            <a:prstGeom prst="rect">
              <a:avLst/>
            </a:prstGeom>
          </p:spPr>
        </p:pic>
        <p:pic>
          <p:nvPicPr>
            <p:cNvPr id="44" name="Picture 44">
              <a:extLst>
                <a:ext uri="{FF2B5EF4-FFF2-40B4-BE49-F238E27FC236}">
                  <a16:creationId xmlns:a16="http://schemas.microsoft.com/office/drawing/2014/main" id="{052AC6B5-F5AA-C423-B9E6-3C8BB170AACD}"/>
                </a:ext>
              </a:extLst>
            </p:cNvPr>
            <p:cNvPicPr>
              <a:picLocks noChangeAspect="1"/>
            </p:cNvPicPr>
            <p:nvPr/>
          </p:nvPicPr>
          <p:blipFill>
            <a:blip r:embed="rId6"/>
            <a:stretch>
              <a:fillRect/>
            </a:stretch>
          </p:blipFill>
          <p:spPr>
            <a:xfrm>
              <a:off x="4796678" y="1466290"/>
              <a:ext cx="424703" cy="442633"/>
            </a:xfrm>
            <a:prstGeom prst="rect">
              <a:avLst/>
            </a:prstGeom>
          </p:spPr>
        </p:pic>
      </p:grpSp>
      <p:grpSp>
        <p:nvGrpSpPr>
          <p:cNvPr id="50" name="Group 49">
            <a:extLst>
              <a:ext uri="{FF2B5EF4-FFF2-40B4-BE49-F238E27FC236}">
                <a16:creationId xmlns:a16="http://schemas.microsoft.com/office/drawing/2014/main" id="{6ABCC63A-5F3B-EF74-4D94-32C83CABA9C8}"/>
              </a:ext>
            </a:extLst>
          </p:cNvPr>
          <p:cNvGrpSpPr/>
          <p:nvPr/>
        </p:nvGrpSpPr>
        <p:grpSpPr>
          <a:xfrm>
            <a:off x="6871904" y="1357185"/>
            <a:ext cx="500343" cy="499223"/>
            <a:chOff x="6700851" y="1437995"/>
            <a:chExt cx="500343" cy="499223"/>
          </a:xfrm>
        </p:grpSpPr>
        <p:pic>
          <p:nvPicPr>
            <p:cNvPr id="40" name="Picture 37">
              <a:extLst>
                <a:ext uri="{FF2B5EF4-FFF2-40B4-BE49-F238E27FC236}">
                  <a16:creationId xmlns:a16="http://schemas.microsoft.com/office/drawing/2014/main" id="{D2EF0FFE-0F58-3167-56AC-88C29552AAA2}"/>
                </a:ext>
              </a:extLst>
            </p:cNvPr>
            <p:cNvPicPr>
              <a:picLocks noChangeAspect="1"/>
            </p:cNvPicPr>
            <p:nvPr/>
          </p:nvPicPr>
          <p:blipFill>
            <a:blip r:embed="rId5"/>
            <a:stretch>
              <a:fillRect/>
            </a:stretch>
          </p:blipFill>
          <p:spPr>
            <a:xfrm>
              <a:off x="6700851" y="1437995"/>
              <a:ext cx="500343" cy="499223"/>
            </a:xfrm>
            <a:prstGeom prst="rect">
              <a:avLst/>
            </a:prstGeom>
          </p:spPr>
        </p:pic>
        <p:pic>
          <p:nvPicPr>
            <p:cNvPr id="46" name="Picture 46">
              <a:extLst>
                <a:ext uri="{FF2B5EF4-FFF2-40B4-BE49-F238E27FC236}">
                  <a16:creationId xmlns:a16="http://schemas.microsoft.com/office/drawing/2014/main" id="{2E9A2944-DC76-C7A6-FDC1-8F8FD650FB0B}"/>
                </a:ext>
              </a:extLst>
            </p:cNvPr>
            <p:cNvPicPr>
              <a:picLocks noChangeAspect="1"/>
            </p:cNvPicPr>
            <p:nvPr/>
          </p:nvPicPr>
          <p:blipFill>
            <a:blip r:embed="rId7"/>
            <a:stretch>
              <a:fillRect/>
            </a:stretch>
          </p:blipFill>
          <p:spPr>
            <a:xfrm>
              <a:off x="6738671" y="1464329"/>
              <a:ext cx="417980" cy="433108"/>
            </a:xfrm>
            <a:prstGeom prst="rect">
              <a:avLst/>
            </a:prstGeom>
          </p:spPr>
        </p:pic>
      </p:grpSp>
      <p:grpSp>
        <p:nvGrpSpPr>
          <p:cNvPr id="17" name="Group 16">
            <a:extLst>
              <a:ext uri="{FF2B5EF4-FFF2-40B4-BE49-F238E27FC236}">
                <a16:creationId xmlns:a16="http://schemas.microsoft.com/office/drawing/2014/main" id="{958E413C-0768-7DC4-3519-21B0725B5102}"/>
              </a:ext>
            </a:extLst>
          </p:cNvPr>
          <p:cNvGrpSpPr/>
          <p:nvPr/>
        </p:nvGrpSpPr>
        <p:grpSpPr>
          <a:xfrm>
            <a:off x="2684693" y="2696655"/>
            <a:ext cx="500343" cy="499223"/>
            <a:chOff x="2844490" y="2465832"/>
            <a:chExt cx="500343" cy="499223"/>
          </a:xfrm>
        </p:grpSpPr>
        <p:pic>
          <p:nvPicPr>
            <p:cNvPr id="12" name="Picture 11">
              <a:extLst>
                <a:ext uri="{FF2B5EF4-FFF2-40B4-BE49-F238E27FC236}">
                  <a16:creationId xmlns:a16="http://schemas.microsoft.com/office/drawing/2014/main" id="{C6C6CAB8-3167-D3FD-ED26-06C21FA24565}"/>
                </a:ext>
              </a:extLst>
            </p:cNvPr>
            <p:cNvPicPr>
              <a:picLocks noChangeAspect="1"/>
            </p:cNvPicPr>
            <p:nvPr/>
          </p:nvPicPr>
          <p:blipFill>
            <a:blip r:embed="rId5"/>
            <a:stretch>
              <a:fillRect/>
            </a:stretch>
          </p:blipFill>
          <p:spPr>
            <a:xfrm>
              <a:off x="2844490" y="2465832"/>
              <a:ext cx="500343" cy="499223"/>
            </a:xfrm>
            <a:prstGeom prst="rect">
              <a:avLst/>
            </a:prstGeom>
          </p:spPr>
        </p:pic>
        <p:pic>
          <p:nvPicPr>
            <p:cNvPr id="14" name="Picture 45">
              <a:extLst>
                <a:ext uri="{FF2B5EF4-FFF2-40B4-BE49-F238E27FC236}">
                  <a16:creationId xmlns:a16="http://schemas.microsoft.com/office/drawing/2014/main" id="{BA0127DA-BD7B-BBF9-C431-C35AA1FB5990}"/>
                </a:ext>
              </a:extLst>
            </p:cNvPr>
            <p:cNvPicPr>
              <a:picLocks noChangeAspect="1"/>
            </p:cNvPicPr>
            <p:nvPr/>
          </p:nvPicPr>
          <p:blipFill>
            <a:blip r:embed="rId8"/>
            <a:stretch>
              <a:fillRect/>
            </a:stretch>
          </p:blipFill>
          <p:spPr>
            <a:xfrm>
              <a:off x="2888816" y="2500663"/>
              <a:ext cx="424704" cy="435910"/>
            </a:xfrm>
            <a:prstGeom prst="rect">
              <a:avLst/>
            </a:prstGeom>
          </p:spPr>
        </p:pic>
      </p:grpSp>
      <p:grpSp>
        <p:nvGrpSpPr>
          <p:cNvPr id="16" name="Group 15">
            <a:extLst>
              <a:ext uri="{FF2B5EF4-FFF2-40B4-BE49-F238E27FC236}">
                <a16:creationId xmlns:a16="http://schemas.microsoft.com/office/drawing/2014/main" id="{41CCC8F0-84D2-5D01-7C76-55E26CE42CAE}"/>
              </a:ext>
            </a:extLst>
          </p:cNvPr>
          <p:cNvGrpSpPr/>
          <p:nvPr/>
        </p:nvGrpSpPr>
        <p:grpSpPr>
          <a:xfrm>
            <a:off x="2685582" y="1401276"/>
            <a:ext cx="500343" cy="499223"/>
            <a:chOff x="2818745" y="1498932"/>
            <a:chExt cx="500343" cy="499223"/>
          </a:xfrm>
        </p:grpSpPr>
        <p:pic>
          <p:nvPicPr>
            <p:cNvPr id="38" name="Picture 37">
              <a:extLst>
                <a:ext uri="{FF2B5EF4-FFF2-40B4-BE49-F238E27FC236}">
                  <a16:creationId xmlns:a16="http://schemas.microsoft.com/office/drawing/2014/main" id="{FF68E261-2CC2-69B3-6CE1-43034672A5FA}"/>
                </a:ext>
              </a:extLst>
            </p:cNvPr>
            <p:cNvPicPr>
              <a:picLocks noChangeAspect="1"/>
            </p:cNvPicPr>
            <p:nvPr/>
          </p:nvPicPr>
          <p:blipFill>
            <a:blip r:embed="rId5"/>
            <a:stretch>
              <a:fillRect/>
            </a:stretch>
          </p:blipFill>
          <p:spPr>
            <a:xfrm>
              <a:off x="2818745" y="1498932"/>
              <a:ext cx="500343" cy="499223"/>
            </a:xfrm>
            <a:prstGeom prst="rect">
              <a:avLst/>
            </a:prstGeom>
          </p:spPr>
        </p:pic>
        <p:pic>
          <p:nvPicPr>
            <p:cNvPr id="15" name="Picture 45">
              <a:extLst>
                <a:ext uri="{FF2B5EF4-FFF2-40B4-BE49-F238E27FC236}">
                  <a16:creationId xmlns:a16="http://schemas.microsoft.com/office/drawing/2014/main" id="{B288A335-11CF-B627-F132-7CF08E484B0B}"/>
                </a:ext>
              </a:extLst>
            </p:cNvPr>
            <p:cNvPicPr>
              <a:picLocks noChangeAspect="1"/>
            </p:cNvPicPr>
            <p:nvPr/>
          </p:nvPicPr>
          <p:blipFill>
            <a:blip r:embed="rId8"/>
            <a:stretch>
              <a:fillRect/>
            </a:stretch>
          </p:blipFill>
          <p:spPr>
            <a:xfrm>
              <a:off x="2852640" y="1530588"/>
              <a:ext cx="424704" cy="435910"/>
            </a:xfrm>
            <a:prstGeom prst="rect">
              <a:avLst/>
            </a:prstGeom>
          </p:spPr>
        </p:pic>
      </p:grpSp>
      <p:grpSp>
        <p:nvGrpSpPr>
          <p:cNvPr id="26" name="Group 25">
            <a:extLst>
              <a:ext uri="{FF2B5EF4-FFF2-40B4-BE49-F238E27FC236}">
                <a16:creationId xmlns:a16="http://schemas.microsoft.com/office/drawing/2014/main" id="{1B216686-2191-7EB4-83A2-1ADBDC444A7B}"/>
              </a:ext>
            </a:extLst>
          </p:cNvPr>
          <p:cNvGrpSpPr/>
          <p:nvPr/>
        </p:nvGrpSpPr>
        <p:grpSpPr>
          <a:xfrm>
            <a:off x="432655" y="1375205"/>
            <a:ext cx="500343" cy="499223"/>
            <a:chOff x="591401" y="1491784"/>
            <a:chExt cx="500343" cy="499223"/>
          </a:xfrm>
        </p:grpSpPr>
        <p:pic>
          <p:nvPicPr>
            <p:cNvPr id="37" name="Picture 37">
              <a:extLst>
                <a:ext uri="{FF2B5EF4-FFF2-40B4-BE49-F238E27FC236}">
                  <a16:creationId xmlns:a16="http://schemas.microsoft.com/office/drawing/2014/main" id="{62207B82-6ACD-C65D-DABC-A45FD5450EC9}"/>
                </a:ext>
              </a:extLst>
            </p:cNvPr>
            <p:cNvPicPr>
              <a:picLocks noChangeAspect="1"/>
            </p:cNvPicPr>
            <p:nvPr/>
          </p:nvPicPr>
          <p:blipFill>
            <a:blip r:embed="rId5"/>
            <a:stretch>
              <a:fillRect/>
            </a:stretch>
          </p:blipFill>
          <p:spPr>
            <a:xfrm>
              <a:off x="591401" y="1491784"/>
              <a:ext cx="500343" cy="499223"/>
            </a:xfrm>
            <a:prstGeom prst="rect">
              <a:avLst/>
            </a:prstGeom>
          </p:spPr>
        </p:pic>
        <p:pic>
          <p:nvPicPr>
            <p:cNvPr id="25" name="Graphic 24" descr="Meeting outline">
              <a:extLst>
                <a:ext uri="{FF2B5EF4-FFF2-40B4-BE49-F238E27FC236}">
                  <a16:creationId xmlns:a16="http://schemas.microsoft.com/office/drawing/2014/main" id="{CE919239-14A9-D208-BEBD-EA783162BA6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50991" y="1510205"/>
              <a:ext cx="386533" cy="386533"/>
            </a:xfrm>
            <a:prstGeom prst="rect">
              <a:avLst/>
            </a:prstGeom>
          </p:spPr>
        </p:pic>
      </p:grpSp>
      <p:grpSp>
        <p:nvGrpSpPr>
          <p:cNvPr id="36" name="Group 35">
            <a:extLst>
              <a:ext uri="{FF2B5EF4-FFF2-40B4-BE49-F238E27FC236}">
                <a16:creationId xmlns:a16="http://schemas.microsoft.com/office/drawing/2014/main" id="{43476AF0-E5EA-AD95-3794-1D5F61A6B3CB}"/>
              </a:ext>
            </a:extLst>
          </p:cNvPr>
          <p:cNvGrpSpPr/>
          <p:nvPr/>
        </p:nvGrpSpPr>
        <p:grpSpPr>
          <a:xfrm>
            <a:off x="433711" y="2695470"/>
            <a:ext cx="500343" cy="499223"/>
            <a:chOff x="593508" y="2464647"/>
            <a:chExt cx="500343" cy="499223"/>
          </a:xfrm>
        </p:grpSpPr>
        <p:pic>
          <p:nvPicPr>
            <p:cNvPr id="7" name="Picture 37">
              <a:extLst>
                <a:ext uri="{FF2B5EF4-FFF2-40B4-BE49-F238E27FC236}">
                  <a16:creationId xmlns:a16="http://schemas.microsoft.com/office/drawing/2014/main" id="{98342320-13D6-397B-0543-2BAC3F1B1501}"/>
                </a:ext>
              </a:extLst>
            </p:cNvPr>
            <p:cNvPicPr>
              <a:picLocks noChangeAspect="1"/>
            </p:cNvPicPr>
            <p:nvPr/>
          </p:nvPicPr>
          <p:blipFill>
            <a:blip r:embed="rId5"/>
            <a:stretch>
              <a:fillRect/>
            </a:stretch>
          </p:blipFill>
          <p:spPr>
            <a:xfrm>
              <a:off x="593508" y="2464647"/>
              <a:ext cx="500343" cy="499223"/>
            </a:xfrm>
            <a:prstGeom prst="rect">
              <a:avLst/>
            </a:prstGeom>
          </p:spPr>
        </p:pic>
        <p:pic>
          <p:nvPicPr>
            <p:cNvPr id="35" name="Graphic 34" descr="Meeting outline">
              <a:extLst>
                <a:ext uri="{FF2B5EF4-FFF2-40B4-BE49-F238E27FC236}">
                  <a16:creationId xmlns:a16="http://schemas.microsoft.com/office/drawing/2014/main" id="{FC3AFDCE-7274-438E-4B31-C72510270BC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9358" y="2496063"/>
              <a:ext cx="386533" cy="386533"/>
            </a:xfrm>
            <a:prstGeom prst="rect">
              <a:avLst/>
            </a:prstGeom>
          </p:spPr>
        </p:pic>
      </p:grpSp>
      <p:sp>
        <p:nvSpPr>
          <p:cNvPr id="42" name="TextBox 41">
            <a:extLst>
              <a:ext uri="{FF2B5EF4-FFF2-40B4-BE49-F238E27FC236}">
                <a16:creationId xmlns:a16="http://schemas.microsoft.com/office/drawing/2014/main" id="{2C840D09-964B-932D-750A-C040FCBBD345}"/>
              </a:ext>
            </a:extLst>
          </p:cNvPr>
          <p:cNvSpPr txBox="1"/>
          <p:nvPr/>
        </p:nvSpPr>
        <p:spPr>
          <a:xfrm>
            <a:off x="5261735" y="1605399"/>
            <a:ext cx="95683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FY24</a:t>
            </a:r>
          </a:p>
          <a:p>
            <a:r>
              <a:rPr lang="en-US" sz="1800" b="1" dirty="0">
                <a:latin typeface="+mn-lt"/>
              </a:rPr>
              <a:t>Q2 – Q3</a:t>
            </a:r>
          </a:p>
        </p:txBody>
      </p:sp>
      <p:grpSp>
        <p:nvGrpSpPr>
          <p:cNvPr id="49" name="Group 48">
            <a:extLst>
              <a:ext uri="{FF2B5EF4-FFF2-40B4-BE49-F238E27FC236}">
                <a16:creationId xmlns:a16="http://schemas.microsoft.com/office/drawing/2014/main" id="{79B08FCE-FB65-02B7-B911-457EDF521BD5}"/>
              </a:ext>
            </a:extLst>
          </p:cNvPr>
          <p:cNvGrpSpPr/>
          <p:nvPr/>
        </p:nvGrpSpPr>
        <p:grpSpPr>
          <a:xfrm>
            <a:off x="4757900" y="2698592"/>
            <a:ext cx="500343" cy="499223"/>
            <a:chOff x="4882185" y="2467769"/>
            <a:chExt cx="500343" cy="499223"/>
          </a:xfrm>
        </p:grpSpPr>
        <p:pic>
          <p:nvPicPr>
            <p:cNvPr id="43" name="Picture 37">
              <a:extLst>
                <a:ext uri="{FF2B5EF4-FFF2-40B4-BE49-F238E27FC236}">
                  <a16:creationId xmlns:a16="http://schemas.microsoft.com/office/drawing/2014/main" id="{D73FD222-CBDA-AB82-B1BA-B427444CA057}"/>
                </a:ext>
              </a:extLst>
            </p:cNvPr>
            <p:cNvPicPr>
              <a:picLocks noChangeAspect="1"/>
            </p:cNvPicPr>
            <p:nvPr/>
          </p:nvPicPr>
          <p:blipFill>
            <a:blip r:embed="rId5"/>
            <a:stretch>
              <a:fillRect/>
            </a:stretch>
          </p:blipFill>
          <p:spPr>
            <a:xfrm>
              <a:off x="4882185" y="2467769"/>
              <a:ext cx="500343" cy="499223"/>
            </a:xfrm>
            <a:prstGeom prst="rect">
              <a:avLst/>
            </a:prstGeom>
          </p:spPr>
        </p:pic>
        <p:pic>
          <p:nvPicPr>
            <p:cNvPr id="47" name="Picture 44">
              <a:extLst>
                <a:ext uri="{FF2B5EF4-FFF2-40B4-BE49-F238E27FC236}">
                  <a16:creationId xmlns:a16="http://schemas.microsoft.com/office/drawing/2014/main" id="{3AF19B70-BC4A-2B2A-BFC0-BD256DDEFDD0}"/>
                </a:ext>
              </a:extLst>
            </p:cNvPr>
            <p:cNvPicPr>
              <a:picLocks noChangeAspect="1"/>
            </p:cNvPicPr>
            <p:nvPr/>
          </p:nvPicPr>
          <p:blipFill>
            <a:blip r:embed="rId6"/>
            <a:stretch>
              <a:fillRect/>
            </a:stretch>
          </p:blipFill>
          <p:spPr>
            <a:xfrm>
              <a:off x="4913281" y="2496063"/>
              <a:ext cx="424703" cy="442633"/>
            </a:xfrm>
            <a:prstGeom prst="rect">
              <a:avLst/>
            </a:prstGeom>
          </p:spPr>
        </p:pic>
      </p:grpSp>
      <p:grpSp>
        <p:nvGrpSpPr>
          <p:cNvPr id="51" name="Group 50">
            <a:extLst>
              <a:ext uri="{FF2B5EF4-FFF2-40B4-BE49-F238E27FC236}">
                <a16:creationId xmlns:a16="http://schemas.microsoft.com/office/drawing/2014/main" id="{870051F1-B5DC-504B-7F22-FDEFCD8BD929}"/>
              </a:ext>
            </a:extLst>
          </p:cNvPr>
          <p:cNvGrpSpPr/>
          <p:nvPr/>
        </p:nvGrpSpPr>
        <p:grpSpPr>
          <a:xfrm>
            <a:off x="6866388" y="2689126"/>
            <a:ext cx="500343" cy="499223"/>
            <a:chOff x="6700851" y="1437995"/>
            <a:chExt cx="500343" cy="499223"/>
          </a:xfrm>
        </p:grpSpPr>
        <p:pic>
          <p:nvPicPr>
            <p:cNvPr id="52" name="Picture 37">
              <a:extLst>
                <a:ext uri="{FF2B5EF4-FFF2-40B4-BE49-F238E27FC236}">
                  <a16:creationId xmlns:a16="http://schemas.microsoft.com/office/drawing/2014/main" id="{1E1C06D1-A939-296D-17C0-5F3DBC7E8C54}"/>
                </a:ext>
              </a:extLst>
            </p:cNvPr>
            <p:cNvPicPr>
              <a:picLocks noChangeAspect="1"/>
            </p:cNvPicPr>
            <p:nvPr/>
          </p:nvPicPr>
          <p:blipFill>
            <a:blip r:embed="rId5"/>
            <a:stretch>
              <a:fillRect/>
            </a:stretch>
          </p:blipFill>
          <p:spPr>
            <a:xfrm>
              <a:off x="6700851" y="1437995"/>
              <a:ext cx="500343" cy="499223"/>
            </a:xfrm>
            <a:prstGeom prst="rect">
              <a:avLst/>
            </a:prstGeom>
          </p:spPr>
        </p:pic>
        <p:pic>
          <p:nvPicPr>
            <p:cNvPr id="53" name="Picture 46">
              <a:extLst>
                <a:ext uri="{FF2B5EF4-FFF2-40B4-BE49-F238E27FC236}">
                  <a16:creationId xmlns:a16="http://schemas.microsoft.com/office/drawing/2014/main" id="{C76BA1DA-604B-43CC-D768-659C8145FABB}"/>
                </a:ext>
              </a:extLst>
            </p:cNvPr>
            <p:cNvPicPr>
              <a:picLocks noChangeAspect="1"/>
            </p:cNvPicPr>
            <p:nvPr/>
          </p:nvPicPr>
          <p:blipFill>
            <a:blip r:embed="rId7"/>
            <a:stretch>
              <a:fillRect/>
            </a:stretch>
          </p:blipFill>
          <p:spPr>
            <a:xfrm>
              <a:off x="6738671" y="1464329"/>
              <a:ext cx="417980" cy="433108"/>
            </a:xfrm>
            <a:prstGeom prst="rect">
              <a:avLst/>
            </a:prstGeom>
          </p:spPr>
        </p:pic>
      </p:grpSp>
      <p:sp>
        <p:nvSpPr>
          <p:cNvPr id="3" name="TextBox 2">
            <a:extLst>
              <a:ext uri="{FF2B5EF4-FFF2-40B4-BE49-F238E27FC236}">
                <a16:creationId xmlns:a16="http://schemas.microsoft.com/office/drawing/2014/main" id="{0329CE5C-3CE7-CA74-24A7-67A1B7D2165B}"/>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1963820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1485900"/>
            <a:ext cx="8520600" cy="200739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Global Antiterrorism Training Assistance Training Delivery IDIQ </a:t>
            </a:r>
            <a:br>
              <a:rPr lang="en" dirty="0">
                <a:latin typeface="Garamond" panose="02020404030301010803" pitchFamily="18" charset="0"/>
              </a:rPr>
            </a:br>
            <a:r>
              <a:rPr lang="en" dirty="0">
                <a:latin typeface="Garamond" panose="02020404030301010803" pitchFamily="18" charset="0"/>
              </a:rPr>
              <a:t>Solicitation for DS/T/ATA</a:t>
            </a:r>
            <a:br>
              <a:rPr lang="en" dirty="0">
                <a:latin typeface="Garamond" panose="02020404030301010803" pitchFamily="18" charset="0"/>
              </a:rPr>
            </a:br>
            <a:r>
              <a:rPr lang="en" dirty="0">
                <a:latin typeface="Garamond" panose="02020404030301010803" pitchFamily="18" charset="0"/>
              </a:rPr>
              <a:t>(GATA III)</a:t>
            </a:r>
            <a:endParaRPr dirty="0">
              <a:latin typeface="Garamond" panose="02020404030301010803" pitchFamily="18" charset="0"/>
            </a:endParaRPr>
          </a:p>
        </p:txBody>
      </p:sp>
      <p:sp>
        <p:nvSpPr>
          <p:cNvPr id="4" name="TextBox 3"/>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GITM/ACCESS</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2" name="TextBox 1">
            <a:extLst>
              <a:ext uri="{FF2B5EF4-FFF2-40B4-BE49-F238E27FC236}">
                <a16:creationId xmlns:a16="http://schemas.microsoft.com/office/drawing/2014/main" id="{6F4162E9-77E0-4F1D-7903-8D8FB1AAA529}"/>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2678229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GLOBALCAP</a:t>
            </a:r>
            <a:endParaRPr dirty="0">
              <a:latin typeface="Garamond" panose="02020404030301010803"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2" name="TextBox 1">
            <a:extLst>
              <a:ext uri="{FF2B5EF4-FFF2-40B4-BE49-F238E27FC236}">
                <a16:creationId xmlns:a16="http://schemas.microsoft.com/office/drawing/2014/main" id="{441B4789-5C14-B21E-DFC3-9D2332B7AA0E}"/>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23053664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GLOBALCAP</a:t>
            </a:r>
          </a:p>
        </p:txBody>
      </p:sp>
      <p:sp>
        <p:nvSpPr>
          <p:cNvPr id="3" name="Text Placeholder 2"/>
          <p:cNvSpPr>
            <a:spLocks noGrp="1"/>
          </p:cNvSpPr>
          <p:nvPr>
            <p:ph type="body" idx="1"/>
          </p:nvPr>
        </p:nvSpPr>
        <p:spPr/>
        <p:txBody>
          <a:bodyPr/>
          <a:lstStyle/>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Description:</a:t>
            </a:r>
            <a:r>
              <a:rPr lang="en-US"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Professional services, training, equipment, logistics services, and construction support to countries around the world with a focus to sub-Saharan Africa. </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Estimated $ Value: </a:t>
            </a:r>
            <a:r>
              <a:rPr lang="en-US"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$5B </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Calibri" panose="020F0502020204030204" pitchFamily="34" charset="0"/>
                <a:cs typeface="Arial" panose="020B0604020202020204" pitchFamily="34" charset="0"/>
              </a:rPr>
              <a:t>Current Status: </a:t>
            </a:r>
            <a:r>
              <a:rPr lang="en-US" dirty="0">
                <a:solidFill>
                  <a:schemeClr val="tx1"/>
                </a:solidFill>
                <a:effectLst/>
                <a:latin typeface="Arial" panose="020B0604020202020204" pitchFamily="34" charset="0"/>
                <a:ea typeface="Calibri" panose="020F0502020204030204" pitchFamily="34" charset="0"/>
                <a:cs typeface="Arial" panose="020B0604020202020204" pitchFamily="34" charset="0"/>
              </a:rPr>
              <a:t> The Acquisition Plan was approved by SPE on February 13, 2023.  The team is now focused on writing the RFP and SSP. Also, we are working closely with the program office to identify high risk areas in order to develop appropriate technical and management evaluation factors.  Estimate RFP release date is Q3, with an estimated award date of December 2023. </a:t>
            </a:r>
            <a:endParaRPr lang="en-US" b="1" i="1" dirty="0">
              <a:solidFill>
                <a:schemeClr val="tx1"/>
              </a:solidFill>
              <a:latin typeface="Arial" panose="020B0604020202020204" pitchFamily="34" charset="0"/>
              <a:ea typeface="Open Sans" panose="020B0604020202020204" charset="0"/>
              <a:cs typeface="Arial" panose="020B0604020202020204" pitchFamily="34" charset="0"/>
              <a:sym typeface="Arial"/>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4" name="TextBox 3">
            <a:extLst>
              <a:ext uri="{FF2B5EF4-FFF2-40B4-BE49-F238E27FC236}">
                <a16:creationId xmlns:a16="http://schemas.microsoft.com/office/drawing/2014/main" id="{80CB3065-EA89-8915-4B53-6D90952D6565}"/>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26939465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GLOBALCAP continuation</a:t>
            </a:r>
          </a:p>
        </p:txBody>
      </p:sp>
      <p:sp>
        <p:nvSpPr>
          <p:cNvPr id="3" name="Text Placeholder 2"/>
          <p:cNvSpPr>
            <a:spLocks noGrp="1"/>
          </p:cNvSpPr>
          <p:nvPr>
            <p:ph type="body" idx="1"/>
          </p:nvPr>
        </p:nvSpPr>
        <p:spPr/>
        <p:txBody>
          <a:bodyPr/>
          <a:lstStyle/>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Calibri" panose="020F0502020204030204" pitchFamily="34" charset="0"/>
                <a:cs typeface="Arial" panose="020B0604020202020204" pitchFamily="34" charset="0"/>
              </a:rPr>
              <a:t>Current Status Continued: </a:t>
            </a:r>
            <a:r>
              <a:rPr lang="en-US" dirty="0">
                <a:solidFill>
                  <a:schemeClr val="tx1"/>
                </a:solidFill>
                <a:effectLst/>
                <a:latin typeface="Arial" panose="020B0604020202020204" pitchFamily="34" charset="0"/>
                <a:ea typeface="Calibri" panose="020F0502020204030204" pitchFamily="34" charset="0"/>
                <a:cs typeface="Arial" panose="020B0604020202020204" pitchFamily="34" charset="0"/>
              </a:rPr>
              <a:t> We are not planning on doing another industry day. Nothing has changed as far as the scope/requirement since the last industry day. What will be of more value to offerors, is that once the full RFP is released, offerors will be provided the opportunity to ask questions. We anticipate a Q&amp;A phase once the RFP goes live. We are anticipating the RFP to be posted for a minimum of 60 days. Also, a synopsis will be posted on SAM.Gov at least 15 days prior to the RFP for industry awareness.</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latin typeface="Arial" panose="020B0604020202020204" pitchFamily="34" charset="0"/>
                <a:cs typeface="Arial" panose="020B0604020202020204" pitchFamily="34" charset="0"/>
                <a:sym typeface="Arial"/>
              </a:rPr>
              <a:t>SAM.GOV Link: </a:t>
            </a:r>
            <a:r>
              <a:rPr lang="en-US" b="1" dirty="0">
                <a:solidFill>
                  <a:schemeClr val="tx1"/>
                </a:solidFill>
                <a:latin typeface="Arial" panose="020B0604020202020204" pitchFamily="34" charset="0"/>
                <a:cs typeface="Arial" panose="020B0604020202020204" pitchFamily="34" charset="0"/>
                <a:sym typeface="Arial"/>
                <a:hlinkClick r:id="rId2"/>
              </a:rPr>
              <a:t>https://sam.gov/opp/1df51bf1a334479e85e57b22e9d76f5d/view</a:t>
            </a:r>
            <a:endParaRPr lang="en-US" b="1" dirty="0">
              <a:solidFill>
                <a:schemeClr val="tx1"/>
              </a:solidFill>
              <a:latin typeface="Arial" panose="020B0604020202020204" pitchFamily="34" charset="0"/>
              <a:cs typeface="Arial" panose="020B0604020202020204" pitchFamily="34" charset="0"/>
              <a:sym typeface="Arial"/>
            </a:endParaRPr>
          </a:p>
          <a:p>
            <a:pPr marL="114300" indent="0" algn="ctr">
              <a:buNone/>
            </a:pPr>
            <a:r>
              <a:rPr lang="en-US" sz="2000" b="1" i="1" dirty="0">
                <a:solidFill>
                  <a:schemeClr val="bg2"/>
                </a:solidFill>
                <a:latin typeface="Calibri" panose="020F0502020204030204" pitchFamily="34" charset="0"/>
                <a:ea typeface="Open Sans" panose="020B0604020202020204" charset="0"/>
                <a:cs typeface="Calibri" panose="020F0502020204030204" pitchFamily="34" charset="0"/>
                <a:sym typeface="Arial"/>
              </a:rPr>
              <a:t> </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4" name="TextBox 3">
            <a:extLst>
              <a:ext uri="{FF2B5EF4-FFF2-40B4-BE49-F238E27FC236}">
                <a16:creationId xmlns:a16="http://schemas.microsoft.com/office/drawing/2014/main" id="{AA12FEB0-C31B-E3F3-08D8-AE75E5BE34A9}"/>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36507591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GLOBALCAP</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2" name="TextBox 1">
            <a:extLst>
              <a:ext uri="{FF2B5EF4-FFF2-40B4-BE49-F238E27FC236}">
                <a16:creationId xmlns:a16="http://schemas.microsoft.com/office/drawing/2014/main" id="{E472E842-BF44-AB41-A398-71BC8C6EF3C0}"/>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355075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473401" y="46744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Conclusion</a:t>
            </a:r>
            <a:endParaRPr dirty="0">
              <a:solidFill>
                <a:schemeClr val="tx1"/>
              </a:solidFill>
              <a:latin typeface="Garamond" panose="02020404030301010803"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2" name="TextBox 1">
            <a:extLst>
              <a:ext uri="{FF2B5EF4-FFF2-40B4-BE49-F238E27FC236}">
                <a16:creationId xmlns:a16="http://schemas.microsoft.com/office/drawing/2014/main" id="{4CDE453A-0F9F-F68E-8A16-01108759F6DF}"/>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382455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GATA III</a:t>
            </a:r>
          </a:p>
        </p:txBody>
      </p:sp>
      <p:sp>
        <p:nvSpPr>
          <p:cNvPr id="3" name="Text Placeholder 2"/>
          <p:cNvSpPr>
            <a:spLocks noGrp="1"/>
          </p:cNvSpPr>
          <p:nvPr>
            <p:ph type="body" idx="1"/>
          </p:nvPr>
        </p:nvSpPr>
        <p:spPr>
          <a:xfrm>
            <a:off x="58723" y="1152474"/>
            <a:ext cx="8849533" cy="3800829"/>
          </a:xfrm>
        </p:spPr>
        <p:txBody>
          <a:bodyPr/>
          <a:lstStyle/>
          <a:p>
            <a:pPr marL="114300" indent="0">
              <a:buNone/>
            </a:pPr>
            <a:r>
              <a:rPr lang="en-US" sz="1200" dirty="0">
                <a:solidFill>
                  <a:schemeClr val="tx1"/>
                </a:solidFill>
                <a:latin typeface="+mn-lt"/>
                <a:cs typeface="Calibri" panose="020F0502020204030204" pitchFamily="34" charset="0"/>
              </a:rPr>
              <a:t>The Bureau of Diplomatic Security, Training Directorate, Office of Antiterrorism Assistance (DS/T/ATA or ATA) manages the antiterrorism assistance program and is the premier provider of counterterrorism training and capacity building for the U.S. Department of State. ATA strengthens Partner Nation capabilities to combat terrorism and build upon a trusted network of law enforcement officers while supporting US counterterrorism objectives. </a:t>
            </a:r>
          </a:p>
          <a:p>
            <a:endParaRPr lang="en-US" sz="1200" dirty="0">
              <a:solidFill>
                <a:schemeClr val="tx1"/>
              </a:solidFill>
              <a:latin typeface="+mn-lt"/>
              <a:cs typeface="Calibri" panose="020F0502020204030204" pitchFamily="34" charset="0"/>
            </a:endParaRPr>
          </a:p>
          <a:p>
            <a:pPr marL="114300" indent="0">
              <a:buNone/>
            </a:pPr>
            <a:r>
              <a:rPr lang="en-US" sz="1200" dirty="0">
                <a:solidFill>
                  <a:schemeClr val="tx1"/>
                </a:solidFill>
                <a:latin typeface="+mn-lt"/>
                <a:cs typeface="Calibri" panose="020F0502020204030204" pitchFamily="34" charset="0"/>
              </a:rPr>
              <a:t>The Global Antiterrorism Training Assistance (GATA) III contract(s) are used to implement an advanced and specialized foreign assistance program that provides foreign law enforcement with instructional training. The program’s geographic reach is extensive, having trained over 150,000 foreign police and civilian security officials in over 154 countries since inception in 1983. Country assistance plans are implemented through advanced training, technical assistance, and equipment grants. Capacity building projects are tailored to the needs of each Partner Nation.</a:t>
            </a:r>
          </a:p>
          <a:p>
            <a:endParaRPr lang="en-US" sz="1200" dirty="0">
              <a:solidFill>
                <a:schemeClr val="tx1"/>
              </a:solidFill>
              <a:latin typeface="+mn-lt"/>
              <a:cs typeface="Calibri" panose="020F0502020204030204" pitchFamily="34" charset="0"/>
            </a:endParaRPr>
          </a:p>
          <a:p>
            <a:pPr marL="114300" indent="0">
              <a:buNone/>
            </a:pPr>
            <a:r>
              <a:rPr lang="en-US" sz="1200" dirty="0">
                <a:solidFill>
                  <a:schemeClr val="tx1"/>
                </a:solidFill>
                <a:latin typeface="+mn-lt"/>
                <a:cs typeface="Calibri" panose="020F0502020204030204" pitchFamily="34" charset="0"/>
              </a:rPr>
              <a:t>This program includes coordinating, synchronizing, implementing, and expanding training and technical assistance programs; sharing technology with foreign partners; establishing or strengthening alliances and/or agreements, regional partnerships, and security assistance programs; promoting interagency cooperation among foreign government security and law enforcement forces; and supporting exchange programs.</a:t>
            </a:r>
          </a:p>
          <a:p>
            <a:endParaRPr lang="en-US" sz="1200" dirty="0">
              <a:latin typeface="Calibri" panose="020F0502020204030204" pitchFamily="34" charset="0"/>
              <a:cs typeface="Calibri" panose="020F0502020204030204" pitchFamily="34"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4124230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GATA III continuation</a:t>
            </a:r>
          </a:p>
        </p:txBody>
      </p:sp>
      <p:sp>
        <p:nvSpPr>
          <p:cNvPr id="3" name="Text Placeholder 2"/>
          <p:cNvSpPr>
            <a:spLocks noGrp="1"/>
          </p:cNvSpPr>
          <p:nvPr>
            <p:ph type="body" idx="1"/>
          </p:nvPr>
        </p:nvSpPr>
        <p:spPr>
          <a:xfrm>
            <a:off x="157163" y="1017724"/>
            <a:ext cx="8872537" cy="4015669"/>
          </a:xfrm>
        </p:spPr>
        <p:txBody>
          <a:bodyPr/>
          <a:lstStyle/>
          <a:p>
            <a:r>
              <a:rPr lang="en-US" sz="1400" dirty="0">
                <a:solidFill>
                  <a:schemeClr val="tx1"/>
                </a:solidFill>
                <a:latin typeface="+mn-lt"/>
                <a:ea typeface="Arial"/>
                <a:cs typeface="Segoe UI" panose="020B0502040204020203" pitchFamily="34" charset="0"/>
                <a:sym typeface="Arial"/>
              </a:rPr>
              <a:t>Multiple Award IDIQ to facilitate the delivery of foreign law enforcement training and perform related activities in support of the Global Antiterrorism Training Assistance (GATA) Program</a:t>
            </a:r>
          </a:p>
          <a:p>
            <a:r>
              <a:rPr lang="en-US" sz="1400" dirty="0">
                <a:solidFill>
                  <a:schemeClr val="tx1"/>
                </a:solidFill>
                <a:latin typeface="+mn-lt"/>
                <a:ea typeface="Arial"/>
                <a:cs typeface="Segoe UI" panose="020B0502040204020203" pitchFamily="34" charset="0"/>
                <a:sym typeface="Arial"/>
              </a:rPr>
              <a:t>Full and Open Competitive award,  </a:t>
            </a:r>
            <a:r>
              <a:rPr lang="en-US" sz="1400" dirty="0">
                <a:solidFill>
                  <a:schemeClr val="tx1"/>
                </a:solidFill>
                <a:latin typeface="+mn-lt"/>
                <a:cs typeface="Segoe UI" panose="020B0502040204020203" pitchFamily="34" charset="0"/>
                <a:sym typeface="Arial"/>
              </a:rPr>
              <a:t>Estimated requirement value $620 million</a:t>
            </a:r>
          </a:p>
          <a:p>
            <a:r>
              <a:rPr lang="en-US" sz="1400" dirty="0">
                <a:solidFill>
                  <a:schemeClr val="tx1"/>
                </a:solidFill>
                <a:latin typeface="+mn-lt"/>
                <a:ea typeface="Arial"/>
                <a:cs typeface="Segoe UI" panose="020B0502040204020203" pitchFamily="34" charset="0"/>
                <a:sym typeface="Arial"/>
              </a:rPr>
              <a:t>Subject to FAR Part 30 Cost Accounting Standards</a:t>
            </a:r>
          </a:p>
          <a:p>
            <a:r>
              <a:rPr lang="en-US" sz="1400" dirty="0">
                <a:solidFill>
                  <a:schemeClr val="tx1"/>
                </a:solidFill>
                <a:latin typeface="+mn-lt"/>
                <a:ea typeface="Arial"/>
                <a:cs typeface="Segoe UI" panose="020B0502040204020203" pitchFamily="34" charset="0"/>
                <a:sym typeface="Arial"/>
              </a:rPr>
              <a:t>Unclassified, no security clearances required</a:t>
            </a:r>
          </a:p>
          <a:p>
            <a:r>
              <a:rPr lang="en-US" sz="1400" dirty="0">
                <a:solidFill>
                  <a:schemeClr val="tx1"/>
                </a:solidFill>
                <a:latin typeface="+mn-lt"/>
                <a:ea typeface="Arial"/>
                <a:cs typeface="Segoe UI" panose="020B0502040204020203" pitchFamily="34" charset="0"/>
                <a:sym typeface="Arial"/>
              </a:rPr>
              <a:t>Firm Fixed Price Training Delivery Labor and Cost Reimbursable Travel and Other Direct Costs</a:t>
            </a:r>
          </a:p>
          <a:p>
            <a:r>
              <a:rPr lang="en-US" sz="1400" dirty="0">
                <a:solidFill>
                  <a:schemeClr val="tx1"/>
                </a:solidFill>
                <a:latin typeface="+mn-lt"/>
                <a:ea typeface="Arial"/>
                <a:cs typeface="Segoe UI" panose="020B0502040204020203" pitchFamily="34" charset="0"/>
                <a:sym typeface="Arial"/>
              </a:rPr>
              <a:t>Place of performance is primarily overseas, worldwide, including austere environments. DBA will be required.</a:t>
            </a:r>
            <a:endParaRPr lang="en-US" sz="1400" dirty="0">
              <a:solidFill>
                <a:schemeClr val="tx1"/>
              </a:solidFill>
              <a:effectLst/>
              <a:latin typeface="+mn-lt"/>
              <a:ea typeface="Times New Roman" panose="02020603050405020304" pitchFamily="18" charset="0"/>
            </a:endParaRPr>
          </a:p>
          <a:p>
            <a:r>
              <a:rPr lang="en-US" sz="1400" dirty="0">
                <a:solidFill>
                  <a:schemeClr val="tx1"/>
                </a:solidFill>
                <a:effectLst/>
                <a:latin typeface="+mn-lt"/>
                <a:ea typeface="Times New Roman" panose="02020603050405020304" pitchFamily="18" charset="0"/>
              </a:rPr>
              <a:t>Contractors will provide instructor-led training; specialized and advanced technical assistance; training-related support services and all logistical support for delivery of the training</a:t>
            </a:r>
          </a:p>
          <a:p>
            <a:r>
              <a:rPr lang="en-US" sz="1400" dirty="0">
                <a:solidFill>
                  <a:schemeClr val="tx1"/>
                </a:solidFill>
                <a:latin typeface="+mn-lt"/>
                <a:sym typeface="Arial"/>
              </a:rPr>
              <a:t>To perform successfully the contractor must possess the depth and breadth of resources to provide numerous overseas training courses, delivery support services, logistics and facilities (to include training facilities, ranges or other venues), catering, interpreters, instructor transportation, participant transportation, instructor lodging, and participant lodging.</a:t>
            </a:r>
          </a:p>
          <a:p>
            <a:endParaRPr lang="en-US" sz="1400" dirty="0">
              <a:solidFill>
                <a:schemeClr val="tx1"/>
              </a:solidFill>
              <a:latin typeface="Calibri" panose="020F0502020204030204" pitchFamily="34" charset="0"/>
              <a:ea typeface="Arial"/>
              <a:cs typeface="Calibri" panose="020F0502020204030204" pitchFamily="34" charset="0"/>
              <a:sym typeface="Arial"/>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51913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GATA III</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sp>
        <p:nvSpPr>
          <p:cNvPr id="3" name="TextBox 2"/>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483018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Vetting and Linguistic Requirement</a:t>
            </a:r>
            <a:endParaRPr dirty="0">
              <a:latin typeface="Garamond" panose="02020404030301010803" pitchFamily="18" charset="0"/>
            </a:endParaRPr>
          </a:p>
        </p:txBody>
      </p:sp>
      <p:sp>
        <p:nvSpPr>
          <p:cNvPr id="4" name="TextBox 3"/>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rPr>
              <a:t>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89498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Vetting and Linguistic </a:t>
            </a:r>
          </a:p>
        </p:txBody>
      </p:sp>
      <p:sp>
        <p:nvSpPr>
          <p:cNvPr id="3" name="Text Placeholder 2"/>
          <p:cNvSpPr>
            <a:spLocks noGrp="1"/>
          </p:cNvSpPr>
          <p:nvPr>
            <p:ph type="body" idx="1"/>
          </p:nvPr>
        </p:nvSpPr>
        <p:spPr>
          <a:xfrm>
            <a:off x="311700" y="1152475"/>
            <a:ext cx="5510876" cy="3416400"/>
          </a:xfrm>
        </p:spPr>
        <p:txBody>
          <a:bodyPr/>
          <a:lstStyle/>
          <a:p>
            <a:pPr marL="0" marR="0" lvl="0" indent="0" algn="l" defTabSz="914400" rtl="0" eaLnBrk="1" fontAlgn="base" latinLnBrk="0" hangingPunct="1">
              <a:lnSpc>
                <a:spcPct val="115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Calibri" panose="020F0502020204030204" pitchFamily="34" charset="0"/>
                <a:cs typeface="Calibri" panose="020F0502020204030204" pitchFamily="34" charset="0"/>
              </a:rPr>
              <a:t>Bureau of Diplomatic Security, Domestic Directorate, Counterintelligence and Counterterrorism Vetting Division (CCV) has a requirement for third-party contractors. CCV is responsible for the DS’s polygraph and biometrics programs and their use to positively identify and vet Locally Employed (LE) Staff and contractors at overseas missions.  This contract would support Embassy Baghdad and Consulate Erbil in Iraq along with having support staff at the CCV offices in Rosslyn, VA . In addition in the new contract, there is a potential need to vet the staff that oversee the refugee camps in Doha. </a:t>
            </a:r>
          </a:p>
          <a:p>
            <a:pPr marL="0" marR="0" lvl="0" indent="0" algn="l" defTabSz="914400" rtl="0" eaLnBrk="1" fontAlgn="base" latinLnBrk="0" hangingPunct="1">
              <a:lnSpc>
                <a:spcPct val="115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Calibri" panose="020F0502020204030204" pitchFamily="34" charset="0"/>
                <a:cs typeface="Calibri" panose="020F0502020204030204" pitchFamily="34" charset="0"/>
              </a:rPr>
              <a:t>Current contract is an IDIQ with multiple task orders and awarded to an 8a prime.</a:t>
            </a:r>
          </a:p>
          <a:p>
            <a:pPr marL="0" marR="0" lvl="0" indent="0" algn="l" defTabSz="914400" rtl="0" eaLnBrk="1" fontAlgn="base" latinLnBrk="0" hangingPunct="1">
              <a:lnSpc>
                <a:spcPct val="115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285750" indent="-285750" fontAlgn="base">
              <a:buClrTx/>
              <a:buSzTx/>
              <a:defRPr/>
            </a:pPr>
            <a:endParaRPr lang="en-US" sz="1600" dirty="0">
              <a:solidFill>
                <a:schemeClr val="accent1"/>
              </a:solidFill>
              <a:latin typeface="Calibri" panose="020F0502020204030204" pitchFamily="34" charset="0"/>
              <a:ea typeface="Arial"/>
              <a:cs typeface="Calibri" panose="020F0502020204030204" pitchFamily="34" charset="0"/>
              <a:sym typeface="Aria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923C05A4-E945-B13E-2A49-E18AB08FD818}"/>
              </a:ext>
            </a:extLst>
          </p:cNvPr>
          <p:cNvSpPr txBox="1"/>
          <p:nvPr/>
        </p:nvSpPr>
        <p:spPr>
          <a:xfrm>
            <a:off x="6184781" y="2000063"/>
            <a:ext cx="2671658" cy="2246769"/>
          </a:xfrm>
          <a:prstGeom prst="rect">
            <a:avLst/>
          </a:prstGeom>
          <a:noFill/>
        </p:spPr>
        <p:txBody>
          <a:bodyPr wrap="square">
            <a:spAutoFit/>
          </a:bodyPr>
          <a:lstStyle/>
          <a:p>
            <a:pPr marL="285750" indent="-285750" fontAlgn="base">
              <a:buClrTx/>
              <a:buSzTx/>
              <a:buFont typeface="Arial" panose="020B0604020202020204" pitchFamily="34" charset="0"/>
              <a:buChar char="•"/>
              <a:defRPr/>
            </a:pPr>
            <a:r>
              <a:rPr lang="en-US" sz="1400" kern="1200" dirty="0">
                <a:solidFill>
                  <a:srgbClr val="000000"/>
                </a:solidFill>
                <a:latin typeface="Arial" panose="020B0604020202020204" pitchFamily="34" charset="0"/>
                <a:ea typeface="Calibri" panose="020F0502020204030204" pitchFamily="34" charset="0"/>
                <a:cs typeface="Arial" panose="020B0604020202020204" pitchFamily="34" charset="0"/>
              </a:rPr>
              <a:t>Estimated Requirement Value:  $160M </a:t>
            </a:r>
            <a:endPar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NAICS Code: 561611 Investigation Services</a:t>
            </a: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Facility Clearance must be TS/SCI and must be held at time of award.</a:t>
            </a: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Subcontractors are allowed.</a:t>
            </a: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Contract Type Labor Hour with Other Direct Costs</a:t>
            </a:r>
            <a:endParaRPr lang="en-US"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F330E2D-1CB1-E00E-FEDF-863ABA3DA2A1}"/>
              </a:ext>
            </a:extLst>
          </p:cNvPr>
          <p:cNvSpPr txBox="1"/>
          <p:nvPr/>
        </p:nvSpPr>
        <p:spPr>
          <a:xfrm>
            <a:off x="4013994" y="4558249"/>
            <a:ext cx="1116010" cy="246221"/>
          </a:xfrm>
          <a:prstGeom prst="rect">
            <a:avLst/>
          </a:prstGeom>
          <a:noFill/>
        </p:spPr>
        <p:txBody>
          <a:bodyPr wrap="none" rtlCol="0">
            <a:spAutoFit/>
          </a:bodyPr>
          <a:lstStyle/>
          <a:p>
            <a:pPr algn="ctr"/>
            <a:r>
              <a:rPr lang="en-US" sz="1000" dirty="0">
                <a:solidFill>
                  <a:srgbClr val="FF0000"/>
                </a:solidFill>
                <a:latin typeface="+mn-lt"/>
              </a:rPr>
              <a:t>UNCLASSIFIED</a:t>
            </a:r>
          </a:p>
        </p:txBody>
      </p:sp>
    </p:spTree>
    <p:extLst>
      <p:ext uri="{BB962C8B-B14F-4D97-AF65-F5344CB8AC3E}">
        <p14:creationId xmlns:p14="http://schemas.microsoft.com/office/powerpoint/2010/main" val="22429344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AME" val="CustomIcon"/>
</p:tagLst>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2E0D7FE3A18C469F66AC2D9744C6B4" ma:contentTypeVersion="8" ma:contentTypeDescription="Create a new document." ma:contentTypeScope="" ma:versionID="4fcfdfcc5207fb2367571bc59261e6e8">
  <xsd:schema xmlns:xsd="http://www.w3.org/2001/XMLSchema" xmlns:xs="http://www.w3.org/2001/XMLSchema" xmlns:p="http://schemas.microsoft.com/office/2006/metadata/properties" xmlns:ns2="c2330e2a-a710-4aeb-9573-4e23bc6b8e58" xmlns:ns3="2dbdea5f-11bc-4d14-9034-5207254292ae" targetNamespace="http://schemas.microsoft.com/office/2006/metadata/properties" ma:root="true" ma:fieldsID="ec9e356ae1bd94231d6f084e37d55156" ns2:_="" ns3:_="">
    <xsd:import namespace="c2330e2a-a710-4aeb-9573-4e23bc6b8e58"/>
    <xsd:import namespace="2dbdea5f-11bc-4d14-9034-5207254292a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330e2a-a710-4aeb-9573-4e23bc6b8e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dbdea5f-11bc-4d14-9034-5207254292a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66EB40-DA83-44D2-82B2-C608220E86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330e2a-a710-4aeb-9573-4e23bc6b8e58"/>
    <ds:schemaRef ds:uri="2dbdea5f-11bc-4d14-9034-5207254292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9BE3118-EC38-472D-AEC0-3F40783EF18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E18D3C6-7E42-4F01-9271-180B80A479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701</TotalTime>
  <Words>2653</Words>
  <Application>Microsoft Office PowerPoint</Application>
  <PresentationFormat>On-screen Show (16:9)</PresentationFormat>
  <Paragraphs>315</Paragraphs>
  <Slides>45</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Garamond</vt:lpstr>
      <vt:lpstr>Times New Roman</vt:lpstr>
      <vt:lpstr>Symbol</vt:lpstr>
      <vt:lpstr>Calibri</vt:lpstr>
      <vt:lpstr>Open Sans</vt:lpstr>
      <vt:lpstr>Segoe UI</vt:lpstr>
      <vt:lpstr>EB Garamond</vt:lpstr>
      <vt:lpstr>Simple Light</vt:lpstr>
      <vt:lpstr>PowerPoint Presentation</vt:lpstr>
      <vt:lpstr>PowerPoint Presentation</vt:lpstr>
      <vt:lpstr>Meet the DSCD Team </vt:lpstr>
      <vt:lpstr>Global Antiterrorism Training Assistance Training Delivery IDIQ  Solicitation for DS/T/ATA (GATA III)</vt:lpstr>
      <vt:lpstr>GATA III</vt:lpstr>
      <vt:lpstr>GATA III continuation</vt:lpstr>
      <vt:lpstr>GATA III Questions?</vt:lpstr>
      <vt:lpstr>Vetting and Linguistic Requirement</vt:lpstr>
      <vt:lpstr>Vetting and Linguistic </vt:lpstr>
      <vt:lpstr>Vetting and Linguistic Cont…</vt:lpstr>
      <vt:lpstr>Vetting and Linguistic Questions?</vt:lpstr>
      <vt:lpstr>PowerPoint Presentation</vt:lpstr>
      <vt:lpstr>Meet the FDCD Team </vt:lpstr>
      <vt:lpstr>HVAC &amp; BUILDING AUTOMATION SYSYEMS (BAS)CONTRACTS</vt:lpstr>
      <vt:lpstr>HVAC &amp; BAS Contracts</vt:lpstr>
      <vt:lpstr>HVAC &amp; BAS continuation</vt:lpstr>
      <vt:lpstr>HVAC &amp; BAS CONTRACTS Questions?</vt:lpstr>
      <vt:lpstr>Bern Selective Improvements Project</vt:lpstr>
      <vt:lpstr>Bern Selective Improvements Project</vt:lpstr>
      <vt:lpstr>Bern Project continuation</vt:lpstr>
      <vt:lpstr>Bern Selective Improvements Project Questions?</vt:lpstr>
      <vt:lpstr>PowerPoint Presentation</vt:lpstr>
      <vt:lpstr>Meet the IP Team </vt:lpstr>
      <vt:lpstr>Temporary Housing</vt:lpstr>
      <vt:lpstr>Temporary Housing</vt:lpstr>
      <vt:lpstr>Temporary Housing continuation</vt:lpstr>
      <vt:lpstr>Temporary Housing Questions?</vt:lpstr>
      <vt:lpstr>Worldwide Conventional  Weapons Destruction (CWD)</vt:lpstr>
      <vt:lpstr>Worldwide CWD Key Activities  </vt:lpstr>
      <vt:lpstr>CWD Acquisition Plan</vt:lpstr>
      <vt:lpstr>CWD Continuation</vt:lpstr>
      <vt:lpstr>CWD Questions?</vt:lpstr>
      <vt:lpstr>PowerPoint Presentation</vt:lpstr>
      <vt:lpstr>Meet the WWD Team </vt:lpstr>
      <vt:lpstr>Global IT Modernization (GITM/ACCESS)</vt:lpstr>
      <vt:lpstr>GITM/ACCESS</vt:lpstr>
      <vt:lpstr>GITM/ACCESS continuation</vt:lpstr>
      <vt:lpstr>GITM/ACCESS continuation</vt:lpstr>
      <vt:lpstr>GITM/ACCESS continuation</vt:lpstr>
      <vt:lpstr>GITM/ACCESS Questions?</vt:lpstr>
      <vt:lpstr>GLOBALCAP</vt:lpstr>
      <vt:lpstr>GLOBALCAP</vt:lpstr>
      <vt:lpstr>GLOBALCAP continuation</vt:lpstr>
      <vt:lpstr>GLOBALCAP Questions?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the  Procurement Executive U.S. Department of State</dc:title>
  <dc:creator>Sweet, Carly F</dc:creator>
  <cp:lastModifiedBy>Chavez, Julio C</cp:lastModifiedBy>
  <cp:revision>35</cp:revision>
  <dcterms:modified xsi:type="dcterms:W3CDTF">2023-03-23T16:08:04Z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0x010100AF2E0D7FE3A18C469F66AC2D9744C6B4</vt:lpwstr>
  </property>
  <property fmtid="{D5CDD505-2E9C-101B-9397-08002B2CF9AE}" pid="3" name="MSIP_Label_1665d9ee-429a-4d5f-97cc-cfb56e044a6e_Enabled">
    <vt:lpwstr>true</vt:lpwstr>
  </property>
  <property fmtid="{D5CDD505-2E9C-101B-9397-08002B2CF9AE}" pid="4" name="MSIP_Label_1665d9ee-429a-4d5f-97cc-cfb56e044a6e_SetDate">
    <vt:lpwstr>2023-03-16T17:51:36Z</vt:lpwstr>
  </property>
  <property fmtid="{D5CDD505-2E9C-101B-9397-08002B2CF9AE}" pid="5" name="MSIP_Label_1665d9ee-429a-4d5f-97cc-cfb56e044a6e_Method">
    <vt:lpwstr>Privileged</vt:lpwstr>
  </property>
  <property fmtid="{D5CDD505-2E9C-101B-9397-08002B2CF9AE}" pid="6" name="MSIP_Label_1665d9ee-429a-4d5f-97cc-cfb56e044a6e_Name">
    <vt:lpwstr>1665d9ee-429a-4d5f-97cc-cfb56e044a6e</vt:lpwstr>
  </property>
  <property fmtid="{D5CDD505-2E9C-101B-9397-08002B2CF9AE}" pid="7" name="MSIP_Label_1665d9ee-429a-4d5f-97cc-cfb56e044a6e_SiteId">
    <vt:lpwstr>66cf5074-5afe-48d1-a691-a12b2121f44b</vt:lpwstr>
  </property>
  <property fmtid="{D5CDD505-2E9C-101B-9397-08002B2CF9AE}" pid="8" name="MSIP_Label_1665d9ee-429a-4d5f-97cc-cfb56e044a6e_ActionId">
    <vt:lpwstr>abc233a3-f1ed-4c14-a407-3e7dd6d5e5e2</vt:lpwstr>
  </property>
  <property fmtid="{D5CDD505-2E9C-101B-9397-08002B2CF9AE}" pid="9" name="MSIP_Label_1665d9ee-429a-4d5f-97cc-cfb56e044a6e_ContentBits">
    <vt:lpwstr>0</vt:lpwstr>
  </property>
</Properties>
</file>