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5"/>
  </p:sldMasterIdLst>
  <p:notesMasterIdLst>
    <p:notesMasterId r:id="rId36"/>
  </p:notesMasterIdLst>
  <p:sldIdLst>
    <p:sldId id="256" r:id="rId6"/>
    <p:sldId id="297" r:id="rId7"/>
    <p:sldId id="268" r:id="rId8"/>
    <p:sldId id="296" r:id="rId9"/>
    <p:sldId id="416" r:id="rId10"/>
    <p:sldId id="419" r:id="rId11"/>
    <p:sldId id="368" r:id="rId12"/>
    <p:sldId id="430" r:id="rId13"/>
    <p:sldId id="429" r:id="rId14"/>
    <p:sldId id="434" r:id="rId15"/>
    <p:sldId id="433" r:id="rId16"/>
    <p:sldId id="435" r:id="rId17"/>
    <p:sldId id="305" r:id="rId18"/>
    <p:sldId id="304" r:id="rId19"/>
    <p:sldId id="278" r:id="rId20"/>
    <p:sldId id="301" r:id="rId21"/>
    <p:sldId id="299" r:id="rId22"/>
    <p:sldId id="300" r:id="rId23"/>
    <p:sldId id="308" r:id="rId24"/>
    <p:sldId id="438" r:id="rId25"/>
    <p:sldId id="436" r:id="rId26"/>
    <p:sldId id="306" r:id="rId27"/>
    <p:sldId id="311" r:id="rId28"/>
    <p:sldId id="310" r:id="rId29"/>
    <p:sldId id="431" r:id="rId30"/>
    <p:sldId id="271" r:id="rId31"/>
    <p:sldId id="309" r:id="rId32"/>
    <p:sldId id="439" r:id="rId33"/>
    <p:sldId id="437" r:id="rId34"/>
    <p:sldId id="293"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EB Garamond" panose="00000500000000000000" pitchFamily="2" charset="0"/>
      <p:regular r:id="rId41"/>
      <p:bold r:id="rId42"/>
      <p:italic r:id="rId43"/>
      <p:boldItalic r:id="rId44"/>
    </p:embeddedFont>
    <p:embeddedFont>
      <p:font typeface="Garamond" panose="02020404030301010803" pitchFamily="18" charset="0"/>
      <p:regular r:id="rId45"/>
      <p:bold r:id="rId46"/>
      <p:italic r:id="rId47"/>
      <p:boldItalic r:id="rId48"/>
    </p:embeddedFont>
    <p:embeddedFont>
      <p:font typeface="Gill Sans MT" panose="020B0502020104020203" pitchFamily="34" charset="0"/>
      <p:regular r:id="rId49"/>
      <p:bold r:id="rId50"/>
      <p:italic r:id="rId51"/>
      <p:boldItalic r:id="rId52"/>
    </p:embeddedFont>
    <p:embeddedFont>
      <p:font typeface="Open Sans" panose="020B0606030504020204" pitchFamily="34" charset="0"/>
      <p:regular r:id="rId53"/>
      <p:bold r:id="rId54"/>
      <p:italic r:id="rId55"/>
      <p:boldItalic r:id="rId56"/>
    </p:embeddedFont>
    <p:embeddedFont>
      <p:font typeface="Open Sans ExtraBold" panose="020B0906030804020204" pitchFamily="34" charset="0"/>
      <p:bold r:id="rId57"/>
      <p:italic r:id="rId58"/>
      <p:boldItalic r:id="rId59"/>
    </p:embeddedFont>
    <p:embeddedFont>
      <p:font typeface="Open Sans Light" panose="020B0306030504020204" pitchFamily="34" charset="0"/>
      <p:regular r:id="rId60"/>
      <p:italic r:id="rId61"/>
    </p:embeddedFont>
    <p:embeddedFont>
      <p:font typeface="Roboto" panose="02000000000000000000" pitchFamily="2" charset="0"/>
      <p:regular r:id="rId62"/>
      <p:bold r:id="rId63"/>
      <p:italic r:id="rId64"/>
      <p:bold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9F79DA-0C85-F215-2A53-E9308EA3955F}" name="Chavez, Julio C" initials="CJC" userId="S::ChavezJC2@state.gov::1eade5c7-1a80-4d53-9565-ef6a0b69a9b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ABF95"/>
    <a:srgbClr val="002D74"/>
    <a:srgbClr val="0A314D"/>
    <a:srgbClr val="DD7533"/>
    <a:srgbClr val="4AA564"/>
    <a:srgbClr val="FFBE2E"/>
    <a:srgbClr val="0071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980" autoAdjust="0"/>
  </p:normalViewPr>
  <p:slideViewPr>
    <p:cSldViewPr snapToGrid="0">
      <p:cViewPr varScale="1">
        <p:scale>
          <a:sx n="102" d="100"/>
          <a:sy n="102" d="100"/>
        </p:scale>
        <p:origin x="898" y="8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font" Target="fonts/font27.fntdata"/><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61" Type="http://schemas.openxmlformats.org/officeDocument/2006/relationships/font" Target="fonts/font2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font" Target="fonts/font29.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font" Target="fonts/font28.fntdata"/><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7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165280653967129E-2"/>
          <c:y val="1.6657290873436598E-3"/>
          <c:w val="0.98583471934603284"/>
          <c:h val="0.62088011738819904"/>
        </c:manualLayout>
      </c:layout>
      <c:barChart>
        <c:barDir val="col"/>
        <c:grouping val="clustered"/>
        <c:varyColors val="0"/>
        <c:ser>
          <c:idx val="0"/>
          <c:order val="0"/>
          <c:tx>
            <c:strRef>
              <c:f>Sheet1!$B$1</c:f>
              <c:strCache>
                <c:ptCount val="1"/>
                <c:pt idx="0">
                  <c:v>Total Dollars</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9"/>
            <c:invertIfNegative val="0"/>
            <c:bubble3D val="0"/>
            <c:spPr>
              <a:pattFill prst="narHorz">
                <a:fgClr>
                  <a:schemeClr val="accent1"/>
                </a:fgClr>
                <a:bgClr>
                  <a:schemeClr val="accent1">
                    <a:lumMod val="20000"/>
                    <a:lumOff val="80000"/>
                  </a:schemeClr>
                </a:bgClr>
              </a:pattFill>
              <a:ln>
                <a:noFill/>
              </a:ln>
              <a:effectLst>
                <a:innerShdw blurRad="114300">
                  <a:schemeClr val="accent1"/>
                </a:innerShdw>
              </a:effectLst>
            </c:spPr>
            <c:extLst>
              <c:ext xmlns:c16="http://schemas.microsoft.com/office/drawing/2014/chart" uri="{C3380CC4-5D6E-409C-BE32-E72D297353CC}">
                <c16:uniqueId val="{00000001-2234-4D1F-84AC-BD5841E8B3C6}"/>
              </c:ext>
            </c:extLst>
          </c:dPt>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CADDELL CONSTRUCTION CO. (DE), LLC</c:v>
                </c:pt>
                <c:pt idx="1">
                  <c:v>B.L. HARBERT INTERNATIONAL, L.L.C.</c:v>
                </c:pt>
                <c:pt idx="2">
                  <c:v>MISCELLANEOUS FOREIGN AWARDEES</c:v>
                </c:pt>
                <c:pt idx="3">
                  <c:v>CGI FEDERAL INC.</c:v>
                </c:pt>
                <c:pt idx="4">
                  <c:v>PAE GOVERNMENT SERVICES, INC.</c:v>
                </c:pt>
                <c:pt idx="5">
                  <c:v>CSRA LLC</c:v>
                </c:pt>
                <c:pt idx="6">
                  <c:v>ACCENTURE NATIONAL SECURITY SERVICES LIMITED LIABILITY COMPANY</c:v>
                </c:pt>
                <c:pt idx="7">
                  <c:v>GENERAL DYNAMICS INFORMATION TECHNOLOGY, INC.</c:v>
                </c:pt>
                <c:pt idx="8">
                  <c:v>SCIENCE APPLICATIONS INTERNATIONAL CORPORATION</c:v>
                </c:pt>
                <c:pt idx="9">
                  <c:v>ADVANCED C4 SOLUTIONS, INC.</c:v>
                </c:pt>
              </c:strCache>
            </c:strRef>
          </c:cat>
          <c:val>
            <c:numRef>
              <c:f>Sheet1!$B$2:$B$11</c:f>
              <c:numCache>
                <c:formatCode>"$"#,##0.00</c:formatCode>
                <c:ptCount val="10"/>
                <c:pt idx="0">
                  <c:v>1980</c:v>
                </c:pt>
                <c:pt idx="1">
                  <c:v>1079</c:v>
                </c:pt>
                <c:pt idx="2">
                  <c:v>326</c:v>
                </c:pt>
                <c:pt idx="3">
                  <c:v>311</c:v>
                </c:pt>
                <c:pt idx="4">
                  <c:v>283</c:v>
                </c:pt>
                <c:pt idx="5">
                  <c:v>256</c:v>
                </c:pt>
                <c:pt idx="6">
                  <c:v>216</c:v>
                </c:pt>
                <c:pt idx="7">
                  <c:v>189</c:v>
                </c:pt>
                <c:pt idx="8">
                  <c:v>186</c:v>
                </c:pt>
                <c:pt idx="9">
                  <c:v>185</c:v>
                </c:pt>
              </c:numCache>
            </c:numRef>
          </c:val>
          <c:extLst>
            <c:ext xmlns:c16="http://schemas.microsoft.com/office/drawing/2014/chart" uri="{C3380CC4-5D6E-409C-BE32-E72D297353CC}">
              <c16:uniqueId val="{00000003-2234-4D1F-84AC-BD5841E8B3C6}"/>
            </c:ext>
          </c:extLst>
        </c:ser>
        <c:dLbls>
          <c:dLblPos val="outEnd"/>
          <c:showLegendKey val="0"/>
          <c:showVal val="1"/>
          <c:showCatName val="0"/>
          <c:showSerName val="0"/>
          <c:showPercent val="0"/>
          <c:showBubbleSize val="0"/>
        </c:dLbls>
        <c:gapWidth val="164"/>
        <c:overlap val="-22"/>
        <c:axId val="324117632"/>
        <c:axId val="324119168"/>
      </c:barChart>
      <c:catAx>
        <c:axId val="324117632"/>
        <c:scaling>
          <c:orientation val="minMax"/>
        </c:scaling>
        <c:delete val="0"/>
        <c:axPos val="b"/>
        <c:numFmt formatCode="General" sourceLinked="0"/>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24119168"/>
        <c:crosses val="autoZero"/>
        <c:auto val="1"/>
        <c:lblAlgn val="ctr"/>
        <c:lblOffset val="100"/>
        <c:noMultiLvlLbl val="0"/>
      </c:catAx>
      <c:valAx>
        <c:axId val="324119168"/>
        <c:scaling>
          <c:orientation val="minMax"/>
        </c:scaling>
        <c:delete val="1"/>
        <c:axPos val="l"/>
        <c:numFmt formatCode="&quot;$&quot;#,##0.00" sourceLinked="1"/>
        <c:majorTickMark val="none"/>
        <c:minorTickMark val="none"/>
        <c:tickLblPos val="nextTo"/>
        <c:crossAx val="32411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Total</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cat>
            <c:strRef>
              <c:f>Sheet1!$A$2:$A$11</c:f>
              <c:strCache>
                <c:ptCount val="10"/>
                <c:pt idx="0">
                  <c:v>BUREAU OF OVERSEAS BUILDINGS OPS</c:v>
                </c:pt>
                <c:pt idx="1">
                  <c:v>BUREAU OF DIPLOMATIC SECURITY</c:v>
                </c:pt>
                <c:pt idx="2">
                  <c:v>BUREAU OF CONSULAR AFFAIRS</c:v>
                </c:pt>
                <c:pt idx="3">
                  <c:v>BUREAU OF INFORMATION RESOURCE MGT</c:v>
                </c:pt>
                <c:pt idx="4">
                  <c:v>BUREAU OF INTERNATIONAL NARCOTICS</c:v>
                </c:pt>
                <c:pt idx="5">
                  <c:v>BUREAU OF NEAR EASTERN AFFAIRS</c:v>
                </c:pt>
                <c:pt idx="6">
                  <c:v>BUREAU OF ADMINSTRATION</c:v>
                </c:pt>
                <c:pt idx="7">
                  <c:v>BUREAU OF AFRICAN AFFAIRS</c:v>
                </c:pt>
                <c:pt idx="8">
                  <c:v>OFFICE OF THE SECRETARY OF STATE</c:v>
                </c:pt>
                <c:pt idx="9">
                  <c:v>BUREAU OF EUROPEAN AND EURASIAN AFF</c:v>
                </c:pt>
              </c:strCache>
            </c:strRef>
          </c:cat>
          <c:val>
            <c:numRef>
              <c:f>Sheet1!$B$2:$B$11</c:f>
              <c:numCache>
                <c:formatCode>"$"#,##0_);[Red]\("$"#,##0\)</c:formatCode>
                <c:ptCount val="10"/>
                <c:pt idx="0">
                  <c:v>3986841211.0599999</c:v>
                </c:pt>
                <c:pt idx="1">
                  <c:v>1891990872.25</c:v>
                </c:pt>
                <c:pt idx="2">
                  <c:v>1233951414.0699999</c:v>
                </c:pt>
                <c:pt idx="3">
                  <c:v>985154620.25</c:v>
                </c:pt>
                <c:pt idx="4">
                  <c:v>557244917.30999994</c:v>
                </c:pt>
                <c:pt idx="5">
                  <c:v>353951108.04000002</c:v>
                </c:pt>
                <c:pt idx="6">
                  <c:v>351808410.11000001</c:v>
                </c:pt>
                <c:pt idx="7">
                  <c:v>241657673.91999999</c:v>
                </c:pt>
                <c:pt idx="8">
                  <c:v>201973376.15000001</c:v>
                </c:pt>
                <c:pt idx="9">
                  <c:v>166499116.75</c:v>
                </c:pt>
              </c:numCache>
            </c:numRef>
          </c:val>
          <c:extLst>
            <c:ext xmlns:c16="http://schemas.microsoft.com/office/drawing/2014/chart" uri="{C3380CC4-5D6E-409C-BE32-E72D297353CC}">
              <c16:uniqueId val="{00000000-900F-499C-AA90-345EF7454BC4}"/>
            </c:ext>
          </c:extLst>
        </c:ser>
        <c:ser>
          <c:idx val="1"/>
          <c:order val="1"/>
          <c:tx>
            <c:strRef>
              <c:f>Sheet1!$C$1</c:f>
              <c:strCache>
                <c:ptCount val="1"/>
                <c:pt idx="0">
                  <c:v>Small Biz</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cat>
            <c:strRef>
              <c:f>Sheet1!$A$2:$A$11</c:f>
              <c:strCache>
                <c:ptCount val="10"/>
                <c:pt idx="0">
                  <c:v>BUREAU OF OVERSEAS BUILDINGS OPS</c:v>
                </c:pt>
                <c:pt idx="1">
                  <c:v>BUREAU OF DIPLOMATIC SECURITY</c:v>
                </c:pt>
                <c:pt idx="2">
                  <c:v>BUREAU OF CONSULAR AFFAIRS</c:v>
                </c:pt>
                <c:pt idx="3">
                  <c:v>BUREAU OF INFORMATION RESOURCE MGT</c:v>
                </c:pt>
                <c:pt idx="4">
                  <c:v>BUREAU OF INTERNATIONAL NARCOTICS</c:v>
                </c:pt>
                <c:pt idx="5">
                  <c:v>BUREAU OF NEAR EASTERN AFFAIRS</c:v>
                </c:pt>
                <c:pt idx="6">
                  <c:v>BUREAU OF ADMINSTRATION</c:v>
                </c:pt>
                <c:pt idx="7">
                  <c:v>BUREAU OF AFRICAN AFFAIRS</c:v>
                </c:pt>
                <c:pt idx="8">
                  <c:v>OFFICE OF THE SECRETARY OF STATE</c:v>
                </c:pt>
                <c:pt idx="9">
                  <c:v>BUREAU OF EUROPEAN AND EURASIAN AFF</c:v>
                </c:pt>
              </c:strCache>
            </c:strRef>
          </c:cat>
          <c:val>
            <c:numRef>
              <c:f>Sheet1!$C$2:$C$11</c:f>
              <c:numCache>
                <c:formatCode>"$"#,##0.00_);\("$"#,##0.00\)</c:formatCode>
                <c:ptCount val="10"/>
                <c:pt idx="0">
                  <c:v>333491050.56999999</c:v>
                </c:pt>
                <c:pt idx="1">
                  <c:v>494861191.37</c:v>
                </c:pt>
                <c:pt idx="2">
                  <c:v>355922464.69999999</c:v>
                </c:pt>
                <c:pt idx="3">
                  <c:v>383368628.58999997</c:v>
                </c:pt>
                <c:pt idx="4">
                  <c:v>280516050.19</c:v>
                </c:pt>
                <c:pt idx="5">
                  <c:v>108232618.12</c:v>
                </c:pt>
                <c:pt idx="6">
                  <c:v>203365896.40000001</c:v>
                </c:pt>
                <c:pt idx="7">
                  <c:v>25894327.559999999</c:v>
                </c:pt>
                <c:pt idx="8">
                  <c:v>82213873.450000003</c:v>
                </c:pt>
                <c:pt idx="9">
                  <c:v>33282769.539999999</c:v>
                </c:pt>
              </c:numCache>
            </c:numRef>
          </c:val>
          <c:extLst>
            <c:ext xmlns:c16="http://schemas.microsoft.com/office/drawing/2014/chart" uri="{C3380CC4-5D6E-409C-BE32-E72D297353CC}">
              <c16:uniqueId val="{00000001-900F-499C-AA90-345EF7454BC4}"/>
            </c:ext>
          </c:extLst>
        </c:ser>
        <c:dLbls>
          <c:showLegendKey val="0"/>
          <c:showVal val="0"/>
          <c:showCatName val="0"/>
          <c:showSerName val="0"/>
          <c:showPercent val="0"/>
          <c:showBubbleSize val="0"/>
        </c:dLbls>
        <c:gapWidth val="100"/>
        <c:overlap val="-24"/>
        <c:axId val="436791392"/>
        <c:axId val="436794344"/>
      </c:barChart>
      <c:catAx>
        <c:axId val="436791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436794344"/>
        <c:crosses val="autoZero"/>
        <c:auto val="1"/>
        <c:lblAlgn val="ctr"/>
        <c:lblOffset val="100"/>
        <c:noMultiLvlLbl val="0"/>
      </c:catAx>
      <c:valAx>
        <c:axId val="436794344"/>
        <c:scaling>
          <c:orientation val="minMax"/>
        </c:scaling>
        <c:delete val="1"/>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crossAx val="436791392"/>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1050" b="0" i="0" u="none" strike="noStrike" kern="1200" baseline="0">
                <a:solidFill>
                  <a:schemeClr val="tx1">
                    <a:lumMod val="50000"/>
                    <a:lumOff val="50000"/>
                  </a:schemeClr>
                </a:solidFill>
                <a:latin typeface="+mn-lt"/>
                <a:ea typeface="+mn-ea"/>
                <a:cs typeface="+mn-cs"/>
              </a:defRPr>
            </a:pPr>
            <a:endParaRPr lang="en-US"/>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rotY val="0"/>
      <c:depthPercent val="100"/>
      <c:rAngAx val="0"/>
    </c:view3D>
    <c:floor>
      <c:thickness val="0"/>
      <c:spPr>
        <a:solidFill>
          <a:schemeClr val="lt1"/>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48816344330078476"/>
          <c:y val="5.3275424117038015E-3"/>
          <c:w val="0.45795638217270146"/>
          <c:h val="0.9504504504504504"/>
        </c:manualLayout>
      </c:layout>
      <c:bar3DChart>
        <c:barDir val="bar"/>
        <c:grouping val="clustered"/>
        <c:varyColors val="0"/>
        <c:ser>
          <c:idx val="0"/>
          <c:order val="0"/>
          <c:tx>
            <c:strRef>
              <c:f>Sheet1!$B$1</c:f>
              <c:strCache>
                <c:ptCount val="1"/>
                <c:pt idx="0">
                  <c:v>Total Dollars</c:v>
                </c:pt>
              </c:strCache>
            </c:strRef>
          </c:tx>
          <c:spPr>
            <a:pattFill prst="ltDnDiag">
              <a:fgClr>
                <a:schemeClr val="accent1"/>
              </a:fgClr>
              <a:bgClr>
                <a:schemeClr val="accent1">
                  <a:lumMod val="20000"/>
                  <a:lumOff val="80000"/>
                </a:schemeClr>
              </a:bgClr>
            </a:pattFill>
            <a:ln>
              <a:solidFill>
                <a:schemeClr val="accent1"/>
              </a:solidFill>
            </a:ln>
            <a:effectLst/>
            <a:sp3d>
              <a:contourClr>
                <a:schemeClr val="accent1"/>
              </a:contourClr>
            </a:sp3d>
          </c:spPr>
          <c:invertIfNegative val="0"/>
          <c:dPt>
            <c:idx val="9"/>
            <c:invertIfNegative val="0"/>
            <c:bubble3D val="0"/>
            <c:spPr>
              <a:pattFill prst="ltDnDiag">
                <a:fgClr>
                  <a:schemeClr val="accent1"/>
                </a:fgClr>
                <a:bgClr>
                  <a:schemeClr val="accent1">
                    <a:lumMod val="20000"/>
                    <a:lumOff val="80000"/>
                  </a:schemeClr>
                </a:bgClr>
              </a:pattFill>
              <a:ln>
                <a:solidFill>
                  <a:schemeClr val="accent1"/>
                </a:solidFill>
              </a:ln>
              <a:effectLst/>
              <a:sp3d>
                <a:contourClr>
                  <a:schemeClr val="accent1"/>
                </a:contourClr>
              </a:sp3d>
            </c:spPr>
            <c:extLst>
              <c:ext xmlns:c16="http://schemas.microsoft.com/office/drawing/2014/chart" uri="{C3380CC4-5D6E-409C-BE32-E72D297353CC}">
                <c16:uniqueId val="{00000001-63E1-498E-9B6B-CE68EC686D45}"/>
              </c:ext>
            </c:extLst>
          </c:dPt>
          <c:dLbls>
            <c:dLbl>
              <c:idx val="8"/>
              <c:layout>
                <c:manualLayout>
                  <c:x val="0"/>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3E1-498E-9B6B-CE68EC686D45}"/>
                </c:ext>
              </c:extLst>
            </c:dLbl>
            <c:dLbl>
              <c:idx val="9"/>
              <c:layout>
                <c:manualLayout>
                  <c:x val="1.0149978072572178E-2"/>
                  <c:y val="-1.37280981769170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3E1-498E-9B6B-CE68EC686D45}"/>
                </c:ext>
              </c:extLst>
            </c:dLbl>
            <c:numFmt formatCode="&quot;$&quot;#,##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(236220) COMMERCIAL AND INSTITUTIONAL BUILDING CONSTRUCTION</c:v>
                </c:pt>
                <c:pt idx="1">
                  <c:v>(541512) COMPUTER SYSTEMS DESIGN SERVICES</c:v>
                </c:pt>
                <c:pt idx="2">
                  <c:v>(541519) OTHER COMPUTER RELATED SERVICES</c:v>
                </c:pt>
                <c:pt idx="3">
                  <c:v>(561612) SECURITY GUARDS AND PATROL SERVICES</c:v>
                </c:pt>
                <c:pt idx="4">
                  <c:v>(541611) ADMINISTRATIVE MANAGEMENT AND GENERAL MANAGEMENT CONSULTING SERVICES</c:v>
                </c:pt>
                <c:pt idx="5">
                  <c:v>(541513) COMPUTER FACILITIES MANAGEMENT SERVICES</c:v>
                </c:pt>
                <c:pt idx="6">
                  <c:v>(561210) FACILITIES SUPPORT SERVICES</c:v>
                </c:pt>
                <c:pt idx="7">
                  <c:v>(541330) ENGINEERING SERVICES</c:v>
                </c:pt>
                <c:pt idx="8">
                  <c:v>(481211) NONSCHEDULED CHARTERED PASSENGER AIR TRANSPORTATION</c:v>
                </c:pt>
                <c:pt idx="9">
                  <c:v>(517110)WIRED TELECOMMUNICATIONS CARRIERS</c:v>
                </c:pt>
              </c:strCache>
            </c:strRef>
          </c:cat>
          <c:val>
            <c:numRef>
              <c:f>Sheet1!$B$2:$B$11</c:f>
              <c:numCache>
                <c:formatCode>"$"#,##0.00</c:formatCode>
                <c:ptCount val="10"/>
                <c:pt idx="0">
                  <c:v>3346453895.7799997</c:v>
                </c:pt>
                <c:pt idx="1">
                  <c:v>1038043363.5500002</c:v>
                </c:pt>
                <c:pt idx="2">
                  <c:v>940815396.39000249</c:v>
                </c:pt>
                <c:pt idx="3">
                  <c:v>809442837.2500006</c:v>
                </c:pt>
                <c:pt idx="4">
                  <c:v>724051272.73000002</c:v>
                </c:pt>
                <c:pt idx="5">
                  <c:v>617177244.81999993</c:v>
                </c:pt>
                <c:pt idx="6">
                  <c:v>371400512.59000099</c:v>
                </c:pt>
                <c:pt idx="7">
                  <c:v>280315128.99999988</c:v>
                </c:pt>
                <c:pt idx="8">
                  <c:v>241180069.69</c:v>
                </c:pt>
                <c:pt idx="9">
                  <c:v>167455619.66999993</c:v>
                </c:pt>
              </c:numCache>
            </c:numRef>
          </c:val>
          <c:shape val="box"/>
          <c:extLst>
            <c:ext xmlns:c16="http://schemas.microsoft.com/office/drawing/2014/chart" uri="{C3380CC4-5D6E-409C-BE32-E72D297353CC}">
              <c16:uniqueId val="{00000003-63E1-498E-9B6B-CE68EC686D45}"/>
            </c:ext>
          </c:extLst>
        </c:ser>
        <c:dLbls>
          <c:showLegendKey val="0"/>
          <c:showVal val="0"/>
          <c:showCatName val="0"/>
          <c:showSerName val="0"/>
          <c:showPercent val="0"/>
          <c:showBubbleSize val="0"/>
        </c:dLbls>
        <c:gapWidth val="160"/>
        <c:gapDepth val="0"/>
        <c:shape val="cylinder"/>
        <c:axId val="324117632"/>
        <c:axId val="324119168"/>
        <c:axId val="0"/>
      </c:bar3DChart>
      <c:catAx>
        <c:axId val="324117632"/>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4119168"/>
        <c:crosses val="autoZero"/>
        <c:auto val="1"/>
        <c:lblAlgn val="ctr"/>
        <c:lblOffset val="100"/>
        <c:noMultiLvlLbl val="0"/>
      </c:catAx>
      <c:valAx>
        <c:axId val="324119168"/>
        <c:scaling>
          <c:orientation val="minMax"/>
        </c:scaling>
        <c:delete val="1"/>
        <c:axPos val="b"/>
        <c:numFmt formatCode="&quot;$&quot;#,##0.00" sourceLinked="1"/>
        <c:majorTickMark val="none"/>
        <c:minorTickMark val="none"/>
        <c:tickLblPos val="nextTo"/>
        <c:crossAx val="32411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7">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solidFill>
        <a:schemeClr val="lt1"/>
      </a:solidFill>
      <a:sp3d/>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_rels/data4.xml.rels><?xml version="1.0" encoding="UTF-8" standalone="yes"?>
<Relationships xmlns="http://schemas.openxmlformats.org/package/2006/relationships"><Relationship Id="rId1" Type="http://schemas.openxmlformats.org/officeDocument/2006/relationships/hyperlink" Target="https://www.whitehouse.gov/briefing-room/statements-releases/2021/12/02/fact-sheet-biden-harris-administration-announces-reforms-to-increase-equity-and-level-the-playing-field-for-underserved-small-business-owners/#:~:text=For%20this%20reason%2C%20at%20the%20June%201%20centennial,additional%20%24100%20billion%20to%20SDBs%20over%205%20years." TargetMode="External"/></Relationships>
</file>

<file path=ppt/diagrams/_rels/data5.xml.rels><?xml version="1.0" encoding="UTF-8" standalone="yes"?>
<Relationships xmlns="http://schemas.openxmlformats.org/package/2006/relationships"><Relationship Id="rId1" Type="http://schemas.openxmlformats.org/officeDocument/2006/relationships/hyperlink" Target="mailto:cat@state.gov" TargetMode="External"/></Relationships>
</file>

<file path=ppt/diagrams/_rels/data6.xml.rels><?xml version="1.0" encoding="UTF-8" standalone="yes"?>
<Relationships xmlns="http://schemas.openxmlformats.org/package/2006/relationships"><Relationship Id="rId3" Type="http://schemas.openxmlformats.org/officeDocument/2006/relationships/hyperlink" Target="http://www.fam.state.gov/" TargetMode="External"/><Relationship Id="rId2" Type="http://schemas.openxmlformats.org/officeDocument/2006/relationships/hyperlink" Target="https://www.state.gov/telephone-directory/" TargetMode="External"/><Relationship Id="rId1" Type="http://schemas.openxmlformats.org/officeDocument/2006/relationships/hyperlink" Target="http://www.state.gov/" TargetMode="External"/><Relationship Id="rId6" Type="http://schemas.openxmlformats.org/officeDocument/2006/relationships/hyperlink" Target="https://www.linkedin.com/company/department-of-state-industry-liaison/" TargetMode="External"/><Relationship Id="rId5" Type="http://schemas.openxmlformats.org/officeDocument/2006/relationships/hyperlink" Target="http://www.state.gov/ds-1910-report" TargetMode="External"/><Relationship Id="rId4" Type="http://schemas.openxmlformats.org/officeDocument/2006/relationships/hyperlink" Target="http://www.state.gov/smallbusiness/" TargetMode="External"/></Relationships>
</file>

<file path=ppt/diagrams/_rels/drawing4.xml.rels><?xml version="1.0" encoding="UTF-8" standalone="yes"?>
<Relationships xmlns="http://schemas.openxmlformats.org/package/2006/relationships"><Relationship Id="rId1" Type="http://schemas.openxmlformats.org/officeDocument/2006/relationships/hyperlink" Target="https://www.whitehouse.gov/briefing-room/statements-releases/2021/12/02/fact-sheet-biden-harris-administration-announces-reforms-to-increase-equity-and-level-the-playing-field-for-underserved-small-business-owners/#:~:text=For%20this%20reason%2C%20at%20the%20June%201%20centennial,additional%20%24100%20billion%20to%20SDBs%20over%205%20years." TargetMode="External"/></Relationships>
</file>

<file path=ppt/diagrams/_rels/drawing5.xml.rels><?xml version="1.0" encoding="UTF-8" standalone="yes"?>
<Relationships xmlns="http://schemas.openxmlformats.org/package/2006/relationships"><Relationship Id="rId1" Type="http://schemas.openxmlformats.org/officeDocument/2006/relationships/hyperlink" Target="mailto:cat@state.gov" TargetMode="External"/></Relationships>
</file>

<file path=ppt/diagrams/_rels/drawing6.xml.rels><?xml version="1.0" encoding="UTF-8" standalone="yes"?>
<Relationships xmlns="http://schemas.openxmlformats.org/package/2006/relationships"><Relationship Id="rId3" Type="http://schemas.openxmlformats.org/officeDocument/2006/relationships/hyperlink" Target="http://www.fam.state.gov/" TargetMode="External"/><Relationship Id="rId2" Type="http://schemas.openxmlformats.org/officeDocument/2006/relationships/hyperlink" Target="https://www.state.gov/telephone-directory/" TargetMode="External"/><Relationship Id="rId1" Type="http://schemas.openxmlformats.org/officeDocument/2006/relationships/hyperlink" Target="http://www.state.gov/" TargetMode="External"/><Relationship Id="rId6" Type="http://schemas.openxmlformats.org/officeDocument/2006/relationships/hyperlink" Target="http://www.state.gov/ds-1910-report" TargetMode="External"/><Relationship Id="rId5" Type="http://schemas.openxmlformats.org/officeDocument/2006/relationships/hyperlink" Target="http://www.state.gov/smallbusiness/" TargetMode="External"/><Relationship Id="rId4" Type="http://schemas.openxmlformats.org/officeDocument/2006/relationships/hyperlink" Target="https://www.linkedin.com/company/department-of-state-industry-liaison/"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64E363-25AE-438F-9A19-A5AB0DF955E7}"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en-US"/>
        </a:p>
      </dgm:t>
    </dgm:pt>
    <dgm:pt modelId="{71103359-1E2B-4FD5-B9CA-46A182959137}">
      <dgm:prSet phldrT="[Text]"/>
      <dgm:spPr/>
      <dgm:t>
        <a:bodyPr/>
        <a:lstStyle/>
        <a:p>
          <a:r>
            <a:rPr lang="en-US"/>
            <a:t>Secretary of State (S)</a:t>
          </a:r>
        </a:p>
      </dgm:t>
    </dgm:pt>
    <dgm:pt modelId="{30C294D5-72A4-43FC-B009-820DCC9A8482}" type="parTrans" cxnId="{45B08339-847F-46BD-B797-52B5373FF329}">
      <dgm:prSet/>
      <dgm:spPr/>
      <dgm:t>
        <a:bodyPr/>
        <a:lstStyle/>
        <a:p>
          <a:endParaRPr lang="en-US"/>
        </a:p>
      </dgm:t>
    </dgm:pt>
    <dgm:pt modelId="{06602416-494B-48CF-8217-223681EB444F}" type="sibTrans" cxnId="{45B08339-847F-46BD-B797-52B5373FF329}">
      <dgm:prSet/>
      <dgm:spPr/>
      <dgm:t>
        <a:bodyPr/>
        <a:lstStyle/>
        <a:p>
          <a:endParaRPr lang="en-US"/>
        </a:p>
      </dgm:t>
    </dgm:pt>
    <dgm:pt modelId="{38FC4D4B-3F60-4EEC-8F9A-64BBD78FE3C8}">
      <dgm:prSet phldrT="[Text]"/>
      <dgm:spPr/>
      <dgm:t>
        <a:bodyPr/>
        <a:lstStyle/>
        <a:p>
          <a:r>
            <a:rPr lang="en-US"/>
            <a:t>Deputy Secretary of State (D) MR</a:t>
          </a:r>
        </a:p>
      </dgm:t>
    </dgm:pt>
    <dgm:pt modelId="{8B14E150-C609-46C5-A72D-6324786569D1}" type="parTrans" cxnId="{72E57A42-01DF-4B07-95CA-E8AADCA47137}">
      <dgm:prSet/>
      <dgm:spPr/>
      <dgm:t>
        <a:bodyPr/>
        <a:lstStyle/>
        <a:p>
          <a:endParaRPr lang="en-US"/>
        </a:p>
      </dgm:t>
    </dgm:pt>
    <dgm:pt modelId="{AA03C604-A922-40D1-A80B-68678846B8A4}" type="sibTrans" cxnId="{72E57A42-01DF-4B07-95CA-E8AADCA47137}">
      <dgm:prSet/>
      <dgm:spPr/>
      <dgm:t>
        <a:bodyPr/>
        <a:lstStyle/>
        <a:p>
          <a:endParaRPr lang="en-US"/>
        </a:p>
      </dgm:t>
    </dgm:pt>
    <dgm:pt modelId="{228E602A-A917-477F-9755-B55304263540}">
      <dgm:prSet phldrT="[Text]"/>
      <dgm:spPr/>
      <dgm:t>
        <a:bodyPr/>
        <a:lstStyle/>
        <a:p>
          <a:r>
            <a:rPr lang="en-US"/>
            <a:t>Office of Small &amp; Disadvantaged Business Utilization (OSDBU)</a:t>
          </a:r>
        </a:p>
      </dgm:t>
    </dgm:pt>
    <dgm:pt modelId="{BD70976A-1CC9-4813-B370-A7E6E9A4A657}" type="parTrans" cxnId="{86AF4356-FAB3-4381-903D-06FEB7FBF1DD}">
      <dgm:prSet/>
      <dgm:spPr/>
      <dgm:t>
        <a:bodyPr/>
        <a:lstStyle/>
        <a:p>
          <a:endParaRPr lang="en-US"/>
        </a:p>
      </dgm:t>
    </dgm:pt>
    <dgm:pt modelId="{B9DC03AD-CDB4-40D5-8E82-05D84633F795}" type="sibTrans" cxnId="{86AF4356-FAB3-4381-903D-06FEB7FBF1DD}">
      <dgm:prSet/>
      <dgm:spPr/>
      <dgm:t>
        <a:bodyPr/>
        <a:lstStyle/>
        <a:p>
          <a:endParaRPr lang="en-US"/>
        </a:p>
      </dgm:t>
    </dgm:pt>
    <dgm:pt modelId="{83246AFD-BB85-439D-B2FA-D9DCA002A078}">
      <dgm:prSet phldrT="[Text]"/>
      <dgm:spPr/>
      <dgm:t>
        <a:bodyPr/>
        <a:lstStyle/>
        <a:p>
          <a:r>
            <a:rPr lang="en-US"/>
            <a:t>Office of U.S. Foreign Assistance (F)</a:t>
          </a:r>
        </a:p>
      </dgm:t>
    </dgm:pt>
    <dgm:pt modelId="{BC64535B-BD77-4DAC-877C-B6BE9FF9571C}" type="parTrans" cxnId="{1D5529EA-5DB5-4AFB-AE40-3A58D2A6F8F0}">
      <dgm:prSet/>
      <dgm:spPr/>
      <dgm:t>
        <a:bodyPr/>
        <a:lstStyle/>
        <a:p>
          <a:endParaRPr lang="en-US"/>
        </a:p>
      </dgm:t>
    </dgm:pt>
    <dgm:pt modelId="{5AF29203-CEC9-446B-A963-3ECDA9F76E02}" type="sibTrans" cxnId="{1D5529EA-5DB5-4AFB-AE40-3A58D2A6F8F0}">
      <dgm:prSet/>
      <dgm:spPr/>
      <dgm:t>
        <a:bodyPr/>
        <a:lstStyle/>
        <a:p>
          <a:endParaRPr lang="en-US"/>
        </a:p>
      </dgm:t>
    </dgm:pt>
    <dgm:pt modelId="{D31213B0-07FF-41B4-9F99-D5AFF2ABC740}">
      <dgm:prSet phldrT="[Text]"/>
      <dgm:spPr/>
      <dgm:t>
        <a:bodyPr/>
        <a:lstStyle/>
        <a:p>
          <a:r>
            <a:rPr lang="en-US"/>
            <a:t>Deputy Secretary of State (D)</a:t>
          </a:r>
        </a:p>
      </dgm:t>
    </dgm:pt>
    <dgm:pt modelId="{54719713-51DE-4F15-93BB-26FEC2CB0CA9}" type="parTrans" cxnId="{90AFBAFF-B506-44BE-BD6E-0759C4CCB7A1}">
      <dgm:prSet/>
      <dgm:spPr/>
      <dgm:t>
        <a:bodyPr/>
        <a:lstStyle/>
        <a:p>
          <a:endParaRPr lang="en-US"/>
        </a:p>
      </dgm:t>
    </dgm:pt>
    <dgm:pt modelId="{942C83A6-D8A5-4430-82D7-6FADB077F343}" type="sibTrans" cxnId="{90AFBAFF-B506-44BE-BD6E-0759C4CCB7A1}">
      <dgm:prSet/>
      <dgm:spPr/>
      <dgm:t>
        <a:bodyPr/>
        <a:lstStyle/>
        <a:p>
          <a:endParaRPr lang="en-US"/>
        </a:p>
      </dgm:t>
    </dgm:pt>
    <dgm:pt modelId="{9EDB4D2D-64C9-442A-8B33-FAA516FD2560}" type="pres">
      <dgm:prSet presAssocID="{E164E363-25AE-438F-9A19-A5AB0DF955E7}" presName="diagram" presStyleCnt="0">
        <dgm:presLayoutVars>
          <dgm:chPref val="1"/>
          <dgm:dir/>
          <dgm:animOne val="branch"/>
          <dgm:animLvl val="lvl"/>
          <dgm:resizeHandles val="exact"/>
        </dgm:presLayoutVars>
      </dgm:prSet>
      <dgm:spPr/>
    </dgm:pt>
    <dgm:pt modelId="{A1169161-7EFA-485F-9775-938107918703}" type="pres">
      <dgm:prSet presAssocID="{71103359-1E2B-4FD5-B9CA-46A182959137}" presName="root1" presStyleCnt="0"/>
      <dgm:spPr/>
    </dgm:pt>
    <dgm:pt modelId="{1E79D91F-4E81-4DA8-9FDC-FFDC24B32309}" type="pres">
      <dgm:prSet presAssocID="{71103359-1E2B-4FD5-B9CA-46A182959137}" presName="LevelOneTextNode" presStyleLbl="node0" presStyleIdx="0" presStyleCnt="1">
        <dgm:presLayoutVars>
          <dgm:chPref val="3"/>
        </dgm:presLayoutVars>
      </dgm:prSet>
      <dgm:spPr/>
    </dgm:pt>
    <dgm:pt modelId="{A3077391-22E1-41DF-8D52-6389C956584B}" type="pres">
      <dgm:prSet presAssocID="{71103359-1E2B-4FD5-B9CA-46A182959137}" presName="level2hierChild" presStyleCnt="0"/>
      <dgm:spPr/>
    </dgm:pt>
    <dgm:pt modelId="{7BF486BE-19A4-4BD4-8C8D-78DC0C468476}" type="pres">
      <dgm:prSet presAssocID="{8B14E150-C609-46C5-A72D-6324786569D1}" presName="conn2-1" presStyleLbl="parChTrans1D2" presStyleIdx="0" presStyleCnt="2"/>
      <dgm:spPr/>
    </dgm:pt>
    <dgm:pt modelId="{E3486C82-5637-4F45-A8DD-8E975A8B96AC}" type="pres">
      <dgm:prSet presAssocID="{8B14E150-C609-46C5-A72D-6324786569D1}" presName="connTx" presStyleLbl="parChTrans1D2" presStyleIdx="0" presStyleCnt="2"/>
      <dgm:spPr/>
    </dgm:pt>
    <dgm:pt modelId="{5FE29D22-BD46-4B52-A9CB-E6E8C8006BD7}" type="pres">
      <dgm:prSet presAssocID="{38FC4D4B-3F60-4EEC-8F9A-64BBD78FE3C8}" presName="root2" presStyleCnt="0"/>
      <dgm:spPr/>
    </dgm:pt>
    <dgm:pt modelId="{E398BE13-3298-498D-BD3F-6502F1ECBA80}" type="pres">
      <dgm:prSet presAssocID="{38FC4D4B-3F60-4EEC-8F9A-64BBD78FE3C8}" presName="LevelTwoTextNode" presStyleLbl="node2" presStyleIdx="0" presStyleCnt="2">
        <dgm:presLayoutVars>
          <dgm:chPref val="3"/>
        </dgm:presLayoutVars>
      </dgm:prSet>
      <dgm:spPr/>
    </dgm:pt>
    <dgm:pt modelId="{DE4B1364-7011-40BF-8E2F-CE8165A69556}" type="pres">
      <dgm:prSet presAssocID="{38FC4D4B-3F60-4EEC-8F9A-64BBD78FE3C8}" presName="level3hierChild" presStyleCnt="0"/>
      <dgm:spPr/>
    </dgm:pt>
    <dgm:pt modelId="{C9312660-C6C5-4CDD-A253-B7B6249FCD56}" type="pres">
      <dgm:prSet presAssocID="{BD70976A-1CC9-4813-B370-A7E6E9A4A657}" presName="conn2-1" presStyleLbl="parChTrans1D3" presStyleIdx="0" presStyleCnt="2"/>
      <dgm:spPr/>
    </dgm:pt>
    <dgm:pt modelId="{2132F37C-4D59-44C6-A29A-3EE76884FED4}" type="pres">
      <dgm:prSet presAssocID="{BD70976A-1CC9-4813-B370-A7E6E9A4A657}" presName="connTx" presStyleLbl="parChTrans1D3" presStyleIdx="0" presStyleCnt="2"/>
      <dgm:spPr/>
    </dgm:pt>
    <dgm:pt modelId="{968F4EB4-1C2D-4685-971F-A78BED6EC3D1}" type="pres">
      <dgm:prSet presAssocID="{228E602A-A917-477F-9755-B55304263540}" presName="root2" presStyleCnt="0"/>
      <dgm:spPr/>
    </dgm:pt>
    <dgm:pt modelId="{B4BFA78E-CE39-4C4D-94BD-9993827CEA04}" type="pres">
      <dgm:prSet presAssocID="{228E602A-A917-477F-9755-B55304263540}" presName="LevelTwoTextNode" presStyleLbl="node3" presStyleIdx="0" presStyleCnt="2">
        <dgm:presLayoutVars>
          <dgm:chPref val="3"/>
        </dgm:presLayoutVars>
      </dgm:prSet>
      <dgm:spPr/>
    </dgm:pt>
    <dgm:pt modelId="{05C70451-7197-4CF6-AFF4-CFF9F3BD78BE}" type="pres">
      <dgm:prSet presAssocID="{228E602A-A917-477F-9755-B55304263540}" presName="level3hierChild" presStyleCnt="0"/>
      <dgm:spPr/>
    </dgm:pt>
    <dgm:pt modelId="{339ED5EF-D8AD-4701-88A6-9FA98F79CE9E}" type="pres">
      <dgm:prSet presAssocID="{BC64535B-BD77-4DAC-877C-B6BE9FF9571C}" presName="conn2-1" presStyleLbl="parChTrans1D3" presStyleIdx="1" presStyleCnt="2"/>
      <dgm:spPr/>
    </dgm:pt>
    <dgm:pt modelId="{F9FC6C22-7C9C-4F8A-A0BA-F296871ECB0D}" type="pres">
      <dgm:prSet presAssocID="{BC64535B-BD77-4DAC-877C-B6BE9FF9571C}" presName="connTx" presStyleLbl="parChTrans1D3" presStyleIdx="1" presStyleCnt="2"/>
      <dgm:spPr/>
    </dgm:pt>
    <dgm:pt modelId="{506B788A-EA06-4E25-8E5F-804A83209552}" type="pres">
      <dgm:prSet presAssocID="{83246AFD-BB85-439D-B2FA-D9DCA002A078}" presName="root2" presStyleCnt="0"/>
      <dgm:spPr/>
    </dgm:pt>
    <dgm:pt modelId="{C4464FA6-EA17-4A14-90F8-D37B2987B86C}" type="pres">
      <dgm:prSet presAssocID="{83246AFD-BB85-439D-B2FA-D9DCA002A078}" presName="LevelTwoTextNode" presStyleLbl="node3" presStyleIdx="1" presStyleCnt="2">
        <dgm:presLayoutVars>
          <dgm:chPref val="3"/>
        </dgm:presLayoutVars>
      </dgm:prSet>
      <dgm:spPr/>
    </dgm:pt>
    <dgm:pt modelId="{9A8DC32D-F6F3-4CDC-BC88-B6DE20A37332}" type="pres">
      <dgm:prSet presAssocID="{83246AFD-BB85-439D-B2FA-D9DCA002A078}" presName="level3hierChild" presStyleCnt="0"/>
      <dgm:spPr/>
    </dgm:pt>
    <dgm:pt modelId="{400598B3-4C92-4A58-B45A-BC21052BAFF8}" type="pres">
      <dgm:prSet presAssocID="{54719713-51DE-4F15-93BB-26FEC2CB0CA9}" presName="conn2-1" presStyleLbl="parChTrans1D2" presStyleIdx="1" presStyleCnt="2"/>
      <dgm:spPr/>
    </dgm:pt>
    <dgm:pt modelId="{413D2EAC-8ECD-4E17-9A3E-309E4C8267D5}" type="pres">
      <dgm:prSet presAssocID="{54719713-51DE-4F15-93BB-26FEC2CB0CA9}" presName="connTx" presStyleLbl="parChTrans1D2" presStyleIdx="1" presStyleCnt="2"/>
      <dgm:spPr/>
    </dgm:pt>
    <dgm:pt modelId="{27A763AF-4547-40E3-AEAD-4557D0BEE80C}" type="pres">
      <dgm:prSet presAssocID="{D31213B0-07FF-41B4-9F99-D5AFF2ABC740}" presName="root2" presStyleCnt="0"/>
      <dgm:spPr/>
    </dgm:pt>
    <dgm:pt modelId="{1B605BE8-5AB1-4EB3-A6F9-EAF4FFA8F232}" type="pres">
      <dgm:prSet presAssocID="{D31213B0-07FF-41B4-9F99-D5AFF2ABC740}" presName="LevelTwoTextNode" presStyleLbl="node2" presStyleIdx="1" presStyleCnt="2">
        <dgm:presLayoutVars>
          <dgm:chPref val="3"/>
        </dgm:presLayoutVars>
      </dgm:prSet>
      <dgm:spPr/>
    </dgm:pt>
    <dgm:pt modelId="{4C5D7BC3-1D6D-4E6A-A9A4-15282BD4D27B}" type="pres">
      <dgm:prSet presAssocID="{D31213B0-07FF-41B4-9F99-D5AFF2ABC740}" presName="level3hierChild" presStyleCnt="0"/>
      <dgm:spPr/>
    </dgm:pt>
  </dgm:ptLst>
  <dgm:cxnLst>
    <dgm:cxn modelId="{4C0EFB0F-29C2-4719-BFF5-BEDED149A0E1}" type="presOf" srcId="{228E602A-A917-477F-9755-B55304263540}" destId="{B4BFA78E-CE39-4C4D-94BD-9993827CEA04}" srcOrd="0" destOrd="0" presId="urn:microsoft.com/office/officeart/2005/8/layout/hierarchy2"/>
    <dgm:cxn modelId="{82F00922-714E-4D35-BF32-6EFC16A17F7D}" type="presOf" srcId="{BC64535B-BD77-4DAC-877C-B6BE9FF9571C}" destId="{F9FC6C22-7C9C-4F8A-A0BA-F296871ECB0D}" srcOrd="1" destOrd="0" presId="urn:microsoft.com/office/officeart/2005/8/layout/hierarchy2"/>
    <dgm:cxn modelId="{31E90029-9E74-479D-A7C6-E7A454C09279}" type="presOf" srcId="{E164E363-25AE-438F-9A19-A5AB0DF955E7}" destId="{9EDB4D2D-64C9-442A-8B33-FAA516FD2560}" srcOrd="0" destOrd="0" presId="urn:microsoft.com/office/officeart/2005/8/layout/hierarchy2"/>
    <dgm:cxn modelId="{B509012A-91C5-42BE-9B32-5CEDB66E0E99}" type="presOf" srcId="{BD70976A-1CC9-4813-B370-A7E6E9A4A657}" destId="{2132F37C-4D59-44C6-A29A-3EE76884FED4}" srcOrd="1" destOrd="0" presId="urn:microsoft.com/office/officeart/2005/8/layout/hierarchy2"/>
    <dgm:cxn modelId="{45B08339-847F-46BD-B797-52B5373FF329}" srcId="{E164E363-25AE-438F-9A19-A5AB0DF955E7}" destId="{71103359-1E2B-4FD5-B9CA-46A182959137}" srcOrd="0" destOrd="0" parTransId="{30C294D5-72A4-43FC-B009-820DCC9A8482}" sibTransId="{06602416-494B-48CF-8217-223681EB444F}"/>
    <dgm:cxn modelId="{B377CB3D-4046-42B8-A43E-96169D0B2597}" type="presOf" srcId="{38FC4D4B-3F60-4EEC-8F9A-64BBD78FE3C8}" destId="{E398BE13-3298-498D-BD3F-6502F1ECBA80}" srcOrd="0" destOrd="0" presId="urn:microsoft.com/office/officeart/2005/8/layout/hierarchy2"/>
    <dgm:cxn modelId="{502CFD3F-ADB5-45BD-B40B-AC3462590F7C}" type="presOf" srcId="{54719713-51DE-4F15-93BB-26FEC2CB0CA9}" destId="{400598B3-4C92-4A58-B45A-BC21052BAFF8}" srcOrd="0" destOrd="0" presId="urn:microsoft.com/office/officeart/2005/8/layout/hierarchy2"/>
    <dgm:cxn modelId="{72E57A42-01DF-4B07-95CA-E8AADCA47137}" srcId="{71103359-1E2B-4FD5-B9CA-46A182959137}" destId="{38FC4D4B-3F60-4EEC-8F9A-64BBD78FE3C8}" srcOrd="0" destOrd="0" parTransId="{8B14E150-C609-46C5-A72D-6324786569D1}" sibTransId="{AA03C604-A922-40D1-A80B-68678846B8A4}"/>
    <dgm:cxn modelId="{0DFA5070-5E31-4109-9807-99CA40DA3369}" type="presOf" srcId="{8B14E150-C609-46C5-A72D-6324786569D1}" destId="{7BF486BE-19A4-4BD4-8C8D-78DC0C468476}" srcOrd="0" destOrd="0" presId="urn:microsoft.com/office/officeart/2005/8/layout/hierarchy2"/>
    <dgm:cxn modelId="{C0CB5752-8E62-419D-B62C-9E0DCDD5D97C}" type="presOf" srcId="{83246AFD-BB85-439D-B2FA-D9DCA002A078}" destId="{C4464FA6-EA17-4A14-90F8-D37B2987B86C}" srcOrd="0" destOrd="0" presId="urn:microsoft.com/office/officeart/2005/8/layout/hierarchy2"/>
    <dgm:cxn modelId="{86AF4356-FAB3-4381-903D-06FEB7FBF1DD}" srcId="{38FC4D4B-3F60-4EEC-8F9A-64BBD78FE3C8}" destId="{228E602A-A917-477F-9755-B55304263540}" srcOrd="0" destOrd="0" parTransId="{BD70976A-1CC9-4813-B370-A7E6E9A4A657}" sibTransId="{B9DC03AD-CDB4-40D5-8E82-05D84633F795}"/>
    <dgm:cxn modelId="{A42D7795-0496-4E21-8AA8-A25D086AFF08}" type="presOf" srcId="{BD70976A-1CC9-4813-B370-A7E6E9A4A657}" destId="{C9312660-C6C5-4CDD-A253-B7B6249FCD56}" srcOrd="0" destOrd="0" presId="urn:microsoft.com/office/officeart/2005/8/layout/hierarchy2"/>
    <dgm:cxn modelId="{6124A2A9-E314-4AD6-A325-4FA795F0D005}" type="presOf" srcId="{54719713-51DE-4F15-93BB-26FEC2CB0CA9}" destId="{413D2EAC-8ECD-4E17-9A3E-309E4C8267D5}" srcOrd="1" destOrd="0" presId="urn:microsoft.com/office/officeart/2005/8/layout/hierarchy2"/>
    <dgm:cxn modelId="{C43DA4C6-57A1-4DB8-A94C-BF23113D6149}" type="presOf" srcId="{71103359-1E2B-4FD5-B9CA-46A182959137}" destId="{1E79D91F-4E81-4DA8-9FDC-FFDC24B32309}" srcOrd="0" destOrd="0" presId="urn:microsoft.com/office/officeart/2005/8/layout/hierarchy2"/>
    <dgm:cxn modelId="{42D7C7CE-8ACC-488C-A9A7-9158AA416224}" type="presOf" srcId="{BC64535B-BD77-4DAC-877C-B6BE9FF9571C}" destId="{339ED5EF-D8AD-4701-88A6-9FA98F79CE9E}" srcOrd="0" destOrd="0" presId="urn:microsoft.com/office/officeart/2005/8/layout/hierarchy2"/>
    <dgm:cxn modelId="{C1B904D3-2BD1-4EB8-BC74-AB63CF6229D5}" type="presOf" srcId="{8B14E150-C609-46C5-A72D-6324786569D1}" destId="{E3486C82-5637-4F45-A8DD-8E975A8B96AC}" srcOrd="1" destOrd="0" presId="urn:microsoft.com/office/officeart/2005/8/layout/hierarchy2"/>
    <dgm:cxn modelId="{F8D063DB-9D42-4872-9D0A-39C7385F52E7}" type="presOf" srcId="{D31213B0-07FF-41B4-9F99-D5AFF2ABC740}" destId="{1B605BE8-5AB1-4EB3-A6F9-EAF4FFA8F232}" srcOrd="0" destOrd="0" presId="urn:microsoft.com/office/officeart/2005/8/layout/hierarchy2"/>
    <dgm:cxn modelId="{1D5529EA-5DB5-4AFB-AE40-3A58D2A6F8F0}" srcId="{38FC4D4B-3F60-4EEC-8F9A-64BBD78FE3C8}" destId="{83246AFD-BB85-439D-B2FA-D9DCA002A078}" srcOrd="1" destOrd="0" parTransId="{BC64535B-BD77-4DAC-877C-B6BE9FF9571C}" sibTransId="{5AF29203-CEC9-446B-A963-3ECDA9F76E02}"/>
    <dgm:cxn modelId="{90AFBAFF-B506-44BE-BD6E-0759C4CCB7A1}" srcId="{71103359-1E2B-4FD5-B9CA-46A182959137}" destId="{D31213B0-07FF-41B4-9F99-D5AFF2ABC740}" srcOrd="1" destOrd="0" parTransId="{54719713-51DE-4F15-93BB-26FEC2CB0CA9}" sibTransId="{942C83A6-D8A5-4430-82D7-6FADB077F343}"/>
    <dgm:cxn modelId="{7C0376E8-171B-4186-9FDE-907FD1448347}" type="presParOf" srcId="{9EDB4D2D-64C9-442A-8B33-FAA516FD2560}" destId="{A1169161-7EFA-485F-9775-938107918703}" srcOrd="0" destOrd="0" presId="urn:microsoft.com/office/officeart/2005/8/layout/hierarchy2"/>
    <dgm:cxn modelId="{1462FACB-C4C7-4AD8-922B-1D873CECECD1}" type="presParOf" srcId="{A1169161-7EFA-485F-9775-938107918703}" destId="{1E79D91F-4E81-4DA8-9FDC-FFDC24B32309}" srcOrd="0" destOrd="0" presId="urn:microsoft.com/office/officeart/2005/8/layout/hierarchy2"/>
    <dgm:cxn modelId="{FAE4C175-9750-4B21-9B12-7DAA22FF6C3F}" type="presParOf" srcId="{A1169161-7EFA-485F-9775-938107918703}" destId="{A3077391-22E1-41DF-8D52-6389C956584B}" srcOrd="1" destOrd="0" presId="urn:microsoft.com/office/officeart/2005/8/layout/hierarchy2"/>
    <dgm:cxn modelId="{CEAB4B28-7952-4738-BB4E-429F0AA26634}" type="presParOf" srcId="{A3077391-22E1-41DF-8D52-6389C956584B}" destId="{7BF486BE-19A4-4BD4-8C8D-78DC0C468476}" srcOrd="0" destOrd="0" presId="urn:microsoft.com/office/officeart/2005/8/layout/hierarchy2"/>
    <dgm:cxn modelId="{EB196DF6-6949-4188-9D9F-FBE20AD6B2B9}" type="presParOf" srcId="{7BF486BE-19A4-4BD4-8C8D-78DC0C468476}" destId="{E3486C82-5637-4F45-A8DD-8E975A8B96AC}" srcOrd="0" destOrd="0" presId="urn:microsoft.com/office/officeart/2005/8/layout/hierarchy2"/>
    <dgm:cxn modelId="{82FFF63D-2D2C-4219-A81A-B3D663663E99}" type="presParOf" srcId="{A3077391-22E1-41DF-8D52-6389C956584B}" destId="{5FE29D22-BD46-4B52-A9CB-E6E8C8006BD7}" srcOrd="1" destOrd="0" presId="urn:microsoft.com/office/officeart/2005/8/layout/hierarchy2"/>
    <dgm:cxn modelId="{B446EDE7-C639-42F7-B7FD-8D866B14AD02}" type="presParOf" srcId="{5FE29D22-BD46-4B52-A9CB-E6E8C8006BD7}" destId="{E398BE13-3298-498D-BD3F-6502F1ECBA80}" srcOrd="0" destOrd="0" presId="urn:microsoft.com/office/officeart/2005/8/layout/hierarchy2"/>
    <dgm:cxn modelId="{76EE9F2D-C8B7-4FFE-95DE-FC79A2565D50}" type="presParOf" srcId="{5FE29D22-BD46-4B52-A9CB-E6E8C8006BD7}" destId="{DE4B1364-7011-40BF-8E2F-CE8165A69556}" srcOrd="1" destOrd="0" presId="urn:microsoft.com/office/officeart/2005/8/layout/hierarchy2"/>
    <dgm:cxn modelId="{CE53CA7D-BBC1-4EEF-9534-7E628754D0FE}" type="presParOf" srcId="{DE4B1364-7011-40BF-8E2F-CE8165A69556}" destId="{C9312660-C6C5-4CDD-A253-B7B6249FCD56}" srcOrd="0" destOrd="0" presId="urn:microsoft.com/office/officeart/2005/8/layout/hierarchy2"/>
    <dgm:cxn modelId="{CB928FD5-8110-4E19-841E-D82FC8571B6F}" type="presParOf" srcId="{C9312660-C6C5-4CDD-A253-B7B6249FCD56}" destId="{2132F37C-4D59-44C6-A29A-3EE76884FED4}" srcOrd="0" destOrd="0" presId="urn:microsoft.com/office/officeart/2005/8/layout/hierarchy2"/>
    <dgm:cxn modelId="{9FAF4CBF-D9BD-4FB6-920E-41661C2559D8}" type="presParOf" srcId="{DE4B1364-7011-40BF-8E2F-CE8165A69556}" destId="{968F4EB4-1C2D-4685-971F-A78BED6EC3D1}" srcOrd="1" destOrd="0" presId="urn:microsoft.com/office/officeart/2005/8/layout/hierarchy2"/>
    <dgm:cxn modelId="{9B127A2F-7A19-4F68-95C0-0FF9780368EB}" type="presParOf" srcId="{968F4EB4-1C2D-4685-971F-A78BED6EC3D1}" destId="{B4BFA78E-CE39-4C4D-94BD-9993827CEA04}" srcOrd="0" destOrd="0" presId="urn:microsoft.com/office/officeart/2005/8/layout/hierarchy2"/>
    <dgm:cxn modelId="{4F798FD2-47D9-4ACC-8DB0-7EE5275D5C54}" type="presParOf" srcId="{968F4EB4-1C2D-4685-971F-A78BED6EC3D1}" destId="{05C70451-7197-4CF6-AFF4-CFF9F3BD78BE}" srcOrd="1" destOrd="0" presId="urn:microsoft.com/office/officeart/2005/8/layout/hierarchy2"/>
    <dgm:cxn modelId="{17CC3E9A-64C4-4ECA-8220-178A49CDDF4C}" type="presParOf" srcId="{DE4B1364-7011-40BF-8E2F-CE8165A69556}" destId="{339ED5EF-D8AD-4701-88A6-9FA98F79CE9E}" srcOrd="2" destOrd="0" presId="urn:microsoft.com/office/officeart/2005/8/layout/hierarchy2"/>
    <dgm:cxn modelId="{D70F55B7-CB44-4503-8D4A-90EF48D17AEA}" type="presParOf" srcId="{339ED5EF-D8AD-4701-88A6-9FA98F79CE9E}" destId="{F9FC6C22-7C9C-4F8A-A0BA-F296871ECB0D}" srcOrd="0" destOrd="0" presId="urn:microsoft.com/office/officeart/2005/8/layout/hierarchy2"/>
    <dgm:cxn modelId="{217907C9-0E68-4064-809B-8B0AAEAAC7C9}" type="presParOf" srcId="{DE4B1364-7011-40BF-8E2F-CE8165A69556}" destId="{506B788A-EA06-4E25-8E5F-804A83209552}" srcOrd="3" destOrd="0" presId="urn:microsoft.com/office/officeart/2005/8/layout/hierarchy2"/>
    <dgm:cxn modelId="{F4257EF8-A552-452A-90E5-B3C63CA36C27}" type="presParOf" srcId="{506B788A-EA06-4E25-8E5F-804A83209552}" destId="{C4464FA6-EA17-4A14-90F8-D37B2987B86C}" srcOrd="0" destOrd="0" presId="urn:microsoft.com/office/officeart/2005/8/layout/hierarchy2"/>
    <dgm:cxn modelId="{5C12F6BA-25AF-4AA2-94D4-85ED76A66F53}" type="presParOf" srcId="{506B788A-EA06-4E25-8E5F-804A83209552}" destId="{9A8DC32D-F6F3-4CDC-BC88-B6DE20A37332}" srcOrd="1" destOrd="0" presId="urn:microsoft.com/office/officeart/2005/8/layout/hierarchy2"/>
    <dgm:cxn modelId="{BE4E7058-057E-4DF9-B481-D2455A551912}" type="presParOf" srcId="{A3077391-22E1-41DF-8D52-6389C956584B}" destId="{400598B3-4C92-4A58-B45A-BC21052BAFF8}" srcOrd="2" destOrd="0" presId="urn:microsoft.com/office/officeart/2005/8/layout/hierarchy2"/>
    <dgm:cxn modelId="{B3F4CF00-4EC9-47A8-9124-521DB02947CF}" type="presParOf" srcId="{400598B3-4C92-4A58-B45A-BC21052BAFF8}" destId="{413D2EAC-8ECD-4E17-9A3E-309E4C8267D5}" srcOrd="0" destOrd="0" presId="urn:microsoft.com/office/officeart/2005/8/layout/hierarchy2"/>
    <dgm:cxn modelId="{A4ABCA22-D22C-41B5-B213-8F4A11C1A69D}" type="presParOf" srcId="{A3077391-22E1-41DF-8D52-6389C956584B}" destId="{27A763AF-4547-40E3-AEAD-4557D0BEE80C}" srcOrd="3" destOrd="0" presId="urn:microsoft.com/office/officeart/2005/8/layout/hierarchy2"/>
    <dgm:cxn modelId="{953FDAF2-83D4-4104-B51F-2EF6D0DB2C30}" type="presParOf" srcId="{27A763AF-4547-40E3-AEAD-4557D0BEE80C}" destId="{1B605BE8-5AB1-4EB3-A6F9-EAF4FFA8F232}" srcOrd="0" destOrd="0" presId="urn:microsoft.com/office/officeart/2005/8/layout/hierarchy2"/>
    <dgm:cxn modelId="{D915C049-1626-4951-96F2-56C7A90AC298}" type="presParOf" srcId="{27A763AF-4547-40E3-AEAD-4557D0BEE80C}" destId="{4C5D7BC3-1D6D-4E6A-A9A4-15282BD4D27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3687F8-C816-4751-A04D-60E74D354847}" type="doc">
      <dgm:prSet loTypeId="urn:microsoft.com/office/officeart/2005/8/layout/pyramid3" loCatId="pyramid" qsTypeId="urn:microsoft.com/office/officeart/2005/8/quickstyle/simple3" qsCatId="simple" csTypeId="urn:microsoft.com/office/officeart/2005/8/colors/accent1_2" csCatId="accent1" phldr="1"/>
      <dgm:spPr/>
    </dgm:pt>
    <dgm:pt modelId="{C5398244-FD6C-41EF-823E-ED447C276DFA}">
      <dgm:prSet phldrT="[Text]" custT="1"/>
      <dgm:spPr/>
      <dgm:t>
        <a:bodyPr/>
        <a:lstStyle/>
        <a:p>
          <a:r>
            <a:rPr lang="en-US" sz="1200"/>
            <a:t>$12B Spend 46 Bureaus - 25% Obligated OCONUS, 75% Performed OCONUS</a:t>
          </a:r>
        </a:p>
      </dgm:t>
    </dgm:pt>
    <dgm:pt modelId="{6BC535CA-F704-46D6-B0D9-3EDD8914F9EF}" type="parTrans" cxnId="{79A41633-D57C-4C80-A590-CA17734CD292}">
      <dgm:prSet/>
      <dgm:spPr/>
      <dgm:t>
        <a:bodyPr/>
        <a:lstStyle/>
        <a:p>
          <a:endParaRPr lang="en-US"/>
        </a:p>
      </dgm:t>
    </dgm:pt>
    <dgm:pt modelId="{D11B01D9-80FD-4162-BBAF-9D6FE31AE3B6}" type="sibTrans" cxnId="{79A41633-D57C-4C80-A590-CA17734CD292}">
      <dgm:prSet/>
      <dgm:spPr/>
      <dgm:t>
        <a:bodyPr/>
        <a:lstStyle/>
        <a:p>
          <a:endParaRPr lang="en-US"/>
        </a:p>
      </dgm:t>
    </dgm:pt>
    <dgm:pt modelId="{DAF041F2-E168-4B79-A899-B84B2D64C1A7}">
      <dgm:prSet phldrT="[Text]" custT="1"/>
      <dgm:spPr/>
      <dgm:t>
        <a:bodyPr/>
        <a:lstStyle/>
        <a:p>
          <a:r>
            <a:rPr lang="en-US" sz="1200"/>
            <a:t>~1K Virtual Vendor meetings &amp; matchmaking sessions</a:t>
          </a:r>
        </a:p>
      </dgm:t>
    </dgm:pt>
    <dgm:pt modelId="{3C8A0D42-0F89-4D74-9A31-8BAF91067895}" type="parTrans" cxnId="{6D9D57FE-19D3-4564-AF79-3F17786CCB32}">
      <dgm:prSet/>
      <dgm:spPr/>
      <dgm:t>
        <a:bodyPr/>
        <a:lstStyle/>
        <a:p>
          <a:endParaRPr lang="en-US"/>
        </a:p>
      </dgm:t>
    </dgm:pt>
    <dgm:pt modelId="{1C030514-5974-4883-AE35-70F5ED914506}" type="sibTrans" cxnId="{6D9D57FE-19D3-4564-AF79-3F17786CCB32}">
      <dgm:prSet/>
      <dgm:spPr/>
      <dgm:t>
        <a:bodyPr/>
        <a:lstStyle/>
        <a:p>
          <a:endParaRPr lang="en-US"/>
        </a:p>
      </dgm:t>
    </dgm:pt>
    <dgm:pt modelId="{90900F8F-B1B8-44C1-93C1-6C8FCC0E036B}">
      <dgm:prSet phldrT="[Text]" custT="1"/>
      <dgm:spPr/>
      <dgm:t>
        <a:bodyPr/>
        <a:lstStyle/>
        <a:p>
          <a:r>
            <a:rPr lang="en-US" sz="1200" dirty="0"/>
            <a:t>305 Completed Acquisition Reviews (FY2022 Total: 328)</a:t>
          </a:r>
        </a:p>
      </dgm:t>
    </dgm:pt>
    <dgm:pt modelId="{54F6A47F-DEA4-4A0A-8445-0CF63BDE51C8}" type="parTrans" cxnId="{DBEC5F2E-ED8F-43BE-B10E-B420442A9EB8}">
      <dgm:prSet/>
      <dgm:spPr/>
      <dgm:t>
        <a:bodyPr/>
        <a:lstStyle/>
        <a:p>
          <a:endParaRPr lang="en-US"/>
        </a:p>
      </dgm:t>
    </dgm:pt>
    <dgm:pt modelId="{D6B7A7BB-FE87-483C-96FD-4D6086A731C3}" type="sibTrans" cxnId="{DBEC5F2E-ED8F-43BE-B10E-B420442A9EB8}">
      <dgm:prSet/>
      <dgm:spPr/>
      <dgm:t>
        <a:bodyPr/>
        <a:lstStyle/>
        <a:p>
          <a:endParaRPr lang="en-US"/>
        </a:p>
      </dgm:t>
    </dgm:pt>
    <dgm:pt modelId="{CF8E359F-6AEB-4957-9636-627D52444CEC}">
      <dgm:prSet phldrT="[Text]" custT="1"/>
      <dgm:spPr/>
      <dgm:t>
        <a:bodyPr/>
        <a:lstStyle/>
        <a:p>
          <a:r>
            <a:rPr lang="en-US" sz="1200"/>
            <a:t>39 Trainings DOS: 23 Events, 2,117 Attendees</a:t>
          </a:r>
        </a:p>
      </dgm:t>
    </dgm:pt>
    <dgm:pt modelId="{2DC7E738-1532-4999-8518-D8CE91472E18}" type="parTrans" cxnId="{37145E85-3ABE-47A2-8832-10B23FB0A099}">
      <dgm:prSet/>
      <dgm:spPr/>
      <dgm:t>
        <a:bodyPr/>
        <a:lstStyle/>
        <a:p>
          <a:endParaRPr lang="en-US"/>
        </a:p>
      </dgm:t>
    </dgm:pt>
    <dgm:pt modelId="{E47FE128-2776-49ED-AED0-2C26EE1BDE00}" type="sibTrans" cxnId="{37145E85-3ABE-47A2-8832-10B23FB0A099}">
      <dgm:prSet/>
      <dgm:spPr/>
      <dgm:t>
        <a:bodyPr/>
        <a:lstStyle/>
        <a:p>
          <a:endParaRPr lang="en-US"/>
        </a:p>
      </dgm:t>
    </dgm:pt>
    <dgm:pt modelId="{7206D565-3384-48FA-A34D-2EDF709D5C25}">
      <dgm:prSet phldrT="[Text]" custT="1"/>
      <dgm:spPr/>
      <dgm:t>
        <a:bodyPr/>
        <a:lstStyle/>
        <a:p>
          <a:r>
            <a:rPr lang="en-US" sz="1200"/>
            <a:t>8 Staff 6 FTE + 2 Ctr</a:t>
          </a:r>
        </a:p>
      </dgm:t>
    </dgm:pt>
    <dgm:pt modelId="{BB98B4A6-F990-4625-A7B7-0FAE95DB77FA}" type="parTrans" cxnId="{2EBFDE41-01E3-4CB8-8616-72D38992A162}">
      <dgm:prSet/>
      <dgm:spPr/>
      <dgm:t>
        <a:bodyPr/>
        <a:lstStyle/>
        <a:p>
          <a:endParaRPr lang="en-US"/>
        </a:p>
      </dgm:t>
    </dgm:pt>
    <dgm:pt modelId="{EF59787C-8266-4033-BFEF-8CDF9F105F25}" type="sibTrans" cxnId="{2EBFDE41-01E3-4CB8-8616-72D38992A162}">
      <dgm:prSet/>
      <dgm:spPr/>
      <dgm:t>
        <a:bodyPr/>
        <a:lstStyle/>
        <a:p>
          <a:endParaRPr lang="en-US"/>
        </a:p>
      </dgm:t>
    </dgm:pt>
    <dgm:pt modelId="{B15816A6-80D4-44E0-BC37-69AF0FB8B89B}">
      <dgm:prSet phldrT="[Text]" custT="1"/>
      <dgm:spPr/>
      <dgm:t>
        <a:bodyPr/>
        <a:lstStyle/>
        <a:p>
          <a:r>
            <a:rPr lang="en-US" sz="1200"/>
            <a:t>3 Industry Days</a:t>
          </a:r>
        </a:p>
      </dgm:t>
    </dgm:pt>
    <dgm:pt modelId="{93AA480D-2C2C-47D8-B4A3-349F96593906}" type="parTrans" cxnId="{67F36F99-96BE-49CE-AAF0-4F34BA5A545D}">
      <dgm:prSet/>
      <dgm:spPr/>
      <dgm:t>
        <a:bodyPr/>
        <a:lstStyle/>
        <a:p>
          <a:endParaRPr lang="en-US"/>
        </a:p>
      </dgm:t>
    </dgm:pt>
    <dgm:pt modelId="{9BF25AAE-D09F-45F2-ABF8-912831E673C2}" type="sibTrans" cxnId="{67F36F99-96BE-49CE-AAF0-4F34BA5A545D}">
      <dgm:prSet/>
      <dgm:spPr/>
      <dgm:t>
        <a:bodyPr/>
        <a:lstStyle/>
        <a:p>
          <a:endParaRPr lang="en-US"/>
        </a:p>
      </dgm:t>
    </dgm:pt>
    <dgm:pt modelId="{5BE30B73-FA7B-439A-ADC6-50F87502787F}" type="pres">
      <dgm:prSet presAssocID="{BE3687F8-C816-4751-A04D-60E74D354847}" presName="Name0" presStyleCnt="0">
        <dgm:presLayoutVars>
          <dgm:dir/>
          <dgm:animLvl val="lvl"/>
          <dgm:resizeHandles val="exact"/>
        </dgm:presLayoutVars>
      </dgm:prSet>
      <dgm:spPr/>
    </dgm:pt>
    <dgm:pt modelId="{52C6DD2B-9881-49B3-B870-FD2093D3A8DF}" type="pres">
      <dgm:prSet presAssocID="{C5398244-FD6C-41EF-823E-ED447C276DFA}" presName="Name8" presStyleCnt="0"/>
      <dgm:spPr/>
    </dgm:pt>
    <dgm:pt modelId="{61168DC4-08E5-48EE-B64F-9E4621D75633}" type="pres">
      <dgm:prSet presAssocID="{C5398244-FD6C-41EF-823E-ED447C276DFA}" presName="level" presStyleLbl="node1" presStyleIdx="0" presStyleCnt="6">
        <dgm:presLayoutVars>
          <dgm:chMax val="1"/>
          <dgm:bulletEnabled val="1"/>
        </dgm:presLayoutVars>
      </dgm:prSet>
      <dgm:spPr/>
    </dgm:pt>
    <dgm:pt modelId="{699973A5-1C63-4B89-856D-4E56D4C8D67C}" type="pres">
      <dgm:prSet presAssocID="{C5398244-FD6C-41EF-823E-ED447C276DFA}" presName="levelTx" presStyleLbl="revTx" presStyleIdx="0" presStyleCnt="0">
        <dgm:presLayoutVars>
          <dgm:chMax val="1"/>
          <dgm:bulletEnabled val="1"/>
        </dgm:presLayoutVars>
      </dgm:prSet>
      <dgm:spPr/>
    </dgm:pt>
    <dgm:pt modelId="{FB20B70E-7F93-4BB0-A640-F163BC5222D2}" type="pres">
      <dgm:prSet presAssocID="{DAF041F2-E168-4B79-A899-B84B2D64C1A7}" presName="Name8" presStyleCnt="0"/>
      <dgm:spPr/>
    </dgm:pt>
    <dgm:pt modelId="{A6BAA238-3D84-47E6-A952-C932AF4C3496}" type="pres">
      <dgm:prSet presAssocID="{DAF041F2-E168-4B79-A899-B84B2D64C1A7}" presName="level" presStyleLbl="node1" presStyleIdx="1" presStyleCnt="6">
        <dgm:presLayoutVars>
          <dgm:chMax val="1"/>
          <dgm:bulletEnabled val="1"/>
        </dgm:presLayoutVars>
      </dgm:prSet>
      <dgm:spPr/>
    </dgm:pt>
    <dgm:pt modelId="{3752FFAB-871A-4A6E-BF50-815799F6AFDF}" type="pres">
      <dgm:prSet presAssocID="{DAF041F2-E168-4B79-A899-B84B2D64C1A7}" presName="levelTx" presStyleLbl="revTx" presStyleIdx="0" presStyleCnt="0">
        <dgm:presLayoutVars>
          <dgm:chMax val="1"/>
          <dgm:bulletEnabled val="1"/>
        </dgm:presLayoutVars>
      </dgm:prSet>
      <dgm:spPr/>
    </dgm:pt>
    <dgm:pt modelId="{974627B1-13D1-49F7-B176-9D2A5386DD30}" type="pres">
      <dgm:prSet presAssocID="{90900F8F-B1B8-44C1-93C1-6C8FCC0E036B}" presName="Name8" presStyleCnt="0"/>
      <dgm:spPr/>
    </dgm:pt>
    <dgm:pt modelId="{4ED6D108-87BA-46CE-B2D7-AE7D118ECD56}" type="pres">
      <dgm:prSet presAssocID="{90900F8F-B1B8-44C1-93C1-6C8FCC0E036B}" presName="level" presStyleLbl="node1" presStyleIdx="2" presStyleCnt="6">
        <dgm:presLayoutVars>
          <dgm:chMax val="1"/>
          <dgm:bulletEnabled val="1"/>
        </dgm:presLayoutVars>
      </dgm:prSet>
      <dgm:spPr/>
    </dgm:pt>
    <dgm:pt modelId="{1F938EF4-8133-462B-A29C-AD089F5CE7A3}" type="pres">
      <dgm:prSet presAssocID="{90900F8F-B1B8-44C1-93C1-6C8FCC0E036B}" presName="levelTx" presStyleLbl="revTx" presStyleIdx="0" presStyleCnt="0">
        <dgm:presLayoutVars>
          <dgm:chMax val="1"/>
          <dgm:bulletEnabled val="1"/>
        </dgm:presLayoutVars>
      </dgm:prSet>
      <dgm:spPr/>
    </dgm:pt>
    <dgm:pt modelId="{DB5DA786-9D52-4B5D-9416-3D1F2E9F561F}" type="pres">
      <dgm:prSet presAssocID="{CF8E359F-6AEB-4957-9636-627D52444CEC}" presName="Name8" presStyleCnt="0"/>
      <dgm:spPr/>
    </dgm:pt>
    <dgm:pt modelId="{03BE8357-EFDC-4DB6-8CEA-F345B7E3DE22}" type="pres">
      <dgm:prSet presAssocID="{CF8E359F-6AEB-4957-9636-627D52444CEC}" presName="level" presStyleLbl="node1" presStyleIdx="3" presStyleCnt="6">
        <dgm:presLayoutVars>
          <dgm:chMax val="1"/>
          <dgm:bulletEnabled val="1"/>
        </dgm:presLayoutVars>
      </dgm:prSet>
      <dgm:spPr/>
    </dgm:pt>
    <dgm:pt modelId="{A1322582-71F4-47BA-9D46-82B2FA2561BD}" type="pres">
      <dgm:prSet presAssocID="{CF8E359F-6AEB-4957-9636-627D52444CEC}" presName="levelTx" presStyleLbl="revTx" presStyleIdx="0" presStyleCnt="0">
        <dgm:presLayoutVars>
          <dgm:chMax val="1"/>
          <dgm:bulletEnabled val="1"/>
        </dgm:presLayoutVars>
      </dgm:prSet>
      <dgm:spPr/>
    </dgm:pt>
    <dgm:pt modelId="{9024F1CE-9706-4FA6-A320-ECC87EAF80D8}" type="pres">
      <dgm:prSet presAssocID="{7206D565-3384-48FA-A34D-2EDF709D5C25}" presName="Name8" presStyleCnt="0"/>
      <dgm:spPr/>
    </dgm:pt>
    <dgm:pt modelId="{8E828A48-D8B2-40D1-96CA-CDCA29653518}" type="pres">
      <dgm:prSet presAssocID="{7206D565-3384-48FA-A34D-2EDF709D5C25}" presName="level" presStyleLbl="node1" presStyleIdx="4" presStyleCnt="6">
        <dgm:presLayoutVars>
          <dgm:chMax val="1"/>
          <dgm:bulletEnabled val="1"/>
        </dgm:presLayoutVars>
      </dgm:prSet>
      <dgm:spPr/>
    </dgm:pt>
    <dgm:pt modelId="{AC89258D-F626-4646-B98A-121EC644AC35}" type="pres">
      <dgm:prSet presAssocID="{7206D565-3384-48FA-A34D-2EDF709D5C25}" presName="levelTx" presStyleLbl="revTx" presStyleIdx="0" presStyleCnt="0">
        <dgm:presLayoutVars>
          <dgm:chMax val="1"/>
          <dgm:bulletEnabled val="1"/>
        </dgm:presLayoutVars>
      </dgm:prSet>
      <dgm:spPr/>
    </dgm:pt>
    <dgm:pt modelId="{E8D019FD-D35A-44FB-BC8F-D0AEA37D1884}" type="pres">
      <dgm:prSet presAssocID="{B15816A6-80D4-44E0-BC37-69AF0FB8B89B}" presName="Name8" presStyleCnt="0"/>
      <dgm:spPr/>
    </dgm:pt>
    <dgm:pt modelId="{50591158-BB36-479F-A624-779C1D65171A}" type="pres">
      <dgm:prSet presAssocID="{B15816A6-80D4-44E0-BC37-69AF0FB8B89B}" presName="level" presStyleLbl="node1" presStyleIdx="5" presStyleCnt="6">
        <dgm:presLayoutVars>
          <dgm:chMax val="1"/>
          <dgm:bulletEnabled val="1"/>
        </dgm:presLayoutVars>
      </dgm:prSet>
      <dgm:spPr/>
    </dgm:pt>
    <dgm:pt modelId="{85B4E8E5-1109-48EA-84E6-D1B75D02C352}" type="pres">
      <dgm:prSet presAssocID="{B15816A6-80D4-44E0-BC37-69AF0FB8B89B}" presName="levelTx" presStyleLbl="revTx" presStyleIdx="0" presStyleCnt="0">
        <dgm:presLayoutVars>
          <dgm:chMax val="1"/>
          <dgm:bulletEnabled val="1"/>
        </dgm:presLayoutVars>
      </dgm:prSet>
      <dgm:spPr/>
    </dgm:pt>
  </dgm:ptLst>
  <dgm:cxnLst>
    <dgm:cxn modelId="{C8A33800-A026-404F-A996-87561FB2F110}" type="presOf" srcId="{DAF041F2-E168-4B79-A899-B84B2D64C1A7}" destId="{A6BAA238-3D84-47E6-A952-C932AF4C3496}" srcOrd="0" destOrd="0" presId="urn:microsoft.com/office/officeart/2005/8/layout/pyramid3"/>
    <dgm:cxn modelId="{7495581B-A892-4C81-B2E7-348596BBCF0B}" type="presOf" srcId="{BE3687F8-C816-4751-A04D-60E74D354847}" destId="{5BE30B73-FA7B-439A-ADC6-50F87502787F}" srcOrd="0" destOrd="0" presId="urn:microsoft.com/office/officeart/2005/8/layout/pyramid3"/>
    <dgm:cxn modelId="{2C9EE81B-5C99-4C70-BB88-DD3E5113FD7D}" type="presOf" srcId="{7206D565-3384-48FA-A34D-2EDF709D5C25}" destId="{AC89258D-F626-4646-B98A-121EC644AC35}" srcOrd="1" destOrd="0" presId="urn:microsoft.com/office/officeart/2005/8/layout/pyramid3"/>
    <dgm:cxn modelId="{61F9FE1D-8158-455B-B27F-ABA066BD34D8}" type="presOf" srcId="{C5398244-FD6C-41EF-823E-ED447C276DFA}" destId="{699973A5-1C63-4B89-856D-4E56D4C8D67C}" srcOrd="1" destOrd="0" presId="urn:microsoft.com/office/officeart/2005/8/layout/pyramid3"/>
    <dgm:cxn modelId="{DBEC5F2E-ED8F-43BE-B10E-B420442A9EB8}" srcId="{BE3687F8-C816-4751-A04D-60E74D354847}" destId="{90900F8F-B1B8-44C1-93C1-6C8FCC0E036B}" srcOrd="2" destOrd="0" parTransId="{54F6A47F-DEA4-4A0A-8445-0CF63BDE51C8}" sibTransId="{D6B7A7BB-FE87-483C-96FD-4D6086A731C3}"/>
    <dgm:cxn modelId="{79A41633-D57C-4C80-A590-CA17734CD292}" srcId="{BE3687F8-C816-4751-A04D-60E74D354847}" destId="{C5398244-FD6C-41EF-823E-ED447C276DFA}" srcOrd="0" destOrd="0" parTransId="{6BC535CA-F704-46D6-B0D9-3EDD8914F9EF}" sibTransId="{D11B01D9-80FD-4162-BBAF-9D6FE31AE3B6}"/>
    <dgm:cxn modelId="{8F30D63B-1A36-4515-9792-5FABD602C2F9}" type="presOf" srcId="{7206D565-3384-48FA-A34D-2EDF709D5C25}" destId="{8E828A48-D8B2-40D1-96CA-CDCA29653518}" srcOrd="0" destOrd="0" presId="urn:microsoft.com/office/officeart/2005/8/layout/pyramid3"/>
    <dgm:cxn modelId="{2EBFDE41-01E3-4CB8-8616-72D38992A162}" srcId="{BE3687F8-C816-4751-A04D-60E74D354847}" destId="{7206D565-3384-48FA-A34D-2EDF709D5C25}" srcOrd="4" destOrd="0" parTransId="{BB98B4A6-F990-4625-A7B7-0FAE95DB77FA}" sibTransId="{EF59787C-8266-4033-BFEF-8CDF9F105F25}"/>
    <dgm:cxn modelId="{BD973282-F442-459D-8450-BB08D7A4BE9E}" type="presOf" srcId="{90900F8F-B1B8-44C1-93C1-6C8FCC0E036B}" destId="{4ED6D108-87BA-46CE-B2D7-AE7D118ECD56}" srcOrd="0" destOrd="0" presId="urn:microsoft.com/office/officeart/2005/8/layout/pyramid3"/>
    <dgm:cxn modelId="{37145E85-3ABE-47A2-8832-10B23FB0A099}" srcId="{BE3687F8-C816-4751-A04D-60E74D354847}" destId="{CF8E359F-6AEB-4957-9636-627D52444CEC}" srcOrd="3" destOrd="0" parTransId="{2DC7E738-1532-4999-8518-D8CE91472E18}" sibTransId="{E47FE128-2776-49ED-AED0-2C26EE1BDE00}"/>
    <dgm:cxn modelId="{2900328E-419C-4B2F-ADF3-8614344DA235}" type="presOf" srcId="{C5398244-FD6C-41EF-823E-ED447C276DFA}" destId="{61168DC4-08E5-48EE-B64F-9E4621D75633}" srcOrd="0" destOrd="0" presId="urn:microsoft.com/office/officeart/2005/8/layout/pyramid3"/>
    <dgm:cxn modelId="{965C928E-9F2B-4D23-BAC7-39B41E8C9A81}" type="presOf" srcId="{CF8E359F-6AEB-4957-9636-627D52444CEC}" destId="{A1322582-71F4-47BA-9D46-82B2FA2561BD}" srcOrd="1" destOrd="0" presId="urn:microsoft.com/office/officeart/2005/8/layout/pyramid3"/>
    <dgm:cxn modelId="{67F36F99-96BE-49CE-AAF0-4F34BA5A545D}" srcId="{BE3687F8-C816-4751-A04D-60E74D354847}" destId="{B15816A6-80D4-44E0-BC37-69AF0FB8B89B}" srcOrd="5" destOrd="0" parTransId="{93AA480D-2C2C-47D8-B4A3-349F96593906}" sibTransId="{9BF25AAE-D09F-45F2-ABF8-912831E673C2}"/>
    <dgm:cxn modelId="{FFBFDCA5-54D2-4F86-B7A6-466737DB45D8}" type="presOf" srcId="{B15816A6-80D4-44E0-BC37-69AF0FB8B89B}" destId="{85B4E8E5-1109-48EA-84E6-D1B75D02C352}" srcOrd="1" destOrd="0" presId="urn:microsoft.com/office/officeart/2005/8/layout/pyramid3"/>
    <dgm:cxn modelId="{7CBE6EC9-E92A-4D5C-ADD9-717CCD0B755B}" type="presOf" srcId="{CF8E359F-6AEB-4957-9636-627D52444CEC}" destId="{03BE8357-EFDC-4DB6-8CEA-F345B7E3DE22}" srcOrd="0" destOrd="0" presId="urn:microsoft.com/office/officeart/2005/8/layout/pyramid3"/>
    <dgm:cxn modelId="{7215F6CC-FC70-4746-9C6A-4C0CECA5A98E}" type="presOf" srcId="{DAF041F2-E168-4B79-A899-B84B2D64C1A7}" destId="{3752FFAB-871A-4A6E-BF50-815799F6AFDF}" srcOrd="1" destOrd="0" presId="urn:microsoft.com/office/officeart/2005/8/layout/pyramid3"/>
    <dgm:cxn modelId="{AA6BD4D3-CCBA-4E46-B0B4-02076F448DC3}" type="presOf" srcId="{B15816A6-80D4-44E0-BC37-69AF0FB8B89B}" destId="{50591158-BB36-479F-A624-779C1D65171A}" srcOrd="0" destOrd="0" presId="urn:microsoft.com/office/officeart/2005/8/layout/pyramid3"/>
    <dgm:cxn modelId="{D6D953D6-4551-44EF-945A-B6E21BD6B8FC}" type="presOf" srcId="{90900F8F-B1B8-44C1-93C1-6C8FCC0E036B}" destId="{1F938EF4-8133-462B-A29C-AD089F5CE7A3}" srcOrd="1" destOrd="0" presId="urn:microsoft.com/office/officeart/2005/8/layout/pyramid3"/>
    <dgm:cxn modelId="{6D9D57FE-19D3-4564-AF79-3F17786CCB32}" srcId="{BE3687F8-C816-4751-A04D-60E74D354847}" destId="{DAF041F2-E168-4B79-A899-B84B2D64C1A7}" srcOrd="1" destOrd="0" parTransId="{3C8A0D42-0F89-4D74-9A31-8BAF91067895}" sibTransId="{1C030514-5974-4883-AE35-70F5ED914506}"/>
    <dgm:cxn modelId="{622A5862-89A0-42C8-9926-8EE619021368}" type="presParOf" srcId="{5BE30B73-FA7B-439A-ADC6-50F87502787F}" destId="{52C6DD2B-9881-49B3-B870-FD2093D3A8DF}" srcOrd="0" destOrd="0" presId="urn:microsoft.com/office/officeart/2005/8/layout/pyramid3"/>
    <dgm:cxn modelId="{36D4EF66-D7A2-4A8F-8E94-DBE3C2F78B2A}" type="presParOf" srcId="{52C6DD2B-9881-49B3-B870-FD2093D3A8DF}" destId="{61168DC4-08E5-48EE-B64F-9E4621D75633}" srcOrd="0" destOrd="0" presId="urn:microsoft.com/office/officeart/2005/8/layout/pyramid3"/>
    <dgm:cxn modelId="{2147A847-AAB0-4C80-964C-3956AFAB9386}" type="presParOf" srcId="{52C6DD2B-9881-49B3-B870-FD2093D3A8DF}" destId="{699973A5-1C63-4B89-856D-4E56D4C8D67C}" srcOrd="1" destOrd="0" presId="urn:microsoft.com/office/officeart/2005/8/layout/pyramid3"/>
    <dgm:cxn modelId="{E5DDC2FA-D467-4D31-A9C5-217398C34691}" type="presParOf" srcId="{5BE30B73-FA7B-439A-ADC6-50F87502787F}" destId="{FB20B70E-7F93-4BB0-A640-F163BC5222D2}" srcOrd="1" destOrd="0" presId="urn:microsoft.com/office/officeart/2005/8/layout/pyramid3"/>
    <dgm:cxn modelId="{63AA39DF-E2CB-40F3-AA08-DD9B3134ADFC}" type="presParOf" srcId="{FB20B70E-7F93-4BB0-A640-F163BC5222D2}" destId="{A6BAA238-3D84-47E6-A952-C932AF4C3496}" srcOrd="0" destOrd="0" presId="urn:microsoft.com/office/officeart/2005/8/layout/pyramid3"/>
    <dgm:cxn modelId="{89BD454F-EF01-4E8E-9A7C-CCCB61CBEE40}" type="presParOf" srcId="{FB20B70E-7F93-4BB0-A640-F163BC5222D2}" destId="{3752FFAB-871A-4A6E-BF50-815799F6AFDF}" srcOrd="1" destOrd="0" presId="urn:microsoft.com/office/officeart/2005/8/layout/pyramid3"/>
    <dgm:cxn modelId="{20F14F21-F850-404F-9FEC-14F2CE0E334C}" type="presParOf" srcId="{5BE30B73-FA7B-439A-ADC6-50F87502787F}" destId="{974627B1-13D1-49F7-B176-9D2A5386DD30}" srcOrd="2" destOrd="0" presId="urn:microsoft.com/office/officeart/2005/8/layout/pyramid3"/>
    <dgm:cxn modelId="{CDEA9CD9-CF16-407A-A3C6-D200833C89CC}" type="presParOf" srcId="{974627B1-13D1-49F7-B176-9D2A5386DD30}" destId="{4ED6D108-87BA-46CE-B2D7-AE7D118ECD56}" srcOrd="0" destOrd="0" presId="urn:microsoft.com/office/officeart/2005/8/layout/pyramid3"/>
    <dgm:cxn modelId="{40CD2809-B384-428D-AD36-B44A11A2492B}" type="presParOf" srcId="{974627B1-13D1-49F7-B176-9D2A5386DD30}" destId="{1F938EF4-8133-462B-A29C-AD089F5CE7A3}" srcOrd="1" destOrd="0" presId="urn:microsoft.com/office/officeart/2005/8/layout/pyramid3"/>
    <dgm:cxn modelId="{1D9FFF19-8B01-44F1-AF75-9230A9CFACF6}" type="presParOf" srcId="{5BE30B73-FA7B-439A-ADC6-50F87502787F}" destId="{DB5DA786-9D52-4B5D-9416-3D1F2E9F561F}" srcOrd="3" destOrd="0" presId="urn:microsoft.com/office/officeart/2005/8/layout/pyramid3"/>
    <dgm:cxn modelId="{2BEF9F4F-12A7-49B3-BED8-A3FF6DA6778F}" type="presParOf" srcId="{DB5DA786-9D52-4B5D-9416-3D1F2E9F561F}" destId="{03BE8357-EFDC-4DB6-8CEA-F345B7E3DE22}" srcOrd="0" destOrd="0" presId="urn:microsoft.com/office/officeart/2005/8/layout/pyramid3"/>
    <dgm:cxn modelId="{59502E51-3330-401F-BDE2-3B3C3CE4EE8A}" type="presParOf" srcId="{DB5DA786-9D52-4B5D-9416-3D1F2E9F561F}" destId="{A1322582-71F4-47BA-9D46-82B2FA2561BD}" srcOrd="1" destOrd="0" presId="urn:microsoft.com/office/officeart/2005/8/layout/pyramid3"/>
    <dgm:cxn modelId="{08D58F3A-B5C8-4FB6-82EF-2088310293FE}" type="presParOf" srcId="{5BE30B73-FA7B-439A-ADC6-50F87502787F}" destId="{9024F1CE-9706-4FA6-A320-ECC87EAF80D8}" srcOrd="4" destOrd="0" presId="urn:microsoft.com/office/officeart/2005/8/layout/pyramid3"/>
    <dgm:cxn modelId="{C65550EC-06E8-4599-8265-6C520D30327B}" type="presParOf" srcId="{9024F1CE-9706-4FA6-A320-ECC87EAF80D8}" destId="{8E828A48-D8B2-40D1-96CA-CDCA29653518}" srcOrd="0" destOrd="0" presId="urn:microsoft.com/office/officeart/2005/8/layout/pyramid3"/>
    <dgm:cxn modelId="{9727BA6B-63D3-4855-81A8-DF277332AE63}" type="presParOf" srcId="{9024F1CE-9706-4FA6-A320-ECC87EAF80D8}" destId="{AC89258D-F626-4646-B98A-121EC644AC35}" srcOrd="1" destOrd="0" presId="urn:microsoft.com/office/officeart/2005/8/layout/pyramid3"/>
    <dgm:cxn modelId="{C9EE359D-8A75-40FD-A51A-5C5E61937590}" type="presParOf" srcId="{5BE30B73-FA7B-439A-ADC6-50F87502787F}" destId="{E8D019FD-D35A-44FB-BC8F-D0AEA37D1884}" srcOrd="5" destOrd="0" presId="urn:microsoft.com/office/officeart/2005/8/layout/pyramid3"/>
    <dgm:cxn modelId="{A1C6420D-D03C-4E65-9FAB-44318A30ECD4}" type="presParOf" srcId="{E8D019FD-D35A-44FB-BC8F-D0AEA37D1884}" destId="{50591158-BB36-479F-A624-779C1D65171A}" srcOrd="0" destOrd="0" presId="urn:microsoft.com/office/officeart/2005/8/layout/pyramid3"/>
    <dgm:cxn modelId="{D81623E9-10E7-47CC-A724-0C62009FE640}" type="presParOf" srcId="{E8D019FD-D35A-44FB-BC8F-D0AEA37D1884}" destId="{85B4E8E5-1109-48EA-84E6-D1B75D02C352}"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AABED5-6576-4C95-84CD-B27C6D11B8C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79B502F4-5DB4-4C84-AE8C-B3F08BD05E41}">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Bureaus and Missions</a:t>
          </a:r>
        </a:p>
      </dgm:t>
    </dgm:pt>
    <dgm:pt modelId="{142B283C-F53D-47AB-9526-825FEFB8853B}" type="parTrans" cxnId="{F626645D-3A95-449D-8FBE-D3CF2AFA194C}">
      <dgm:prSet/>
      <dgm:spPr/>
      <dgm:t>
        <a:bodyPr/>
        <a:lstStyle/>
        <a:p>
          <a:endParaRPr lang="en-US"/>
        </a:p>
      </dgm:t>
    </dgm:pt>
    <dgm:pt modelId="{F371D63B-E71B-4805-AB42-6695E6517A96}" type="sibTrans" cxnId="{F626645D-3A95-449D-8FBE-D3CF2AFA194C}">
      <dgm:prSet/>
      <dgm:spPr/>
      <dgm:t>
        <a:bodyPr/>
        <a:lstStyle/>
        <a:p>
          <a:endParaRPr lang="en-US"/>
        </a:p>
      </dgm:t>
    </dgm:pt>
    <dgm:pt modelId="{AF0F2058-384C-4D48-89B3-B583B3C4A380}">
      <dgm:prSet custT="1"/>
      <dgm:spPr/>
      <dgm:t>
        <a:bodyPr/>
        <a:lstStyle/>
        <a:p>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Functional: “Vertical” focus, worldwide footprint</a:t>
          </a:r>
        </a:p>
      </dgm:t>
    </dgm:pt>
    <dgm:pt modelId="{3B531985-BC91-47B0-AB4C-93007ECAD475}" type="parTrans" cxnId="{B33657D3-3644-4A01-8687-584AAD736F7A}">
      <dgm:prSet/>
      <dgm:spPr/>
      <dgm:t>
        <a:bodyPr/>
        <a:lstStyle/>
        <a:p>
          <a:endParaRPr lang="en-US"/>
        </a:p>
      </dgm:t>
    </dgm:pt>
    <dgm:pt modelId="{416E2B5B-42F0-4E47-BB26-BB21F90F5241}" type="sibTrans" cxnId="{B33657D3-3644-4A01-8687-584AAD736F7A}">
      <dgm:prSet/>
      <dgm:spPr/>
      <dgm:t>
        <a:bodyPr/>
        <a:lstStyle/>
        <a:p>
          <a:endParaRPr lang="en-US"/>
        </a:p>
      </dgm:t>
    </dgm:pt>
    <dgm:pt modelId="{4212134B-57D1-42C8-B7BD-FF6C6A3C4E38}">
      <dgm:prSet custT="1"/>
      <dgm:spPr/>
      <dgm:t>
        <a:bodyPr/>
        <a:lstStyle/>
        <a:p>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E.g. security, anti-narcotics, passport issuance, environmental policy</a:t>
          </a:r>
        </a:p>
      </dgm:t>
    </dgm:pt>
    <dgm:pt modelId="{5B1CECD8-A52A-4C4F-92D9-BADCB4D70016}" type="parTrans" cxnId="{8D117320-4083-4516-894A-47D73DF5B20C}">
      <dgm:prSet/>
      <dgm:spPr/>
      <dgm:t>
        <a:bodyPr/>
        <a:lstStyle/>
        <a:p>
          <a:endParaRPr lang="en-US"/>
        </a:p>
      </dgm:t>
    </dgm:pt>
    <dgm:pt modelId="{37A29F1B-C17A-4DD4-8AB3-8C176C8D17DC}" type="sibTrans" cxnId="{8D117320-4083-4516-894A-47D73DF5B20C}">
      <dgm:prSet/>
      <dgm:spPr/>
      <dgm:t>
        <a:bodyPr/>
        <a:lstStyle/>
        <a:p>
          <a:endParaRPr lang="en-US"/>
        </a:p>
      </dgm:t>
    </dgm:pt>
    <dgm:pt modelId="{D76B884A-A101-4C15-9417-D7CB69D745D9}">
      <dgm:prSet custT="1"/>
      <dgm:spPr/>
      <dgm:t>
        <a:bodyPr/>
        <a:lstStyle/>
        <a:p>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Geographic: Regional and/or country focus</a:t>
          </a:r>
        </a:p>
      </dgm:t>
    </dgm:pt>
    <dgm:pt modelId="{6D4DCCDE-52AC-4FD6-ADD6-440C8CBD4A81}" type="parTrans" cxnId="{A6AFC757-26CD-46C9-BDF3-908E4050CEB7}">
      <dgm:prSet/>
      <dgm:spPr/>
      <dgm:t>
        <a:bodyPr/>
        <a:lstStyle/>
        <a:p>
          <a:endParaRPr lang="en-US"/>
        </a:p>
      </dgm:t>
    </dgm:pt>
    <dgm:pt modelId="{DF85C445-3F4C-4CEC-958F-E739E45B2E81}" type="sibTrans" cxnId="{A6AFC757-26CD-46C9-BDF3-908E4050CEB7}">
      <dgm:prSet/>
      <dgm:spPr/>
      <dgm:t>
        <a:bodyPr/>
        <a:lstStyle/>
        <a:p>
          <a:endParaRPr lang="en-US"/>
        </a:p>
      </dgm:t>
    </dgm:pt>
    <dgm:pt modelId="{6CD65F33-7607-4380-A64B-387EE6F73DEB}">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Speak the language</a:t>
          </a:r>
        </a:p>
      </dgm:t>
    </dgm:pt>
    <dgm:pt modelId="{D8FEF72A-1DE0-47E6-A765-13B93FA1AB2E}" type="parTrans" cxnId="{F5E9A8BA-DEA8-429D-BA68-884CEFCABA4C}">
      <dgm:prSet/>
      <dgm:spPr/>
      <dgm:t>
        <a:bodyPr/>
        <a:lstStyle/>
        <a:p>
          <a:endParaRPr lang="en-US"/>
        </a:p>
      </dgm:t>
    </dgm:pt>
    <dgm:pt modelId="{860E8980-3FF2-43A9-87D8-86C9220C5AB9}" type="sibTrans" cxnId="{F5E9A8BA-DEA8-429D-BA68-884CEFCABA4C}">
      <dgm:prSet/>
      <dgm:spPr/>
      <dgm:t>
        <a:bodyPr/>
        <a:lstStyle/>
        <a:p>
          <a:endParaRPr lang="en-US"/>
        </a:p>
      </dgm:t>
    </dgm:pt>
    <dgm:pt modelId="{A71E81D0-212D-4C2C-8ACA-56A0796B2927}">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Acronyms, programmatic, and procurement</a:t>
          </a:r>
        </a:p>
      </dgm:t>
    </dgm:pt>
    <dgm:pt modelId="{7FED4D5E-1BEA-46E2-91CF-3CE1131D5D70}" type="parTrans" cxnId="{C3039580-723C-4F04-85A7-9B4D73DD69EC}">
      <dgm:prSet/>
      <dgm:spPr/>
      <dgm:t>
        <a:bodyPr/>
        <a:lstStyle/>
        <a:p>
          <a:endParaRPr lang="en-US"/>
        </a:p>
      </dgm:t>
    </dgm:pt>
    <dgm:pt modelId="{5D32AC22-9AF9-41DB-80CF-A175B77C9A55}" type="sibTrans" cxnId="{C3039580-723C-4F04-85A7-9B4D73DD69EC}">
      <dgm:prSet/>
      <dgm:spPr/>
      <dgm:t>
        <a:bodyPr/>
        <a:lstStyle/>
        <a:p>
          <a:endParaRPr lang="en-US"/>
        </a:p>
      </dgm:t>
    </dgm:pt>
    <dgm:pt modelId="{735464E9-4AE3-40F9-86CA-18FCC053777C}">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Mind the Culture</a:t>
          </a:r>
        </a:p>
      </dgm:t>
    </dgm:pt>
    <dgm:pt modelId="{E6B1C2BA-AC49-4BBB-B37D-9FA55CCA8B15}" type="parTrans" cxnId="{4BC1BD0A-E42B-4A3B-B507-02F735DF2A74}">
      <dgm:prSet/>
      <dgm:spPr/>
      <dgm:t>
        <a:bodyPr/>
        <a:lstStyle/>
        <a:p>
          <a:endParaRPr lang="en-US"/>
        </a:p>
      </dgm:t>
    </dgm:pt>
    <dgm:pt modelId="{5AB0C5E8-5DB9-4D42-A77E-A56EEC0F9241}" type="sibTrans" cxnId="{4BC1BD0A-E42B-4A3B-B507-02F735DF2A74}">
      <dgm:prSet/>
      <dgm:spPr/>
      <dgm:t>
        <a:bodyPr/>
        <a:lstStyle/>
        <a:p>
          <a:endParaRPr lang="en-US"/>
        </a:p>
      </dgm:t>
    </dgm:pt>
    <dgm:pt modelId="{66A2FD8D-0D53-4E0B-8F22-ACE8A8BCA536}">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Diplomacy Driven = collaborative, risk-averse</a:t>
          </a:r>
        </a:p>
      </dgm:t>
    </dgm:pt>
    <dgm:pt modelId="{0ACD580B-1308-47F5-953F-84650F576765}" type="parTrans" cxnId="{AC17B6A9-8E2F-45C8-8F73-32A02B70FB7C}">
      <dgm:prSet/>
      <dgm:spPr/>
      <dgm:t>
        <a:bodyPr/>
        <a:lstStyle/>
        <a:p>
          <a:endParaRPr lang="en-US"/>
        </a:p>
      </dgm:t>
    </dgm:pt>
    <dgm:pt modelId="{CC5F3B24-6E28-4B86-9787-F8CBD883977C}" type="sibTrans" cxnId="{AC17B6A9-8E2F-45C8-8F73-32A02B70FB7C}">
      <dgm:prSet/>
      <dgm:spPr/>
      <dgm:t>
        <a:bodyPr/>
        <a:lstStyle/>
        <a:p>
          <a:endParaRPr lang="en-US"/>
        </a:p>
      </dgm:t>
    </dgm:pt>
    <dgm:pt modelId="{E7407427-3E84-494D-B648-82E38CDF4E29}">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Foreign Service First (Diplomatic corps aren’t focused on contracting)</a:t>
          </a:r>
        </a:p>
      </dgm:t>
    </dgm:pt>
    <dgm:pt modelId="{C7FACD02-8E21-48FB-9F58-39287F3CB595}" type="parTrans" cxnId="{3396E187-4B72-4C81-939B-439CD954AD5C}">
      <dgm:prSet/>
      <dgm:spPr/>
      <dgm:t>
        <a:bodyPr/>
        <a:lstStyle/>
        <a:p>
          <a:endParaRPr lang="en-US"/>
        </a:p>
      </dgm:t>
    </dgm:pt>
    <dgm:pt modelId="{9E4254DB-1C22-437B-BDDD-B29FEC00A8DB}" type="sibTrans" cxnId="{3396E187-4B72-4C81-939B-439CD954AD5C}">
      <dgm:prSet/>
      <dgm:spPr/>
      <dgm:t>
        <a:bodyPr/>
        <a:lstStyle/>
        <a:p>
          <a:endParaRPr lang="en-US"/>
        </a:p>
      </dgm:t>
    </dgm:pt>
    <dgm:pt modelId="{6D96A18E-EB14-4B06-9A06-690043AE033D}">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People, postings change frequently = your customers leave postings</a:t>
          </a:r>
        </a:p>
      </dgm:t>
    </dgm:pt>
    <dgm:pt modelId="{3FD0D9C6-8D43-4E3F-865E-CA35D14F8FEE}" type="parTrans" cxnId="{20D55F99-A19A-4FCD-B3C3-C08F31BC06DE}">
      <dgm:prSet/>
      <dgm:spPr/>
      <dgm:t>
        <a:bodyPr/>
        <a:lstStyle/>
        <a:p>
          <a:endParaRPr lang="en-US"/>
        </a:p>
      </dgm:t>
    </dgm:pt>
    <dgm:pt modelId="{26D21071-BD87-462E-AEE1-81A93149A361}" type="sibTrans" cxnId="{20D55F99-A19A-4FCD-B3C3-C08F31BC06DE}">
      <dgm:prSet/>
      <dgm:spPr/>
      <dgm:t>
        <a:bodyPr/>
        <a:lstStyle/>
        <a:p>
          <a:endParaRPr lang="en-US"/>
        </a:p>
      </dgm:t>
    </dgm:pt>
    <dgm:pt modelId="{66841633-1AAD-4285-8DB1-5C00F63479FA}">
      <dgm:prSet custT="1"/>
      <dgm:spPr/>
      <dgm:t>
        <a:bodyPr/>
        <a:lstStyle/>
        <a:p>
          <a:r>
            <a:rPr lang="en-US" sz="1400">
              <a:latin typeface="Open Sans Light" panose="020B0306030504020204" pitchFamily="34" charset="0"/>
              <a:ea typeface="Open Sans Light" panose="020B0306030504020204" pitchFamily="34" charset="0"/>
              <a:cs typeface="Open Sans Light" panose="020B0306030504020204" pitchFamily="34" charset="0"/>
            </a:rPr>
            <a:t>Security is Paramount (ALL ASPECTS of security)</a:t>
          </a:r>
        </a:p>
      </dgm:t>
    </dgm:pt>
    <dgm:pt modelId="{339C25BA-9DFF-46E4-9BA0-68CE70332641}" type="parTrans" cxnId="{2D846FEC-3510-46F0-8B6B-B6224F4A718E}">
      <dgm:prSet/>
      <dgm:spPr/>
      <dgm:t>
        <a:bodyPr/>
        <a:lstStyle/>
        <a:p>
          <a:endParaRPr lang="en-US"/>
        </a:p>
      </dgm:t>
    </dgm:pt>
    <dgm:pt modelId="{BEB21F1F-63AD-452C-BA0C-CC30AE7C95AC}" type="sibTrans" cxnId="{2D846FEC-3510-46F0-8B6B-B6224F4A718E}">
      <dgm:prSet/>
      <dgm:spPr/>
      <dgm:t>
        <a:bodyPr/>
        <a:lstStyle/>
        <a:p>
          <a:endParaRPr lang="en-US"/>
        </a:p>
      </dgm:t>
    </dgm:pt>
    <dgm:pt modelId="{2DADADD7-8789-46F1-B0F4-2B28A50B0C57}">
      <dgm:prSet custT="1"/>
      <dgm:spPr/>
      <dgm:t>
        <a:bodyPr/>
        <a:lstStyle/>
        <a:p>
          <a:r>
            <a:rPr lang="en-US" sz="1400" kern="1200" dirty="0">
              <a:solidFill>
                <a:srgbClr val="000000">
                  <a:hueOff val="0"/>
                  <a:satOff val="0"/>
                  <a:lumOff val="0"/>
                  <a:alphaOff val="0"/>
                </a:srgbClr>
              </a:solidFill>
              <a:latin typeface="Open Sans Light" panose="020B0306030504020204" pitchFamily="34" charset="0"/>
              <a:ea typeface="Open Sans Light" panose="020B0306030504020204" pitchFamily="34" charset="0"/>
              <a:cs typeface="Open Sans Light" panose="020B0306030504020204" pitchFamily="34" charset="0"/>
            </a:rPr>
            <a:t>Provide the necessary vision to identify solutions and define the right tasks, to make decisions and to face critical issues such as why this project is being done</a:t>
          </a:r>
        </a:p>
      </dgm:t>
    </dgm:pt>
    <dgm:pt modelId="{AFCAF073-8245-4A34-971B-208CC3003536}" type="parTrans" cxnId="{268E0239-2D3D-490D-9CB1-0B52EA2F7803}">
      <dgm:prSet/>
      <dgm:spPr/>
      <dgm:t>
        <a:bodyPr/>
        <a:lstStyle/>
        <a:p>
          <a:endParaRPr lang="en-US"/>
        </a:p>
      </dgm:t>
    </dgm:pt>
    <dgm:pt modelId="{CC48C59C-B8B2-4DA5-B1E5-015B54010695}" type="sibTrans" cxnId="{268E0239-2D3D-490D-9CB1-0B52EA2F7803}">
      <dgm:prSet/>
      <dgm:spPr/>
      <dgm:t>
        <a:bodyPr/>
        <a:lstStyle/>
        <a:p>
          <a:endParaRPr lang="en-US"/>
        </a:p>
      </dgm:t>
    </dgm:pt>
    <dgm:pt modelId="{374D8AA7-AF0A-4245-A6E7-166BC58B64F8}" type="pres">
      <dgm:prSet presAssocID="{5EAABED5-6576-4C95-84CD-B27C6D11B8C6}" presName="linear" presStyleCnt="0">
        <dgm:presLayoutVars>
          <dgm:animLvl val="lvl"/>
          <dgm:resizeHandles val="exact"/>
        </dgm:presLayoutVars>
      </dgm:prSet>
      <dgm:spPr/>
    </dgm:pt>
    <dgm:pt modelId="{F4EC1C37-35B8-4BDB-9986-940DC613C21E}" type="pres">
      <dgm:prSet presAssocID="{79B502F4-5DB4-4C84-AE8C-B3F08BD05E41}" presName="parentText" presStyleLbl="node1" presStyleIdx="0" presStyleCnt="3">
        <dgm:presLayoutVars>
          <dgm:chMax val="0"/>
          <dgm:bulletEnabled val="1"/>
        </dgm:presLayoutVars>
      </dgm:prSet>
      <dgm:spPr/>
    </dgm:pt>
    <dgm:pt modelId="{5E05D660-5DEF-44F2-BF00-02CDC7E3348E}" type="pres">
      <dgm:prSet presAssocID="{79B502F4-5DB4-4C84-AE8C-B3F08BD05E41}" presName="childText" presStyleLbl="revTx" presStyleIdx="0" presStyleCnt="3">
        <dgm:presLayoutVars>
          <dgm:bulletEnabled val="1"/>
        </dgm:presLayoutVars>
      </dgm:prSet>
      <dgm:spPr/>
    </dgm:pt>
    <dgm:pt modelId="{494CA26D-45B7-4259-A067-68DCD6559E83}" type="pres">
      <dgm:prSet presAssocID="{6CD65F33-7607-4380-A64B-387EE6F73DEB}" presName="parentText" presStyleLbl="node1" presStyleIdx="1" presStyleCnt="3">
        <dgm:presLayoutVars>
          <dgm:chMax val="0"/>
          <dgm:bulletEnabled val="1"/>
        </dgm:presLayoutVars>
      </dgm:prSet>
      <dgm:spPr/>
    </dgm:pt>
    <dgm:pt modelId="{A1A0E8F1-A754-4A27-AC43-3800B7876102}" type="pres">
      <dgm:prSet presAssocID="{6CD65F33-7607-4380-A64B-387EE6F73DEB}" presName="childText" presStyleLbl="revTx" presStyleIdx="1" presStyleCnt="3">
        <dgm:presLayoutVars>
          <dgm:bulletEnabled val="1"/>
        </dgm:presLayoutVars>
      </dgm:prSet>
      <dgm:spPr/>
    </dgm:pt>
    <dgm:pt modelId="{7C796C4E-E593-475B-B1FE-1DE775F19753}" type="pres">
      <dgm:prSet presAssocID="{735464E9-4AE3-40F9-86CA-18FCC053777C}" presName="parentText" presStyleLbl="node1" presStyleIdx="2" presStyleCnt="3">
        <dgm:presLayoutVars>
          <dgm:chMax val="0"/>
          <dgm:bulletEnabled val="1"/>
        </dgm:presLayoutVars>
      </dgm:prSet>
      <dgm:spPr/>
    </dgm:pt>
    <dgm:pt modelId="{EE3643AB-CA4C-4257-9955-ACC98EC772BA}" type="pres">
      <dgm:prSet presAssocID="{735464E9-4AE3-40F9-86CA-18FCC053777C}" presName="childText" presStyleLbl="revTx" presStyleIdx="2" presStyleCnt="3">
        <dgm:presLayoutVars>
          <dgm:bulletEnabled val="1"/>
        </dgm:presLayoutVars>
      </dgm:prSet>
      <dgm:spPr/>
    </dgm:pt>
  </dgm:ptLst>
  <dgm:cxnLst>
    <dgm:cxn modelId="{56EB3C08-A661-4D59-945E-323CA411F860}" type="presOf" srcId="{66841633-1AAD-4285-8DB1-5C00F63479FA}" destId="{EE3643AB-CA4C-4257-9955-ACC98EC772BA}" srcOrd="0" destOrd="3" presId="urn:microsoft.com/office/officeart/2005/8/layout/vList2"/>
    <dgm:cxn modelId="{4BC1BD0A-E42B-4A3B-B507-02F735DF2A74}" srcId="{5EAABED5-6576-4C95-84CD-B27C6D11B8C6}" destId="{735464E9-4AE3-40F9-86CA-18FCC053777C}" srcOrd="2" destOrd="0" parTransId="{E6B1C2BA-AC49-4BBB-B37D-9FA55CCA8B15}" sibTransId="{5AB0C5E8-5DB9-4D42-A77E-A56EEC0F9241}"/>
    <dgm:cxn modelId="{13292E18-E760-474C-884A-C4B83B29160D}" type="presOf" srcId="{D76B884A-A101-4C15-9417-D7CB69D745D9}" destId="{5E05D660-5DEF-44F2-BF00-02CDC7E3348E}" srcOrd="0" destOrd="3" presId="urn:microsoft.com/office/officeart/2005/8/layout/vList2"/>
    <dgm:cxn modelId="{8D117320-4083-4516-894A-47D73DF5B20C}" srcId="{AF0F2058-384C-4D48-89B3-B583B3C4A380}" destId="{4212134B-57D1-42C8-B7BD-FF6C6A3C4E38}" srcOrd="1" destOrd="0" parTransId="{5B1CECD8-A52A-4C4F-92D9-BADCB4D70016}" sibTransId="{37A29F1B-C17A-4DD4-8AB3-8C176C8D17DC}"/>
    <dgm:cxn modelId="{268E0239-2D3D-490D-9CB1-0B52EA2F7803}" srcId="{AF0F2058-384C-4D48-89B3-B583B3C4A380}" destId="{2DADADD7-8789-46F1-B0F4-2B28A50B0C57}" srcOrd="0" destOrd="0" parTransId="{AFCAF073-8245-4A34-971B-208CC3003536}" sibTransId="{CC48C59C-B8B2-4DA5-B1E5-015B54010695}"/>
    <dgm:cxn modelId="{DA85D63B-0C5E-4EB7-9A42-7EA39890B280}" type="presOf" srcId="{AF0F2058-384C-4D48-89B3-B583B3C4A380}" destId="{5E05D660-5DEF-44F2-BF00-02CDC7E3348E}" srcOrd="0" destOrd="0" presId="urn:microsoft.com/office/officeart/2005/8/layout/vList2"/>
    <dgm:cxn modelId="{F626645D-3A95-449D-8FBE-D3CF2AFA194C}" srcId="{5EAABED5-6576-4C95-84CD-B27C6D11B8C6}" destId="{79B502F4-5DB4-4C84-AE8C-B3F08BD05E41}" srcOrd="0" destOrd="0" parTransId="{142B283C-F53D-47AB-9526-825FEFB8853B}" sibTransId="{F371D63B-E71B-4805-AB42-6695E6517A96}"/>
    <dgm:cxn modelId="{7E773463-9DFA-4770-BA9D-B6278E705397}" type="presOf" srcId="{79B502F4-5DB4-4C84-AE8C-B3F08BD05E41}" destId="{F4EC1C37-35B8-4BDB-9986-940DC613C21E}" srcOrd="0" destOrd="0" presId="urn:microsoft.com/office/officeart/2005/8/layout/vList2"/>
    <dgm:cxn modelId="{6E1C4E64-BC22-410B-918E-84DDABCE789C}" type="presOf" srcId="{66A2FD8D-0D53-4E0B-8F22-ACE8A8BCA536}" destId="{EE3643AB-CA4C-4257-9955-ACC98EC772BA}" srcOrd="0" destOrd="0" presId="urn:microsoft.com/office/officeart/2005/8/layout/vList2"/>
    <dgm:cxn modelId="{D1B8734F-B10B-4C5D-9D3C-F90F824AC675}" type="presOf" srcId="{E7407427-3E84-494D-B648-82E38CDF4E29}" destId="{EE3643AB-CA4C-4257-9955-ACC98EC772BA}" srcOrd="0" destOrd="1" presId="urn:microsoft.com/office/officeart/2005/8/layout/vList2"/>
    <dgm:cxn modelId="{F4B13575-05D7-48CF-B735-85EA494143F6}" type="presOf" srcId="{2DADADD7-8789-46F1-B0F4-2B28A50B0C57}" destId="{5E05D660-5DEF-44F2-BF00-02CDC7E3348E}" srcOrd="0" destOrd="1" presId="urn:microsoft.com/office/officeart/2005/8/layout/vList2"/>
    <dgm:cxn modelId="{A6AFC757-26CD-46C9-BDF3-908E4050CEB7}" srcId="{79B502F4-5DB4-4C84-AE8C-B3F08BD05E41}" destId="{D76B884A-A101-4C15-9417-D7CB69D745D9}" srcOrd="1" destOrd="0" parTransId="{6D4DCCDE-52AC-4FD6-ADD6-440C8CBD4A81}" sibTransId="{DF85C445-3F4C-4CEC-958F-E739E45B2E81}"/>
    <dgm:cxn modelId="{C3039580-723C-4F04-85A7-9B4D73DD69EC}" srcId="{6CD65F33-7607-4380-A64B-387EE6F73DEB}" destId="{A71E81D0-212D-4C2C-8ACA-56A0796B2927}" srcOrd="0" destOrd="0" parTransId="{7FED4D5E-1BEA-46E2-91CF-3CE1131D5D70}" sibTransId="{5D32AC22-9AF9-41DB-80CF-A175B77C9A55}"/>
    <dgm:cxn modelId="{3396E187-4B72-4C81-939B-439CD954AD5C}" srcId="{735464E9-4AE3-40F9-86CA-18FCC053777C}" destId="{E7407427-3E84-494D-B648-82E38CDF4E29}" srcOrd="1" destOrd="0" parTransId="{C7FACD02-8E21-48FB-9F58-39287F3CB595}" sibTransId="{9E4254DB-1C22-437B-BDDD-B29FEC00A8DB}"/>
    <dgm:cxn modelId="{20D55F99-A19A-4FCD-B3C3-C08F31BC06DE}" srcId="{735464E9-4AE3-40F9-86CA-18FCC053777C}" destId="{6D96A18E-EB14-4B06-9A06-690043AE033D}" srcOrd="2" destOrd="0" parTransId="{3FD0D9C6-8D43-4E3F-865E-CA35D14F8FEE}" sibTransId="{26D21071-BD87-462E-AEE1-81A93149A361}"/>
    <dgm:cxn modelId="{AC17B6A9-8E2F-45C8-8F73-32A02B70FB7C}" srcId="{735464E9-4AE3-40F9-86CA-18FCC053777C}" destId="{66A2FD8D-0D53-4E0B-8F22-ACE8A8BCA536}" srcOrd="0" destOrd="0" parTransId="{0ACD580B-1308-47F5-953F-84650F576765}" sibTransId="{CC5F3B24-6E28-4B86-9787-F8CBD883977C}"/>
    <dgm:cxn modelId="{1D45EBAC-3436-445D-94C8-24C53D7B60EC}" type="presOf" srcId="{735464E9-4AE3-40F9-86CA-18FCC053777C}" destId="{7C796C4E-E593-475B-B1FE-1DE775F19753}" srcOrd="0" destOrd="0" presId="urn:microsoft.com/office/officeart/2005/8/layout/vList2"/>
    <dgm:cxn modelId="{F5E9A8BA-DEA8-429D-BA68-884CEFCABA4C}" srcId="{5EAABED5-6576-4C95-84CD-B27C6D11B8C6}" destId="{6CD65F33-7607-4380-A64B-387EE6F73DEB}" srcOrd="1" destOrd="0" parTransId="{D8FEF72A-1DE0-47E6-A765-13B93FA1AB2E}" sibTransId="{860E8980-3FF2-43A9-87D8-86C9220C5AB9}"/>
    <dgm:cxn modelId="{668CCECF-A04B-401D-9512-2D7AFC3281A5}" type="presOf" srcId="{6CD65F33-7607-4380-A64B-387EE6F73DEB}" destId="{494CA26D-45B7-4259-A067-68DCD6559E83}" srcOrd="0" destOrd="0" presId="urn:microsoft.com/office/officeart/2005/8/layout/vList2"/>
    <dgm:cxn modelId="{51A85BD3-ABA3-4457-8478-9B923456E294}" type="presOf" srcId="{4212134B-57D1-42C8-B7BD-FF6C6A3C4E38}" destId="{5E05D660-5DEF-44F2-BF00-02CDC7E3348E}" srcOrd="0" destOrd="2" presId="urn:microsoft.com/office/officeart/2005/8/layout/vList2"/>
    <dgm:cxn modelId="{B33657D3-3644-4A01-8687-584AAD736F7A}" srcId="{79B502F4-5DB4-4C84-AE8C-B3F08BD05E41}" destId="{AF0F2058-384C-4D48-89B3-B583B3C4A380}" srcOrd="0" destOrd="0" parTransId="{3B531985-BC91-47B0-AB4C-93007ECAD475}" sibTransId="{416E2B5B-42F0-4E47-BB26-BB21F90F5241}"/>
    <dgm:cxn modelId="{55311ADE-CDC4-483D-BCE2-253FEF6CD3CA}" type="presOf" srcId="{5EAABED5-6576-4C95-84CD-B27C6D11B8C6}" destId="{374D8AA7-AF0A-4245-A6E7-166BC58B64F8}" srcOrd="0" destOrd="0" presId="urn:microsoft.com/office/officeart/2005/8/layout/vList2"/>
    <dgm:cxn modelId="{349BB9E1-EDEB-4AA0-B5AA-19FDB989B96A}" type="presOf" srcId="{6D96A18E-EB14-4B06-9A06-690043AE033D}" destId="{EE3643AB-CA4C-4257-9955-ACC98EC772BA}" srcOrd="0" destOrd="2" presId="urn:microsoft.com/office/officeart/2005/8/layout/vList2"/>
    <dgm:cxn modelId="{2D846FEC-3510-46F0-8B6B-B6224F4A718E}" srcId="{735464E9-4AE3-40F9-86CA-18FCC053777C}" destId="{66841633-1AAD-4285-8DB1-5C00F63479FA}" srcOrd="3" destOrd="0" parTransId="{339C25BA-9DFF-46E4-9BA0-68CE70332641}" sibTransId="{BEB21F1F-63AD-452C-BA0C-CC30AE7C95AC}"/>
    <dgm:cxn modelId="{BF2ED9EC-5444-4E2B-A7EC-4D2569B407F3}" type="presOf" srcId="{A71E81D0-212D-4C2C-8ACA-56A0796B2927}" destId="{A1A0E8F1-A754-4A27-AC43-3800B7876102}" srcOrd="0" destOrd="0" presId="urn:microsoft.com/office/officeart/2005/8/layout/vList2"/>
    <dgm:cxn modelId="{1478DDD5-BF97-4C83-8D71-AEEAE30D3B0C}" type="presParOf" srcId="{374D8AA7-AF0A-4245-A6E7-166BC58B64F8}" destId="{F4EC1C37-35B8-4BDB-9986-940DC613C21E}" srcOrd="0" destOrd="0" presId="urn:microsoft.com/office/officeart/2005/8/layout/vList2"/>
    <dgm:cxn modelId="{B8884BEC-B739-4DC4-8663-D70F3CE6433E}" type="presParOf" srcId="{374D8AA7-AF0A-4245-A6E7-166BC58B64F8}" destId="{5E05D660-5DEF-44F2-BF00-02CDC7E3348E}" srcOrd="1" destOrd="0" presId="urn:microsoft.com/office/officeart/2005/8/layout/vList2"/>
    <dgm:cxn modelId="{8EF7FB63-0F63-4C8A-A551-11F8EB89A125}" type="presParOf" srcId="{374D8AA7-AF0A-4245-A6E7-166BC58B64F8}" destId="{494CA26D-45B7-4259-A067-68DCD6559E83}" srcOrd="2" destOrd="0" presId="urn:microsoft.com/office/officeart/2005/8/layout/vList2"/>
    <dgm:cxn modelId="{514771FA-2148-4D53-889D-4EA59FDDE09F}" type="presParOf" srcId="{374D8AA7-AF0A-4245-A6E7-166BC58B64F8}" destId="{A1A0E8F1-A754-4A27-AC43-3800B7876102}" srcOrd="3" destOrd="0" presId="urn:microsoft.com/office/officeart/2005/8/layout/vList2"/>
    <dgm:cxn modelId="{1E397DCE-E2C8-470F-B870-FFA56D19F58A}" type="presParOf" srcId="{374D8AA7-AF0A-4245-A6E7-166BC58B64F8}" destId="{7C796C4E-E593-475B-B1FE-1DE775F19753}" srcOrd="4" destOrd="0" presId="urn:microsoft.com/office/officeart/2005/8/layout/vList2"/>
    <dgm:cxn modelId="{955CC09F-3202-4029-BA00-B7128122BE31}" type="presParOf" srcId="{374D8AA7-AF0A-4245-A6E7-166BC58B64F8}" destId="{EE3643AB-CA4C-4257-9955-ACC98EC772BA}"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040578-6A80-4947-822F-D6B7A0D3FC03}"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4CDEF028-62CF-4D12-A23D-A01FD803BF42}">
      <dgm:prSet custT="1"/>
      <dgm:spPr/>
      <dgm:t>
        <a:bodyPr/>
        <a:lstStyle/>
        <a:p>
          <a:r>
            <a:rPr lang="en-US" sz="1200" dirty="0"/>
            <a:t>Acquisition Alerts for Small Business</a:t>
          </a:r>
        </a:p>
      </dgm:t>
    </dgm:pt>
    <dgm:pt modelId="{98A2109D-5C89-417E-9415-DAADCB4E87DD}" type="parTrans" cxnId="{DD8E2AE9-3D43-4D06-ADDD-A1D9ED7FB178}">
      <dgm:prSet/>
      <dgm:spPr/>
      <dgm:t>
        <a:bodyPr/>
        <a:lstStyle/>
        <a:p>
          <a:endParaRPr lang="en-US"/>
        </a:p>
      </dgm:t>
    </dgm:pt>
    <dgm:pt modelId="{48EC674C-AE17-4404-88B5-8B83C1E15DC6}" type="sibTrans" cxnId="{DD8E2AE9-3D43-4D06-ADDD-A1D9ED7FB178}">
      <dgm:prSet/>
      <dgm:spPr/>
      <dgm:t>
        <a:bodyPr/>
        <a:lstStyle/>
        <a:p>
          <a:endParaRPr lang="en-US"/>
        </a:p>
      </dgm:t>
    </dgm:pt>
    <dgm:pt modelId="{6C68EE51-F37E-4714-A08F-F8CB880F5179}">
      <dgm:prSet custT="1"/>
      <dgm:spPr/>
      <dgm:t>
        <a:bodyPr/>
        <a:lstStyle/>
        <a:p>
          <a:r>
            <a:rPr lang="en-US" sz="1200" dirty="0"/>
            <a:t>EO on Equity </a:t>
          </a:r>
        </a:p>
      </dgm:t>
    </dgm:pt>
    <dgm:pt modelId="{9281540B-E3D9-4E2E-BE9B-397CFD7B4CD4}" type="parTrans" cxnId="{82C42812-32B8-4063-9C47-F4C768ED18E1}">
      <dgm:prSet/>
      <dgm:spPr/>
      <dgm:t>
        <a:bodyPr/>
        <a:lstStyle/>
        <a:p>
          <a:endParaRPr lang="en-US"/>
        </a:p>
      </dgm:t>
    </dgm:pt>
    <dgm:pt modelId="{ADDB38EC-2524-479F-BEEC-A426619D758E}" type="sibTrans" cxnId="{82C42812-32B8-4063-9C47-F4C768ED18E1}">
      <dgm:prSet/>
      <dgm:spPr/>
      <dgm:t>
        <a:bodyPr/>
        <a:lstStyle/>
        <a:p>
          <a:endParaRPr lang="en-US"/>
        </a:p>
      </dgm:t>
    </dgm:pt>
    <dgm:pt modelId="{EF560AC8-E408-459E-A902-303F3C43F353}">
      <dgm:prSet custT="1"/>
      <dgm:spPr/>
      <dgm:t>
        <a:bodyPr/>
        <a:lstStyle/>
        <a:p>
          <a:pPr marL="228600" lvl="1" indent="-228600" algn="l" defTabSz="889000">
            <a:lnSpc>
              <a:spcPct val="90000"/>
            </a:lnSpc>
            <a:spcBef>
              <a:spcPct val="0"/>
            </a:spcBef>
            <a:spcAft>
              <a:spcPts val="900"/>
            </a:spcAft>
            <a:buFont typeface="Arial" panose="020B0604020202020204" pitchFamily="34" charset="0"/>
            <a:buChar char="•"/>
          </a:pPr>
          <a:r>
            <a:rPr lang="en-US" sz="1200" kern="1200">
              <a:latin typeface="Gill Sans MT" panose="020B0502020104020203"/>
              <a:ea typeface="+mn-ea"/>
              <a:cs typeface="+mn-cs"/>
            </a:rPr>
            <a:t>Updated Procurement Forecast Tool</a:t>
          </a:r>
        </a:p>
      </dgm:t>
    </dgm:pt>
    <dgm:pt modelId="{D40F885C-A5C9-4E62-BD90-970B738EA92B}" type="parTrans" cxnId="{EFB68D3B-B461-40AB-B14A-EF85D6204EF1}">
      <dgm:prSet/>
      <dgm:spPr/>
      <dgm:t>
        <a:bodyPr/>
        <a:lstStyle/>
        <a:p>
          <a:endParaRPr lang="en-US"/>
        </a:p>
      </dgm:t>
    </dgm:pt>
    <dgm:pt modelId="{85DB94F8-5E53-4C5C-9EFD-D994D4D65C74}" type="sibTrans" cxnId="{EFB68D3B-B461-40AB-B14A-EF85D6204EF1}">
      <dgm:prSet/>
      <dgm:spPr/>
      <dgm:t>
        <a:bodyPr/>
        <a:lstStyle/>
        <a:p>
          <a:endParaRPr lang="en-US"/>
        </a:p>
      </dgm:t>
    </dgm:pt>
    <dgm:pt modelId="{EC63F8F7-D23C-42C9-92D0-621466A8B212}">
      <dgm:prSet custT="1"/>
      <dgm:spPr/>
      <dgm:t>
        <a:bodyPr/>
        <a:lstStyle/>
        <a:p>
          <a:pPr marL="228600" lvl="1" indent="-228600" algn="l" defTabSz="889000">
            <a:lnSpc>
              <a:spcPct val="90000"/>
            </a:lnSpc>
            <a:spcBef>
              <a:spcPct val="0"/>
            </a:spcBef>
            <a:spcAft>
              <a:spcPts val="900"/>
            </a:spcAft>
            <a:buChar char="•"/>
          </a:pPr>
          <a:r>
            <a:rPr lang="en-US" sz="1200" kern="1200" dirty="0">
              <a:latin typeface="Gill Sans MT" panose="020B0502020104020203"/>
              <a:ea typeface="+mn-ea"/>
              <a:cs typeface="+mn-cs"/>
            </a:rPr>
            <a:t>Social media presence (LinkedIn) – industry and government</a:t>
          </a:r>
        </a:p>
      </dgm:t>
    </dgm:pt>
    <dgm:pt modelId="{7FAA7E3C-E1D9-43A2-B68F-66A890CA49D6}" type="sibTrans" cxnId="{156D2C77-9747-4542-9739-BE70787FF123}">
      <dgm:prSet/>
      <dgm:spPr/>
      <dgm:t>
        <a:bodyPr/>
        <a:lstStyle/>
        <a:p>
          <a:endParaRPr lang="en-US"/>
        </a:p>
      </dgm:t>
    </dgm:pt>
    <dgm:pt modelId="{CDFB28C9-707A-4917-9BB7-C68E651CF66D}" type="parTrans" cxnId="{156D2C77-9747-4542-9739-BE70787FF123}">
      <dgm:prSet/>
      <dgm:spPr/>
      <dgm:t>
        <a:bodyPr/>
        <a:lstStyle/>
        <a:p>
          <a:endParaRPr lang="en-US"/>
        </a:p>
      </dgm:t>
    </dgm:pt>
    <dgm:pt modelId="{28CF26E8-701F-4827-9BFA-8CEC575BE593}">
      <dgm:prSet custT="1"/>
      <dgm:spPr/>
      <dgm:t>
        <a:bodyPr/>
        <a:lstStyle/>
        <a:p>
          <a:pPr marL="228600" lvl="1" indent="-228600" algn="l" defTabSz="889000">
            <a:lnSpc>
              <a:spcPct val="90000"/>
            </a:lnSpc>
            <a:spcBef>
              <a:spcPct val="0"/>
            </a:spcBef>
            <a:spcAft>
              <a:spcPts val="900"/>
            </a:spcAft>
            <a:buChar char="•"/>
          </a:pPr>
          <a:r>
            <a:rPr lang="en-US" sz="1200" kern="1200" dirty="0">
              <a:solidFill>
                <a:srgbClr val="000000">
                  <a:hueOff val="0"/>
                  <a:satOff val="0"/>
                  <a:lumOff val="0"/>
                  <a:alphaOff val="0"/>
                </a:srgbClr>
              </a:solidFill>
              <a:latin typeface="Gill Sans MT" panose="020B0502020104020203"/>
              <a:ea typeface="+mn-ea"/>
              <a:cs typeface="+mn-cs"/>
            </a:rPr>
            <a:t>Small Business Conference, June 2023 – Charleston, SC</a:t>
          </a:r>
        </a:p>
      </dgm:t>
    </dgm:pt>
    <dgm:pt modelId="{CA79C732-0C65-43E4-B9E1-B90AE29DA82E}" type="sibTrans" cxnId="{05F1BF56-0AB8-49DD-AE9A-962049ABA1EE}">
      <dgm:prSet/>
      <dgm:spPr/>
      <dgm:t>
        <a:bodyPr/>
        <a:lstStyle/>
        <a:p>
          <a:endParaRPr lang="en-US"/>
        </a:p>
      </dgm:t>
    </dgm:pt>
    <dgm:pt modelId="{183C1C60-3EAA-4DB0-9523-90309C9CC723}" type="parTrans" cxnId="{05F1BF56-0AB8-49DD-AE9A-962049ABA1EE}">
      <dgm:prSet/>
      <dgm:spPr/>
      <dgm:t>
        <a:bodyPr/>
        <a:lstStyle/>
        <a:p>
          <a:endParaRPr lang="en-US"/>
        </a:p>
      </dgm:t>
    </dgm:pt>
    <dgm:pt modelId="{C781F07B-73FD-4454-B326-B6A20F38ED35}">
      <dgm:prSet custT="1"/>
      <dgm:spPr/>
      <dgm:t>
        <a:bodyPr/>
        <a:lstStyle/>
        <a:p>
          <a:pPr>
            <a:spcBef>
              <a:spcPts val="600"/>
            </a:spcBef>
            <a:spcAft>
              <a:spcPts val="900"/>
            </a:spcAft>
          </a:pPr>
          <a:r>
            <a:rPr lang="en-US" sz="1200"/>
            <a:t>Small Business Participation Plan</a:t>
          </a:r>
        </a:p>
      </dgm:t>
    </dgm:pt>
    <dgm:pt modelId="{362FF0FB-F033-48FC-87D1-F9D4ECA763D4}" type="parTrans" cxnId="{3D95AFC3-F427-4227-B3BF-95CCF5B8F1B4}">
      <dgm:prSet/>
      <dgm:spPr/>
      <dgm:t>
        <a:bodyPr/>
        <a:lstStyle/>
        <a:p>
          <a:endParaRPr lang="en-US"/>
        </a:p>
      </dgm:t>
    </dgm:pt>
    <dgm:pt modelId="{0E95297E-59CC-4D06-9BC5-A2760197D032}" type="sibTrans" cxnId="{3D95AFC3-F427-4227-B3BF-95CCF5B8F1B4}">
      <dgm:prSet/>
      <dgm:spPr/>
      <dgm:t>
        <a:bodyPr/>
        <a:lstStyle/>
        <a:p>
          <a:endParaRPr lang="en-US"/>
        </a:p>
      </dgm:t>
    </dgm:pt>
    <dgm:pt modelId="{E0E11197-94CB-4033-BA48-7EC4359B6E60}">
      <dgm:prSet custT="1"/>
      <dgm:spPr/>
      <dgm:t>
        <a:bodyPr/>
        <a:lstStyle/>
        <a:p>
          <a:pPr>
            <a:spcBef>
              <a:spcPts val="600"/>
            </a:spcBef>
            <a:spcAft>
              <a:spcPts val="900"/>
            </a:spcAft>
          </a:pPr>
          <a:r>
            <a:rPr lang="en-US" sz="1200" dirty="0"/>
            <a:t>Cybersecurity</a:t>
          </a:r>
        </a:p>
      </dgm:t>
    </dgm:pt>
    <dgm:pt modelId="{5FA62337-466F-4BE2-B306-36F081F63202}" type="parTrans" cxnId="{1F8DB56D-30DF-4862-857B-A37F3543DDC6}">
      <dgm:prSet/>
      <dgm:spPr/>
      <dgm:t>
        <a:bodyPr/>
        <a:lstStyle/>
        <a:p>
          <a:endParaRPr lang="en-US"/>
        </a:p>
      </dgm:t>
    </dgm:pt>
    <dgm:pt modelId="{C9795324-E0DD-4A7D-B6B3-51C5FF6FAF50}" type="sibTrans" cxnId="{1F8DB56D-30DF-4862-857B-A37F3543DDC6}">
      <dgm:prSet/>
      <dgm:spPr/>
      <dgm:t>
        <a:bodyPr/>
        <a:lstStyle/>
        <a:p>
          <a:endParaRPr lang="en-US"/>
        </a:p>
      </dgm:t>
    </dgm:pt>
    <dgm:pt modelId="{C1869FBA-032C-42BB-AA2E-1645AECEB283}">
      <dgm:prSet custT="1"/>
      <dgm:spPr/>
      <dgm:t>
        <a:bodyPr/>
        <a:lstStyle/>
        <a:p>
          <a:pPr>
            <a:spcBef>
              <a:spcPts val="600"/>
            </a:spcBef>
            <a:spcAft>
              <a:spcPts val="900"/>
            </a:spcAft>
          </a:pPr>
          <a:r>
            <a:rPr lang="en-US" sz="1200" dirty="0"/>
            <a:t> Tolliver “Rule of Two”</a:t>
          </a:r>
        </a:p>
      </dgm:t>
    </dgm:pt>
    <dgm:pt modelId="{CF19DBD8-2225-47C6-925B-43490323ECC9}" type="parTrans" cxnId="{D4C80865-C03C-4E04-8379-E1140C11F32E}">
      <dgm:prSet/>
      <dgm:spPr/>
      <dgm:t>
        <a:bodyPr/>
        <a:lstStyle/>
        <a:p>
          <a:endParaRPr lang="en-US"/>
        </a:p>
      </dgm:t>
    </dgm:pt>
    <dgm:pt modelId="{9D1433EA-4DC6-4983-B2C0-F3F7F747593B}" type="sibTrans" cxnId="{D4C80865-C03C-4E04-8379-E1140C11F32E}">
      <dgm:prSet/>
      <dgm:spPr/>
      <dgm:t>
        <a:bodyPr/>
        <a:lstStyle/>
        <a:p>
          <a:endParaRPr lang="en-US"/>
        </a:p>
      </dgm:t>
    </dgm:pt>
    <dgm:pt modelId="{7D1A5A6B-F481-4B95-BF83-63757C58EC49}">
      <dgm:prSet custT="1"/>
      <dgm:spPr/>
      <dgm:t>
        <a:bodyPr/>
        <a:lstStyle/>
        <a:p>
          <a:r>
            <a:rPr lang="en-US" sz="1200"/>
            <a:t>Small Business Goals Increasing</a:t>
          </a:r>
        </a:p>
      </dgm:t>
    </dgm:pt>
    <dgm:pt modelId="{CDCCBCDE-07A6-4353-9D59-ECE5CCBF4FB9}" type="parTrans" cxnId="{03FCE400-41A7-431F-B1FA-E6C18283FDF8}">
      <dgm:prSet/>
      <dgm:spPr/>
      <dgm:t>
        <a:bodyPr/>
        <a:lstStyle/>
        <a:p>
          <a:endParaRPr lang="en-US"/>
        </a:p>
      </dgm:t>
    </dgm:pt>
    <dgm:pt modelId="{9F00EB05-5640-4281-B386-162CEB6DDEBA}" type="sibTrans" cxnId="{03FCE400-41A7-431F-B1FA-E6C18283FDF8}">
      <dgm:prSet/>
      <dgm:spPr/>
      <dgm:t>
        <a:bodyPr/>
        <a:lstStyle/>
        <a:p>
          <a:endParaRPr lang="en-US"/>
        </a:p>
      </dgm:t>
    </dgm:pt>
    <dgm:pt modelId="{A07C36BB-960F-4064-BEEA-C201BC607B0A}">
      <dgm:prSet custT="1"/>
      <dgm:spPr/>
      <dgm:t>
        <a:bodyPr/>
        <a:lstStyle/>
        <a:p>
          <a:r>
            <a:rPr lang="en-US" sz="1200">
              <a:solidFill>
                <a:schemeClr val="tx1"/>
              </a:solidFill>
              <a:latin typeface="+mn-lt"/>
            </a:rPr>
            <a:t>President’s EO 13985 On Equity and NDAA 2022 call for increased small business and socioeconomic category goals</a:t>
          </a:r>
          <a:endParaRPr lang="en-US" sz="1200"/>
        </a:p>
      </dgm:t>
    </dgm:pt>
    <dgm:pt modelId="{D9647F32-643E-414B-8F38-F18A007641B2}" type="parTrans" cxnId="{6320637C-95D4-44BB-AC2B-7DB29EA357FC}">
      <dgm:prSet/>
      <dgm:spPr/>
      <dgm:t>
        <a:bodyPr/>
        <a:lstStyle/>
        <a:p>
          <a:endParaRPr lang="en-US"/>
        </a:p>
      </dgm:t>
    </dgm:pt>
    <dgm:pt modelId="{499BFB5D-27A6-4A2C-801F-81FCC5BDC81C}" type="sibTrans" cxnId="{6320637C-95D4-44BB-AC2B-7DB29EA357FC}">
      <dgm:prSet/>
      <dgm:spPr/>
      <dgm:t>
        <a:bodyPr/>
        <a:lstStyle/>
        <a:p>
          <a:endParaRPr lang="en-US"/>
        </a:p>
      </dgm:t>
    </dgm:pt>
    <dgm:pt modelId="{E15E1D99-1B54-4944-B9BA-9C5F5C6D277C}">
      <dgm:prSet custT="1"/>
      <dgm:spPr/>
      <dgm:t>
        <a:bodyPr/>
        <a:lstStyle/>
        <a:p>
          <a:r>
            <a:rPr lang="en-US" sz="1200">
              <a:solidFill>
                <a:schemeClr val="tx1"/>
              </a:solidFill>
              <a:latin typeface="+mn-lt"/>
            </a:rPr>
            <a:t>Possible </a:t>
          </a:r>
          <a:r>
            <a:rPr lang="en-US" sz="1200">
              <a:solidFill>
                <a:schemeClr val="tx1"/>
              </a:solidFill>
              <a:latin typeface="+mn-lt"/>
              <a:hlinkClick xmlns:r="http://schemas.openxmlformats.org/officeDocument/2006/relationships" r:id="rId1"/>
            </a:rPr>
            <a:t>Governmentwide SDB Goal</a:t>
          </a:r>
          <a:r>
            <a:rPr lang="en-US" sz="1200">
              <a:solidFill>
                <a:schemeClr val="tx1"/>
              </a:solidFill>
              <a:latin typeface="+mn-lt"/>
            </a:rPr>
            <a:t>, FY25: 15%</a:t>
          </a:r>
          <a:endParaRPr lang="en-US" sz="1200"/>
        </a:p>
      </dgm:t>
    </dgm:pt>
    <dgm:pt modelId="{8846478C-289E-4139-BC1A-24AD1A4EAC6D}" type="parTrans" cxnId="{E85D6EA7-1ADE-4428-A0E2-C763F58F37C8}">
      <dgm:prSet/>
      <dgm:spPr/>
      <dgm:t>
        <a:bodyPr/>
        <a:lstStyle/>
        <a:p>
          <a:endParaRPr lang="en-US"/>
        </a:p>
      </dgm:t>
    </dgm:pt>
    <dgm:pt modelId="{67CEA166-0980-4E9D-A637-A04AED2E675E}" type="sibTrans" cxnId="{E85D6EA7-1ADE-4428-A0E2-C763F58F37C8}">
      <dgm:prSet/>
      <dgm:spPr/>
      <dgm:t>
        <a:bodyPr/>
        <a:lstStyle/>
        <a:p>
          <a:endParaRPr lang="en-US"/>
        </a:p>
      </dgm:t>
    </dgm:pt>
    <dgm:pt modelId="{A8CBF104-39BF-4FA5-9899-49B1372D602B}">
      <dgm:prSet custT="1"/>
      <dgm:spPr/>
      <dgm:t>
        <a:bodyPr/>
        <a:lstStyle/>
        <a:p>
          <a:endParaRPr lang="en-US" sz="1200"/>
        </a:p>
      </dgm:t>
    </dgm:pt>
    <dgm:pt modelId="{9DA63C91-D263-400A-884C-21ABC35259F7}" type="parTrans" cxnId="{BA5FAD95-BAAB-449A-95AD-4E9D24BC44DC}">
      <dgm:prSet/>
      <dgm:spPr/>
      <dgm:t>
        <a:bodyPr/>
        <a:lstStyle/>
        <a:p>
          <a:endParaRPr lang="en-US"/>
        </a:p>
      </dgm:t>
    </dgm:pt>
    <dgm:pt modelId="{1E8794E3-EDD1-4A64-B1DD-BF07087DFE33}" type="sibTrans" cxnId="{BA5FAD95-BAAB-449A-95AD-4E9D24BC44DC}">
      <dgm:prSet/>
      <dgm:spPr/>
      <dgm:t>
        <a:bodyPr/>
        <a:lstStyle/>
        <a:p>
          <a:endParaRPr lang="en-US"/>
        </a:p>
      </dgm:t>
    </dgm:pt>
    <dgm:pt modelId="{D40A4C57-C096-478B-8691-69710CD0ACB5}">
      <dgm:prSet custT="1"/>
      <dgm:spPr/>
      <dgm:t>
        <a:bodyPr/>
        <a:lstStyle/>
        <a:p>
          <a:pPr>
            <a:spcBef>
              <a:spcPts val="600"/>
            </a:spcBef>
            <a:spcAft>
              <a:spcPts val="900"/>
            </a:spcAft>
          </a:pPr>
          <a:r>
            <a:rPr lang="en-US" sz="1200" dirty="0"/>
            <a:t>New requirement for a mandatory evaluation factor and contract clause for any contracts that include Information and Communications Technology or Operational Technologies.</a:t>
          </a:r>
        </a:p>
      </dgm:t>
    </dgm:pt>
    <dgm:pt modelId="{A10F5F1F-4308-4D98-A881-7DA8F9595E57}" type="parTrans" cxnId="{77E06873-18BC-4E4D-AC05-4E5E0DB311B4}">
      <dgm:prSet/>
      <dgm:spPr/>
      <dgm:t>
        <a:bodyPr/>
        <a:lstStyle/>
        <a:p>
          <a:endParaRPr lang="en-US"/>
        </a:p>
      </dgm:t>
    </dgm:pt>
    <dgm:pt modelId="{E6850858-EA55-4DB8-A41D-C9242B5652B7}" type="sibTrans" cxnId="{77E06873-18BC-4E4D-AC05-4E5E0DB311B4}">
      <dgm:prSet/>
      <dgm:spPr/>
      <dgm:t>
        <a:bodyPr/>
        <a:lstStyle/>
        <a:p>
          <a:endParaRPr lang="en-US"/>
        </a:p>
      </dgm:t>
    </dgm:pt>
    <dgm:pt modelId="{A62243D0-CADD-42B5-A9E6-26AF225D2C49}" type="pres">
      <dgm:prSet presAssocID="{3A040578-6A80-4947-822F-D6B7A0D3FC03}" presName="Name0" presStyleCnt="0">
        <dgm:presLayoutVars>
          <dgm:dir/>
          <dgm:animLvl val="lvl"/>
          <dgm:resizeHandles val="exact"/>
        </dgm:presLayoutVars>
      </dgm:prSet>
      <dgm:spPr/>
    </dgm:pt>
    <dgm:pt modelId="{EC0CF9C1-5DA0-4C26-8327-46DF93A24BDE}" type="pres">
      <dgm:prSet presAssocID="{7D1A5A6B-F481-4B95-BF83-63757C58EC49}" presName="composite" presStyleCnt="0"/>
      <dgm:spPr/>
    </dgm:pt>
    <dgm:pt modelId="{7845E418-7349-40C7-AB1E-D1676BCD9BBB}" type="pres">
      <dgm:prSet presAssocID="{7D1A5A6B-F481-4B95-BF83-63757C58EC49}" presName="parTx" presStyleLbl="alignNode1" presStyleIdx="0" presStyleCnt="3">
        <dgm:presLayoutVars>
          <dgm:chMax val="0"/>
          <dgm:chPref val="0"/>
          <dgm:bulletEnabled val="1"/>
        </dgm:presLayoutVars>
      </dgm:prSet>
      <dgm:spPr/>
    </dgm:pt>
    <dgm:pt modelId="{B326F46F-B4AC-4B4E-BEAD-50E3B77AFC50}" type="pres">
      <dgm:prSet presAssocID="{7D1A5A6B-F481-4B95-BF83-63757C58EC49}" presName="desTx" presStyleLbl="alignAccFollowNode1" presStyleIdx="0" presStyleCnt="3">
        <dgm:presLayoutVars>
          <dgm:bulletEnabled val="1"/>
        </dgm:presLayoutVars>
      </dgm:prSet>
      <dgm:spPr/>
    </dgm:pt>
    <dgm:pt modelId="{C904B9F9-9098-4C6A-A047-DC6AA93313E5}" type="pres">
      <dgm:prSet presAssocID="{9F00EB05-5640-4281-B386-162CEB6DDEBA}" presName="space" presStyleCnt="0"/>
      <dgm:spPr/>
    </dgm:pt>
    <dgm:pt modelId="{2CA89175-ED06-4246-BDFF-AE7451F3ED9D}" type="pres">
      <dgm:prSet presAssocID="{4CDEF028-62CF-4D12-A23D-A01FD803BF42}" presName="composite" presStyleCnt="0"/>
      <dgm:spPr/>
    </dgm:pt>
    <dgm:pt modelId="{1D8856E4-A8EF-41EC-B8B1-EF60C46942DF}" type="pres">
      <dgm:prSet presAssocID="{4CDEF028-62CF-4D12-A23D-A01FD803BF42}" presName="parTx" presStyleLbl="alignNode1" presStyleIdx="1" presStyleCnt="3">
        <dgm:presLayoutVars>
          <dgm:chMax val="0"/>
          <dgm:chPref val="0"/>
          <dgm:bulletEnabled val="1"/>
        </dgm:presLayoutVars>
      </dgm:prSet>
      <dgm:spPr/>
    </dgm:pt>
    <dgm:pt modelId="{66DB2079-634B-4CF9-9C94-1AFAE8DFEE8C}" type="pres">
      <dgm:prSet presAssocID="{4CDEF028-62CF-4D12-A23D-A01FD803BF42}" presName="desTx" presStyleLbl="alignAccFollowNode1" presStyleIdx="1" presStyleCnt="3">
        <dgm:presLayoutVars>
          <dgm:bulletEnabled val="1"/>
        </dgm:presLayoutVars>
      </dgm:prSet>
      <dgm:spPr/>
    </dgm:pt>
    <dgm:pt modelId="{8488F0F1-EEFE-4DCB-BBB4-54D4235755D8}" type="pres">
      <dgm:prSet presAssocID="{48EC674C-AE17-4404-88B5-8B83C1E15DC6}" presName="space" presStyleCnt="0"/>
      <dgm:spPr/>
    </dgm:pt>
    <dgm:pt modelId="{116931A5-6B5B-439D-9E7F-A23B888928D7}" type="pres">
      <dgm:prSet presAssocID="{6C68EE51-F37E-4714-A08F-F8CB880F5179}" presName="composite" presStyleCnt="0"/>
      <dgm:spPr/>
    </dgm:pt>
    <dgm:pt modelId="{37E8D4C9-2C9C-4128-B18D-F80439417C72}" type="pres">
      <dgm:prSet presAssocID="{6C68EE51-F37E-4714-A08F-F8CB880F5179}" presName="parTx" presStyleLbl="alignNode1" presStyleIdx="2" presStyleCnt="3">
        <dgm:presLayoutVars>
          <dgm:chMax val="0"/>
          <dgm:chPref val="0"/>
          <dgm:bulletEnabled val="1"/>
        </dgm:presLayoutVars>
      </dgm:prSet>
      <dgm:spPr/>
    </dgm:pt>
    <dgm:pt modelId="{CC4C3E7B-0AEE-471D-A711-FBC99AF96E5F}" type="pres">
      <dgm:prSet presAssocID="{6C68EE51-F37E-4714-A08F-F8CB880F5179}" presName="desTx" presStyleLbl="alignAccFollowNode1" presStyleIdx="2" presStyleCnt="3">
        <dgm:presLayoutVars>
          <dgm:bulletEnabled val="1"/>
        </dgm:presLayoutVars>
      </dgm:prSet>
      <dgm:spPr/>
    </dgm:pt>
  </dgm:ptLst>
  <dgm:cxnLst>
    <dgm:cxn modelId="{03FCE400-41A7-431F-B1FA-E6C18283FDF8}" srcId="{3A040578-6A80-4947-822F-D6B7A0D3FC03}" destId="{7D1A5A6B-F481-4B95-BF83-63757C58EC49}" srcOrd="0" destOrd="0" parTransId="{CDCCBCDE-07A6-4353-9D59-ECE5CCBF4FB9}" sibTransId="{9F00EB05-5640-4281-B386-162CEB6DDEBA}"/>
    <dgm:cxn modelId="{52725305-D898-4B1C-809E-990DB565D0F4}" type="presOf" srcId="{EF560AC8-E408-459E-A902-303F3C43F353}" destId="{CC4C3E7B-0AEE-471D-A711-FBC99AF96E5F}" srcOrd="0" destOrd="0" presId="urn:microsoft.com/office/officeart/2005/8/layout/hList1"/>
    <dgm:cxn modelId="{968E8F06-049B-470F-BB9A-64E2ADD06404}" type="presOf" srcId="{E15E1D99-1B54-4944-B9BA-9C5F5C6D277C}" destId="{B326F46F-B4AC-4B4E-BEAD-50E3B77AFC50}" srcOrd="0" destOrd="2" presId="urn:microsoft.com/office/officeart/2005/8/layout/hList1"/>
    <dgm:cxn modelId="{B93AE60A-A817-43A2-AD28-1A416B9E7B00}" type="presOf" srcId="{C1869FBA-032C-42BB-AA2E-1645AECEB283}" destId="{66DB2079-634B-4CF9-9C94-1AFAE8DFEE8C}" srcOrd="0" destOrd="3" presId="urn:microsoft.com/office/officeart/2005/8/layout/hList1"/>
    <dgm:cxn modelId="{B4F2F90E-7179-4E02-8687-54B0AE586C73}" type="presOf" srcId="{3A040578-6A80-4947-822F-D6B7A0D3FC03}" destId="{A62243D0-CADD-42B5-A9E6-26AF225D2C49}" srcOrd="0" destOrd="0" presId="urn:microsoft.com/office/officeart/2005/8/layout/hList1"/>
    <dgm:cxn modelId="{82C42812-32B8-4063-9C47-F4C768ED18E1}" srcId="{3A040578-6A80-4947-822F-D6B7A0D3FC03}" destId="{6C68EE51-F37E-4714-A08F-F8CB880F5179}" srcOrd="2" destOrd="0" parTransId="{9281540B-E3D9-4E2E-BE9B-397CFD7B4CD4}" sibTransId="{ADDB38EC-2524-479F-BEEC-A426619D758E}"/>
    <dgm:cxn modelId="{EFB68D3B-B461-40AB-B14A-EF85D6204EF1}" srcId="{6C68EE51-F37E-4714-A08F-F8CB880F5179}" destId="{EF560AC8-E408-459E-A902-303F3C43F353}" srcOrd="0" destOrd="0" parTransId="{D40F885C-A5C9-4E62-BD90-970B738EA92B}" sibTransId="{85DB94F8-5E53-4C5C-9EFD-D994D4D65C74}"/>
    <dgm:cxn modelId="{D4C80865-C03C-4E04-8379-E1140C11F32E}" srcId="{4CDEF028-62CF-4D12-A23D-A01FD803BF42}" destId="{C1869FBA-032C-42BB-AA2E-1645AECEB283}" srcOrd="2" destOrd="0" parTransId="{CF19DBD8-2225-47C6-925B-43490323ECC9}" sibTransId="{9D1433EA-4DC6-4983-B2C0-F3F7F747593B}"/>
    <dgm:cxn modelId="{1F8DB56D-30DF-4862-857B-A37F3543DDC6}" srcId="{4CDEF028-62CF-4D12-A23D-A01FD803BF42}" destId="{E0E11197-94CB-4033-BA48-7EC4359B6E60}" srcOrd="1" destOrd="0" parTransId="{5FA62337-466F-4BE2-B306-36F081F63202}" sibTransId="{C9795324-E0DD-4A7D-B6B3-51C5FF6FAF50}"/>
    <dgm:cxn modelId="{77E06873-18BC-4E4D-AC05-4E5E0DB311B4}" srcId="{E0E11197-94CB-4033-BA48-7EC4359B6E60}" destId="{D40A4C57-C096-478B-8691-69710CD0ACB5}" srcOrd="0" destOrd="0" parTransId="{A10F5F1F-4308-4D98-A881-7DA8F9595E57}" sibTransId="{E6850858-EA55-4DB8-A41D-C9242B5652B7}"/>
    <dgm:cxn modelId="{05F1BF56-0AB8-49DD-AE9A-962049ABA1EE}" srcId="{6C68EE51-F37E-4714-A08F-F8CB880F5179}" destId="{28CF26E8-701F-4827-9BFA-8CEC575BE593}" srcOrd="2" destOrd="0" parTransId="{183C1C60-3EAA-4DB0-9523-90309C9CC723}" sibTransId="{CA79C732-0C65-43E4-B9E1-B90AE29DA82E}"/>
    <dgm:cxn modelId="{156D2C77-9747-4542-9739-BE70787FF123}" srcId="{6C68EE51-F37E-4714-A08F-F8CB880F5179}" destId="{EC63F8F7-D23C-42C9-92D0-621466A8B212}" srcOrd="1" destOrd="0" parTransId="{CDFB28C9-707A-4917-9BB7-C68E651CF66D}" sibTransId="{7FAA7E3C-E1D9-43A2-B68F-66A890CA49D6}"/>
    <dgm:cxn modelId="{48F4EF59-23D1-4E2C-947A-B637DD877F46}" type="presOf" srcId="{D40A4C57-C096-478B-8691-69710CD0ACB5}" destId="{66DB2079-634B-4CF9-9C94-1AFAE8DFEE8C}" srcOrd="0" destOrd="2" presId="urn:microsoft.com/office/officeart/2005/8/layout/hList1"/>
    <dgm:cxn modelId="{6320637C-95D4-44BB-AC2B-7DB29EA357FC}" srcId="{7D1A5A6B-F481-4B95-BF83-63757C58EC49}" destId="{A07C36BB-960F-4064-BEEA-C201BC607B0A}" srcOrd="0" destOrd="0" parTransId="{D9647F32-643E-414B-8F38-F18A007641B2}" sibTransId="{499BFB5D-27A6-4A2C-801F-81FCC5BDC81C}"/>
    <dgm:cxn modelId="{892A5291-75DB-42F6-9BAF-1355BF50F96A}" type="presOf" srcId="{E0E11197-94CB-4033-BA48-7EC4359B6E60}" destId="{66DB2079-634B-4CF9-9C94-1AFAE8DFEE8C}" srcOrd="0" destOrd="1" presId="urn:microsoft.com/office/officeart/2005/8/layout/hList1"/>
    <dgm:cxn modelId="{BA5FAD95-BAAB-449A-95AD-4E9D24BC44DC}" srcId="{7D1A5A6B-F481-4B95-BF83-63757C58EC49}" destId="{A8CBF104-39BF-4FA5-9899-49B1372D602B}" srcOrd="1" destOrd="0" parTransId="{9DA63C91-D263-400A-884C-21ABC35259F7}" sibTransId="{1E8794E3-EDD1-4A64-B1DD-BF07087DFE33}"/>
    <dgm:cxn modelId="{C54F7896-5DBB-4A6B-875D-7D19179371DC}" type="presOf" srcId="{28CF26E8-701F-4827-9BFA-8CEC575BE593}" destId="{CC4C3E7B-0AEE-471D-A711-FBC99AF96E5F}" srcOrd="0" destOrd="2" presId="urn:microsoft.com/office/officeart/2005/8/layout/hList1"/>
    <dgm:cxn modelId="{1CEAAA9D-8056-4785-94FF-243DE6987B30}" type="presOf" srcId="{4CDEF028-62CF-4D12-A23D-A01FD803BF42}" destId="{1D8856E4-A8EF-41EC-B8B1-EF60C46942DF}" srcOrd="0" destOrd="0" presId="urn:microsoft.com/office/officeart/2005/8/layout/hList1"/>
    <dgm:cxn modelId="{E85D6EA7-1ADE-4428-A0E2-C763F58F37C8}" srcId="{7D1A5A6B-F481-4B95-BF83-63757C58EC49}" destId="{E15E1D99-1B54-4944-B9BA-9C5F5C6D277C}" srcOrd="2" destOrd="0" parTransId="{8846478C-289E-4139-BC1A-24AD1A4EAC6D}" sibTransId="{67CEA166-0980-4E9D-A637-A04AED2E675E}"/>
    <dgm:cxn modelId="{3D95AFC3-F427-4227-B3BF-95CCF5B8F1B4}" srcId="{4CDEF028-62CF-4D12-A23D-A01FD803BF42}" destId="{C781F07B-73FD-4454-B326-B6A20F38ED35}" srcOrd="0" destOrd="0" parTransId="{362FF0FB-F033-48FC-87D1-F9D4ECA763D4}" sibTransId="{0E95297E-59CC-4D06-9BC5-A2760197D032}"/>
    <dgm:cxn modelId="{9D66DFC8-9ABC-4E96-8418-1364D6DDA687}" type="presOf" srcId="{C781F07B-73FD-4454-B326-B6A20F38ED35}" destId="{66DB2079-634B-4CF9-9C94-1AFAE8DFEE8C}" srcOrd="0" destOrd="0" presId="urn:microsoft.com/office/officeart/2005/8/layout/hList1"/>
    <dgm:cxn modelId="{F5CE06DD-2960-498C-A190-85A2E4A0FDB1}" type="presOf" srcId="{6C68EE51-F37E-4714-A08F-F8CB880F5179}" destId="{37E8D4C9-2C9C-4128-B18D-F80439417C72}" srcOrd="0" destOrd="0" presId="urn:microsoft.com/office/officeart/2005/8/layout/hList1"/>
    <dgm:cxn modelId="{7B24A9E5-7E21-4082-A652-8876CE6EF135}" type="presOf" srcId="{7D1A5A6B-F481-4B95-BF83-63757C58EC49}" destId="{7845E418-7349-40C7-AB1E-D1676BCD9BBB}" srcOrd="0" destOrd="0" presId="urn:microsoft.com/office/officeart/2005/8/layout/hList1"/>
    <dgm:cxn modelId="{DD8E2AE9-3D43-4D06-ADDD-A1D9ED7FB178}" srcId="{3A040578-6A80-4947-822F-D6B7A0D3FC03}" destId="{4CDEF028-62CF-4D12-A23D-A01FD803BF42}" srcOrd="1" destOrd="0" parTransId="{98A2109D-5C89-417E-9415-DAADCB4E87DD}" sibTransId="{48EC674C-AE17-4404-88B5-8B83C1E15DC6}"/>
    <dgm:cxn modelId="{0666E5EE-D477-4306-BBEA-C3CAE75B4615}" type="presOf" srcId="{EC63F8F7-D23C-42C9-92D0-621466A8B212}" destId="{CC4C3E7B-0AEE-471D-A711-FBC99AF96E5F}" srcOrd="0" destOrd="1" presId="urn:microsoft.com/office/officeart/2005/8/layout/hList1"/>
    <dgm:cxn modelId="{D0BDA1F4-7222-4E94-AD41-DC1F30544AE8}" type="presOf" srcId="{A07C36BB-960F-4064-BEEA-C201BC607B0A}" destId="{B326F46F-B4AC-4B4E-BEAD-50E3B77AFC50}" srcOrd="0" destOrd="0" presId="urn:microsoft.com/office/officeart/2005/8/layout/hList1"/>
    <dgm:cxn modelId="{8F2C99FE-E086-4E50-89B8-60F7CB983375}" type="presOf" srcId="{A8CBF104-39BF-4FA5-9899-49B1372D602B}" destId="{B326F46F-B4AC-4B4E-BEAD-50E3B77AFC50}" srcOrd="0" destOrd="1" presId="urn:microsoft.com/office/officeart/2005/8/layout/hList1"/>
    <dgm:cxn modelId="{EEF88BD8-02A3-49F0-9830-865FAC832CF9}" type="presParOf" srcId="{A62243D0-CADD-42B5-A9E6-26AF225D2C49}" destId="{EC0CF9C1-5DA0-4C26-8327-46DF93A24BDE}" srcOrd="0" destOrd="0" presId="urn:microsoft.com/office/officeart/2005/8/layout/hList1"/>
    <dgm:cxn modelId="{DB30E5D2-3F9E-495A-8B42-18B10BF6146A}" type="presParOf" srcId="{EC0CF9C1-5DA0-4C26-8327-46DF93A24BDE}" destId="{7845E418-7349-40C7-AB1E-D1676BCD9BBB}" srcOrd="0" destOrd="0" presId="urn:microsoft.com/office/officeart/2005/8/layout/hList1"/>
    <dgm:cxn modelId="{70AC969B-D4A5-4602-8EF1-A6DB636433F9}" type="presParOf" srcId="{EC0CF9C1-5DA0-4C26-8327-46DF93A24BDE}" destId="{B326F46F-B4AC-4B4E-BEAD-50E3B77AFC50}" srcOrd="1" destOrd="0" presId="urn:microsoft.com/office/officeart/2005/8/layout/hList1"/>
    <dgm:cxn modelId="{725B3FED-55CD-4F3D-BC99-69E11BDD472A}" type="presParOf" srcId="{A62243D0-CADD-42B5-A9E6-26AF225D2C49}" destId="{C904B9F9-9098-4C6A-A047-DC6AA93313E5}" srcOrd="1" destOrd="0" presId="urn:microsoft.com/office/officeart/2005/8/layout/hList1"/>
    <dgm:cxn modelId="{C6AFAA3A-0FDC-4826-9EC1-545ED805DC2E}" type="presParOf" srcId="{A62243D0-CADD-42B5-A9E6-26AF225D2C49}" destId="{2CA89175-ED06-4246-BDFF-AE7451F3ED9D}" srcOrd="2" destOrd="0" presId="urn:microsoft.com/office/officeart/2005/8/layout/hList1"/>
    <dgm:cxn modelId="{1176009C-DF0D-4F32-B77C-9AC484A42F59}" type="presParOf" srcId="{2CA89175-ED06-4246-BDFF-AE7451F3ED9D}" destId="{1D8856E4-A8EF-41EC-B8B1-EF60C46942DF}" srcOrd="0" destOrd="0" presId="urn:microsoft.com/office/officeart/2005/8/layout/hList1"/>
    <dgm:cxn modelId="{C6533031-C38A-4E4B-AE1E-25F822D30C94}" type="presParOf" srcId="{2CA89175-ED06-4246-BDFF-AE7451F3ED9D}" destId="{66DB2079-634B-4CF9-9C94-1AFAE8DFEE8C}" srcOrd="1" destOrd="0" presId="urn:microsoft.com/office/officeart/2005/8/layout/hList1"/>
    <dgm:cxn modelId="{E815ACC4-7E43-4232-99C0-5BD8B1E2F5F4}" type="presParOf" srcId="{A62243D0-CADD-42B5-A9E6-26AF225D2C49}" destId="{8488F0F1-EEFE-4DCB-BBB4-54D4235755D8}" srcOrd="3" destOrd="0" presId="urn:microsoft.com/office/officeart/2005/8/layout/hList1"/>
    <dgm:cxn modelId="{B4E059BD-C184-4EDE-B354-64DF856E4734}" type="presParOf" srcId="{A62243D0-CADD-42B5-A9E6-26AF225D2C49}" destId="{116931A5-6B5B-439D-9E7F-A23B888928D7}" srcOrd="4" destOrd="0" presId="urn:microsoft.com/office/officeart/2005/8/layout/hList1"/>
    <dgm:cxn modelId="{D40CC7C9-FFD2-47FB-A765-7B82DECC4F0B}" type="presParOf" srcId="{116931A5-6B5B-439D-9E7F-A23B888928D7}" destId="{37E8D4C9-2C9C-4128-B18D-F80439417C72}" srcOrd="0" destOrd="0" presId="urn:microsoft.com/office/officeart/2005/8/layout/hList1"/>
    <dgm:cxn modelId="{7CE812F1-CCFE-42C3-8339-6C6863F5F262}" type="presParOf" srcId="{116931A5-6B5B-439D-9E7F-A23B888928D7}" destId="{CC4C3E7B-0AEE-471D-A711-FBC99AF96E5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56CE8ED-08B2-419E-B08A-6FB899043B83}" type="doc">
      <dgm:prSet loTypeId="urn:microsoft.com/office/officeart/2005/8/layout/vList5" loCatId="list" qsTypeId="urn:microsoft.com/office/officeart/2005/8/quickstyle/3d1" qsCatId="3D" csTypeId="urn:microsoft.com/office/officeart/2005/8/colors/colorful3" csCatId="colorful" phldr="1"/>
      <dgm:spPr/>
      <dgm:t>
        <a:bodyPr/>
        <a:lstStyle/>
        <a:p>
          <a:endParaRPr lang="en-US"/>
        </a:p>
      </dgm:t>
    </dgm:pt>
    <dgm:pt modelId="{769B1296-91CF-4A2D-AC84-C35CBBEA187E}">
      <dgm:prSet custT="1"/>
      <dgm:spPr/>
      <dgm:t>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Build relationships with current vendors</a:t>
          </a:r>
        </a:p>
      </dgm:t>
    </dgm:pt>
    <dgm:pt modelId="{0EECB471-955F-4068-B63C-078878E48D2C}" type="parTrans" cxnId="{423027E0-24C6-4E79-B318-6DF1A466DE6B}">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4FCFE29-4A6B-4816-AB14-D3D6B44B5D80}" type="sibTrans" cxnId="{423027E0-24C6-4E79-B318-6DF1A466DE6B}">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BDFD081-684C-4C87-9AAD-4BDFA79D0001}">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Build past performance</a:t>
          </a:r>
        </a:p>
      </dgm:t>
    </dgm:pt>
    <dgm:pt modelId="{72D42FA9-1B16-47A0-A3D7-025CF871FFB6}" type="parTrans" cxnId="{71E579DF-7711-4816-ACED-9F9C194D6338}">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20D7437E-81A9-4FAB-A593-4974357EE77C}" type="sibTrans" cxnId="{71E579DF-7711-4816-ACED-9F9C194D6338}">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A84EA538-F239-4ED2-86A4-A5C33AEFCA64}">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Learn from experience of others</a:t>
          </a:r>
        </a:p>
      </dgm:t>
    </dgm:pt>
    <dgm:pt modelId="{820C9BDF-1762-4614-B3C5-073BA7967DF9}" type="parTrans" cxnId="{65F2E41C-33B6-487E-9D06-B49E5954C5B9}">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F7B7D8E6-A145-4A3C-9B67-D12307BE044C}" type="sibTrans" cxnId="{65F2E41C-33B6-487E-9D06-B49E5954C5B9}">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E53A7A79-F4B0-47A9-B550-58EE6A27BF2D}">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Obtain Facility Security Clearance (FCL) – esp. for service contracts</a:t>
          </a:r>
        </a:p>
      </dgm:t>
    </dgm:pt>
    <dgm:pt modelId="{F718D046-EE89-4B9F-BCAB-6866ECCD66FA}" type="parTrans" cxnId="{6DA89E31-0F47-4616-BA36-3478D7D1C84E}">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797EF462-E4BD-4898-8A7E-E508C0654F89}" type="sibTrans" cxnId="{6DA89E31-0F47-4616-BA36-3478D7D1C84E}">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615CF3C-4CC9-42B5-9127-69E54C22E6E2}">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Leverage partners’ contracts &amp; vehicles</a:t>
          </a:r>
        </a:p>
      </dgm:t>
    </dgm:pt>
    <dgm:pt modelId="{64D12C6A-E32F-4A00-AA9E-B0DC644F1168}" type="parTrans" cxnId="{31840832-C2CC-495E-AF6B-BC3C3BE0A0DB}">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464FAF69-0AE6-4BEC-BA08-33302CD91A35}" type="sibTrans" cxnId="{31840832-C2CC-495E-AF6B-BC3C3BE0A0DB}">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9A00C660-9E77-47C9-85D7-B5072FC3C7C6}">
      <dgm:prSet custT="1"/>
      <dgm:spPr>
        <a:solidFill>
          <a:schemeClr val="bg2">
            <a:lumMod val="50000"/>
          </a:schemeClr>
        </a:solidFill>
      </dgm:spPr>
      <dgm:t>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Understand Programs and Contracting (AQM)</a:t>
          </a:r>
        </a:p>
      </dgm:t>
    </dgm:pt>
    <dgm:pt modelId="{E754DA7B-BBCE-4B74-AF29-63FC289244FF}" type="parTrans" cxnId="{B5B9E99F-B212-4E7E-8196-F18458CC18C1}">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7A60981-5F54-42FF-AEE1-7DF577015B7D}" type="sibTrans" cxnId="{B5B9E99F-B212-4E7E-8196-F18458CC18C1}">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B47014F5-1C03-4CA4-90D7-7F81C51297EA}">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Acquisitions is a shared service, not within specific bureaus</a:t>
          </a:r>
        </a:p>
      </dgm:t>
    </dgm:pt>
    <dgm:pt modelId="{74B19392-0187-4400-BFAC-ED482BCA320A}" type="parTrans" cxnId="{CA4F45A9-2B87-42D6-8F47-F3B769935049}">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06671F0A-1C53-4C49-831A-D4208470FCC9}" type="sibTrans" cxnId="{CA4F45A9-2B87-42D6-8F47-F3B769935049}">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B2C58318-36E4-4EB8-BF3A-821136A79FC1}">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Vehicles and Category Management are strategic tools</a:t>
          </a:r>
        </a:p>
      </dgm:t>
    </dgm:pt>
    <dgm:pt modelId="{0A2E32D1-5DBD-444B-9C85-A4B8206002C2}" type="parTrans" cxnId="{47626CBD-F23A-4CCF-8E07-27F25FB7F603}">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CE1DEA91-ED33-4326-AE11-8681D248E81C}" type="sibTrans" cxnId="{47626CBD-F23A-4CCF-8E07-27F25FB7F603}">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12394515-16A4-4A31-878A-6EF262B4AAEF}">
      <dgm:prSet custT="1"/>
      <dgm:spPr>
        <a:solidFill>
          <a:schemeClr val="tx1">
            <a:lumMod val="65000"/>
            <a:lumOff val="35000"/>
          </a:schemeClr>
        </a:solidFill>
      </dgm:spPr>
      <dgm:t>
        <a:bodyPr/>
        <a:lstStyle/>
        <a:p>
          <a:r>
            <a:rPr lang="en-US" sz="1400" b="1" kern="1200">
              <a:latin typeface="Open Sans Light" panose="020B0306030504020204" pitchFamily="34" charset="0"/>
              <a:ea typeface="Open Sans Light" panose="020B0306030504020204" pitchFamily="34" charset="0"/>
              <a:cs typeface="Open Sans Light" panose="020B0306030504020204" pitchFamily="34" charset="0"/>
            </a:rPr>
            <a:t>Participate in the Process</a:t>
          </a:r>
        </a:p>
      </dgm:t>
    </dgm:pt>
    <dgm:pt modelId="{0F964C2B-BB5D-4B7D-9B35-5FC28640F746}" type="parTrans" cxnId="{9682AB9E-2D2F-4C1F-B5FB-1CD9EB39385F}">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1CE49B15-1259-4E22-93B9-78E632233C75}" type="sibTrans" cxnId="{9682AB9E-2D2F-4C1F-B5FB-1CD9EB39385F}">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02F00077-5496-491E-BFE9-4B0489362D9F}">
      <dgm:prSet custT="1"/>
      <dgm:spPr/>
      <dgm:t>
        <a:bodyPr/>
        <a:lstStyle/>
        <a:p>
          <a:r>
            <a:rPr lang="en-US" sz="1200" b="1">
              <a:latin typeface="Open Sans Light" panose="020B0306030504020204" pitchFamily="34" charset="0"/>
              <a:ea typeface="Open Sans Light" panose="020B0306030504020204" pitchFamily="34" charset="0"/>
              <a:cs typeface="Open Sans Light" panose="020B0306030504020204" pitchFamily="34" charset="0"/>
            </a:rPr>
            <a:t>Respond to Sources Sought and RFIs </a:t>
          </a:r>
          <a:r>
            <a:rPr lang="en-US" sz="1200">
              <a:latin typeface="Open Sans Light" panose="020B0306030504020204" pitchFamily="34" charset="0"/>
              <a:ea typeface="Open Sans Light" panose="020B0306030504020204" pitchFamily="34" charset="0"/>
              <a:cs typeface="Open Sans Light" panose="020B0306030504020204" pitchFamily="34" charset="0"/>
            </a:rPr>
            <a:t>–to enable set-asides</a:t>
          </a:r>
        </a:p>
      </dgm:t>
    </dgm:pt>
    <dgm:pt modelId="{457F0362-9FE7-4406-B6F4-AD5E64C1A0E8}" type="parTrans" cxnId="{D6B04EAE-1FF4-4455-8855-060793A2E48C}">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E8C13247-6E78-4764-B07F-8A9C949BD6DA}" type="sibTrans" cxnId="{D6B04EAE-1FF4-4455-8855-060793A2E48C}">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571B1516-2C0F-40E7-BD8D-A6DE90F0986D}">
      <dgm:prSet custT="1"/>
      <dgm:spPr/>
      <dgm:t>
        <a:bodyPr/>
        <a:lstStyle/>
        <a:p>
          <a:r>
            <a:rPr lang="en-US" sz="1200" b="1">
              <a:latin typeface="Open Sans Light" panose="020B0306030504020204" pitchFamily="34" charset="0"/>
              <a:ea typeface="Open Sans Light" panose="020B0306030504020204" pitchFamily="34" charset="0"/>
              <a:cs typeface="Open Sans Light" panose="020B0306030504020204" pitchFamily="34" charset="0"/>
            </a:rPr>
            <a:t>OSDBU </a:t>
          </a:r>
          <a:r>
            <a:rPr lang="en-US" sz="1200">
              <a:latin typeface="Open Sans Light" panose="020B0306030504020204" pitchFamily="34" charset="0"/>
              <a:ea typeface="Open Sans Light" panose="020B0306030504020204" pitchFamily="34" charset="0"/>
              <a:cs typeface="Open Sans Light" panose="020B0306030504020204" pitchFamily="34" charset="0"/>
            </a:rPr>
            <a:t>- assistance on specific requirements</a:t>
          </a:r>
        </a:p>
      </dgm:t>
    </dgm:pt>
    <dgm:pt modelId="{609742DB-738F-45FE-9E63-7389A3CFEF29}" type="parTrans" cxnId="{02F62498-5498-47C2-B444-1984FD4301EA}">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63D5714B-0D66-47CF-AAFB-8C04F7D380E7}" type="sibTrans" cxnId="{02F62498-5498-47C2-B444-1984FD4301EA}">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68DE3AC2-B485-41BD-9B2C-3C4140204ECF}">
      <dgm:prSet custT="1"/>
      <dgm:spPr/>
      <dgm:t>
        <a:bodyPr/>
        <a:lstStyle/>
        <a:p>
          <a:r>
            <a:rPr lang="en-US" sz="1200" b="1">
              <a:latin typeface="Open Sans Light" panose="020B0306030504020204" pitchFamily="34" charset="0"/>
              <a:ea typeface="Open Sans Light" panose="020B0306030504020204" pitchFamily="34" charset="0"/>
              <a:cs typeface="Open Sans Light" panose="020B0306030504020204" pitchFamily="34" charset="0"/>
            </a:rPr>
            <a:t>Industry - </a:t>
          </a:r>
          <a:r>
            <a:rPr lang="en-US" sz="1200">
              <a:latin typeface="Open Sans Light" panose="020B0306030504020204" pitchFamily="34" charset="0"/>
              <a:ea typeface="Open Sans Light" panose="020B0306030504020204" pitchFamily="34" charset="0"/>
              <a:cs typeface="Open Sans Light" panose="020B0306030504020204" pitchFamily="34" charset="0"/>
            </a:rPr>
            <a:t>program, policy updates, thought leadership, teaming</a:t>
          </a:r>
        </a:p>
      </dgm:t>
    </dgm:pt>
    <dgm:pt modelId="{8A581F9F-A157-4775-B1E5-EBD640BE6385}" type="parTrans" cxnId="{BF10EB34-4D84-45AD-83B3-FB45BA60303A}">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2BF302FA-CD02-4169-BAB7-841A3B9AD7D7}" type="sibTrans" cxnId="{BF10EB34-4D84-45AD-83B3-FB45BA60303A}">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6015C2FF-F0AD-4ED0-B5A5-805955CF5AC8}">
      <dgm:prSet custT="1"/>
      <dgm:spPr/>
      <dgm:t>
        <a:bodyPr/>
        <a:lstStyle/>
        <a:p>
          <a:r>
            <a:rPr lang="en-US" sz="1200" b="1">
              <a:latin typeface="Open Sans Light" panose="020B0306030504020204" pitchFamily="34" charset="0"/>
              <a:ea typeface="Open Sans Light" panose="020B0306030504020204" pitchFamily="34" charset="0"/>
              <a:cs typeface="Open Sans Light" panose="020B0306030504020204" pitchFamily="34" charset="0"/>
            </a:rPr>
            <a:t>Advocacy </a:t>
          </a:r>
          <a:r>
            <a:rPr lang="en-US" sz="1200">
              <a:latin typeface="Open Sans Light" panose="020B0306030504020204" pitchFamily="34" charset="0"/>
              <a:ea typeface="Open Sans Light" panose="020B0306030504020204" pitchFamily="34" charset="0"/>
              <a:cs typeface="Open Sans Light" panose="020B0306030504020204" pitchFamily="34" charset="0"/>
            </a:rPr>
            <a:t>– </a:t>
          </a:r>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1"/>
            </a:rPr>
            <a:t> Agency Competition Advocate </a:t>
          </a:r>
          <a:r>
            <a:rPr lang="en-US" sz="1200">
              <a:latin typeface="Open Sans Light" panose="020B0306030504020204" pitchFamily="34" charset="0"/>
              <a:ea typeface="Open Sans Light" panose="020B0306030504020204" pitchFamily="34" charset="0"/>
              <a:cs typeface="Open Sans Light" panose="020B0306030504020204" pitchFamily="34" charset="0"/>
            </a:rPr>
            <a:t>, SBA Ombudsman</a:t>
          </a:r>
        </a:p>
      </dgm:t>
    </dgm:pt>
    <dgm:pt modelId="{F0A6C44B-FF11-4895-A4EB-147C2FFFCA8C}" type="parTrans" cxnId="{03929ABF-357C-44C9-87F5-BAFD78637CCE}">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86DFD16D-C756-40EE-940A-5B90B4B2BE41}" type="sibTrans" cxnId="{03929ABF-357C-44C9-87F5-BAFD78637CCE}">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53E328CD-2F4B-4313-9DCE-38AE79072371}">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Timelines change to reflect priorities, personnel, urgency</a:t>
          </a:r>
        </a:p>
      </dgm:t>
    </dgm:pt>
    <dgm:pt modelId="{181638CA-6284-41B3-B074-D2B7E2EC0444}" type="parTrans" cxnId="{77CA439E-7864-43D5-B463-0170F61C81CC}">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C7FB379D-BA06-4084-80F5-735D52EC43B1}" type="sibTrans" cxnId="{77CA439E-7864-43D5-B463-0170F61C81CC}">
      <dgm:prSet/>
      <dgm:spPr/>
      <dgm:t>
        <a:bodyPr/>
        <a:lstStyle/>
        <a:p>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dgm:t>
    </dgm:pt>
    <dgm:pt modelId="{41475E0E-2808-4912-B057-722F7B1AD431}" type="pres">
      <dgm:prSet presAssocID="{056CE8ED-08B2-419E-B08A-6FB899043B83}" presName="Name0" presStyleCnt="0">
        <dgm:presLayoutVars>
          <dgm:dir/>
          <dgm:animLvl val="lvl"/>
          <dgm:resizeHandles val="exact"/>
        </dgm:presLayoutVars>
      </dgm:prSet>
      <dgm:spPr/>
    </dgm:pt>
    <dgm:pt modelId="{F5D49AF7-9281-4B82-8F59-4C77D9B0BC31}" type="pres">
      <dgm:prSet presAssocID="{769B1296-91CF-4A2D-AC84-C35CBBEA187E}" presName="linNode" presStyleCnt="0"/>
      <dgm:spPr/>
    </dgm:pt>
    <dgm:pt modelId="{EA22BEC8-D3C7-40E3-AD0F-C03C0743A516}" type="pres">
      <dgm:prSet presAssocID="{769B1296-91CF-4A2D-AC84-C35CBBEA187E}" presName="parentText" presStyleLbl="node1" presStyleIdx="0" presStyleCnt="3" custScaleX="81654" custScaleY="75483">
        <dgm:presLayoutVars>
          <dgm:chMax val="1"/>
          <dgm:bulletEnabled val="1"/>
        </dgm:presLayoutVars>
      </dgm:prSet>
      <dgm:spPr/>
    </dgm:pt>
    <dgm:pt modelId="{24ACB640-6604-467A-9C0D-1D79B9B34596}" type="pres">
      <dgm:prSet presAssocID="{769B1296-91CF-4A2D-AC84-C35CBBEA187E}" presName="descendantText" presStyleLbl="alignAccFollowNode1" presStyleIdx="0" presStyleCnt="3">
        <dgm:presLayoutVars>
          <dgm:bulletEnabled val="1"/>
        </dgm:presLayoutVars>
      </dgm:prSet>
      <dgm:spPr/>
    </dgm:pt>
    <dgm:pt modelId="{8314B10F-3864-4E06-BE30-2DE778899862}" type="pres">
      <dgm:prSet presAssocID="{74FCFE29-4A6B-4816-AB14-D3D6B44B5D80}" presName="sp" presStyleCnt="0"/>
      <dgm:spPr/>
    </dgm:pt>
    <dgm:pt modelId="{B9CA351A-EE23-4DB8-B97B-BAA3A7ED6FF6}" type="pres">
      <dgm:prSet presAssocID="{9A00C660-9E77-47C9-85D7-B5072FC3C7C6}" presName="linNode" presStyleCnt="0"/>
      <dgm:spPr/>
    </dgm:pt>
    <dgm:pt modelId="{AAE919B7-169E-4098-BEDF-7DCC25736A04}" type="pres">
      <dgm:prSet presAssocID="{9A00C660-9E77-47C9-85D7-B5072FC3C7C6}" presName="parentText" presStyleLbl="node1" presStyleIdx="1" presStyleCnt="3" custScaleX="80483" custScaleY="65527">
        <dgm:presLayoutVars>
          <dgm:chMax val="1"/>
          <dgm:bulletEnabled val="1"/>
        </dgm:presLayoutVars>
      </dgm:prSet>
      <dgm:spPr/>
    </dgm:pt>
    <dgm:pt modelId="{136BC76F-595C-42A2-A61E-066F8B52FCD8}" type="pres">
      <dgm:prSet presAssocID="{9A00C660-9E77-47C9-85D7-B5072FC3C7C6}" presName="descendantText" presStyleLbl="alignAccFollowNode1" presStyleIdx="1" presStyleCnt="3">
        <dgm:presLayoutVars>
          <dgm:bulletEnabled val="1"/>
        </dgm:presLayoutVars>
      </dgm:prSet>
      <dgm:spPr/>
    </dgm:pt>
    <dgm:pt modelId="{43CAA47A-8F41-4D3E-A337-6EF1BB10D460}" type="pres">
      <dgm:prSet presAssocID="{87A60981-5F54-42FF-AEE1-7DF577015B7D}" presName="sp" presStyleCnt="0"/>
      <dgm:spPr/>
    </dgm:pt>
    <dgm:pt modelId="{38BD43FE-F7C6-4CEF-B64C-3AB9D2FEC0E4}" type="pres">
      <dgm:prSet presAssocID="{12394515-16A4-4A31-878A-6EF262B4AAEF}" presName="linNode" presStyleCnt="0"/>
      <dgm:spPr/>
    </dgm:pt>
    <dgm:pt modelId="{4F780F2E-939C-4528-850F-1A30901E2EC9}" type="pres">
      <dgm:prSet presAssocID="{12394515-16A4-4A31-878A-6EF262B4AAEF}" presName="parentText" presStyleLbl="node1" presStyleIdx="2" presStyleCnt="3" custScaleX="78727" custScaleY="73984" custLinFactNeighborX="-329" custLinFactNeighborY="1706">
        <dgm:presLayoutVars>
          <dgm:chMax val="1"/>
          <dgm:bulletEnabled val="1"/>
        </dgm:presLayoutVars>
      </dgm:prSet>
      <dgm:spPr/>
    </dgm:pt>
    <dgm:pt modelId="{42C68609-BF8A-4026-91C5-5C4E8F5EDD9F}" type="pres">
      <dgm:prSet presAssocID="{12394515-16A4-4A31-878A-6EF262B4AAEF}" presName="descendantText" presStyleLbl="alignAccFollowNode1" presStyleIdx="2" presStyleCnt="3">
        <dgm:presLayoutVars>
          <dgm:bulletEnabled val="1"/>
        </dgm:presLayoutVars>
      </dgm:prSet>
      <dgm:spPr/>
    </dgm:pt>
  </dgm:ptLst>
  <dgm:cxnLst>
    <dgm:cxn modelId="{6879AF02-98BA-41D9-8953-2A2BC7E18316}" type="presOf" srcId="{571B1516-2C0F-40E7-BD8D-A6DE90F0986D}" destId="{42C68609-BF8A-4026-91C5-5C4E8F5EDD9F}" srcOrd="0" destOrd="1" presId="urn:microsoft.com/office/officeart/2005/8/layout/vList5"/>
    <dgm:cxn modelId="{D0D26D06-C0D1-4F37-874E-38E9A9496BE6}" type="presOf" srcId="{E53A7A79-F4B0-47A9-B550-58EE6A27BF2D}" destId="{24ACB640-6604-467A-9C0D-1D79B9B34596}" srcOrd="0" destOrd="2" presId="urn:microsoft.com/office/officeart/2005/8/layout/vList5"/>
    <dgm:cxn modelId="{DD955D12-588E-4E0C-A559-DBB7DAFB8C73}" type="presOf" srcId="{12394515-16A4-4A31-878A-6EF262B4AAEF}" destId="{4F780F2E-939C-4528-850F-1A30901E2EC9}" srcOrd="0" destOrd="0" presId="urn:microsoft.com/office/officeart/2005/8/layout/vList5"/>
    <dgm:cxn modelId="{441AC115-E16D-421D-B370-442E5F9C5DD0}" type="presOf" srcId="{B2C58318-36E4-4EB8-BF3A-821136A79FC1}" destId="{136BC76F-595C-42A2-A61E-066F8B52FCD8}" srcOrd="0" destOrd="1" presId="urn:microsoft.com/office/officeart/2005/8/layout/vList5"/>
    <dgm:cxn modelId="{1060CA1C-2EFB-43F7-B4E5-C8A881885AFA}" type="presOf" srcId="{769B1296-91CF-4A2D-AC84-C35CBBEA187E}" destId="{EA22BEC8-D3C7-40E3-AD0F-C03C0743A516}" srcOrd="0" destOrd="0" presId="urn:microsoft.com/office/officeart/2005/8/layout/vList5"/>
    <dgm:cxn modelId="{65F2E41C-33B6-487E-9D06-B49E5954C5B9}" srcId="{769B1296-91CF-4A2D-AC84-C35CBBEA187E}" destId="{A84EA538-F239-4ED2-86A4-A5C33AEFCA64}" srcOrd="1" destOrd="0" parTransId="{820C9BDF-1762-4614-B3C5-073BA7967DF9}" sibTransId="{F7B7D8E6-A145-4A3C-9B67-D12307BE044C}"/>
    <dgm:cxn modelId="{F24F0724-EC31-4437-810A-A6681E6FA2FF}" type="presOf" srcId="{53E328CD-2F4B-4313-9DCE-38AE79072371}" destId="{136BC76F-595C-42A2-A61E-066F8B52FCD8}" srcOrd="0" destOrd="2" presId="urn:microsoft.com/office/officeart/2005/8/layout/vList5"/>
    <dgm:cxn modelId="{BF9D2E2C-2B14-4406-A267-FF5581AA53ED}" type="presOf" srcId="{68DE3AC2-B485-41BD-9B2C-3C4140204ECF}" destId="{42C68609-BF8A-4026-91C5-5C4E8F5EDD9F}" srcOrd="0" destOrd="2" presId="urn:microsoft.com/office/officeart/2005/8/layout/vList5"/>
    <dgm:cxn modelId="{6DA89E31-0F47-4616-BA36-3478D7D1C84E}" srcId="{769B1296-91CF-4A2D-AC84-C35CBBEA187E}" destId="{E53A7A79-F4B0-47A9-B550-58EE6A27BF2D}" srcOrd="2" destOrd="0" parTransId="{F718D046-EE89-4B9F-BCAB-6866ECCD66FA}" sibTransId="{797EF462-E4BD-4898-8A7E-E508C0654F89}"/>
    <dgm:cxn modelId="{31840832-C2CC-495E-AF6B-BC3C3BE0A0DB}" srcId="{769B1296-91CF-4A2D-AC84-C35CBBEA187E}" destId="{8615CF3C-4CC9-42B5-9127-69E54C22E6E2}" srcOrd="3" destOrd="0" parTransId="{64D12C6A-E32F-4A00-AA9E-B0DC644F1168}" sibTransId="{464FAF69-0AE6-4BEC-BA08-33302CD91A35}"/>
    <dgm:cxn modelId="{BF10EB34-4D84-45AD-83B3-FB45BA60303A}" srcId="{12394515-16A4-4A31-878A-6EF262B4AAEF}" destId="{68DE3AC2-B485-41BD-9B2C-3C4140204ECF}" srcOrd="2" destOrd="0" parTransId="{8A581F9F-A157-4775-B1E5-EBD640BE6385}" sibTransId="{2BF302FA-CD02-4169-BAB7-841A3B9AD7D7}"/>
    <dgm:cxn modelId="{1CF1FB88-3527-4632-BF6D-F0F105DA8F98}" type="presOf" srcId="{A84EA538-F239-4ED2-86A4-A5C33AEFCA64}" destId="{24ACB640-6604-467A-9C0D-1D79B9B34596}" srcOrd="0" destOrd="1" presId="urn:microsoft.com/office/officeart/2005/8/layout/vList5"/>
    <dgm:cxn modelId="{02F62498-5498-47C2-B444-1984FD4301EA}" srcId="{12394515-16A4-4A31-878A-6EF262B4AAEF}" destId="{571B1516-2C0F-40E7-BD8D-A6DE90F0986D}" srcOrd="1" destOrd="0" parTransId="{609742DB-738F-45FE-9E63-7389A3CFEF29}" sibTransId="{63D5714B-0D66-47CF-AAFB-8C04F7D380E7}"/>
    <dgm:cxn modelId="{77CA439E-7864-43D5-B463-0170F61C81CC}" srcId="{9A00C660-9E77-47C9-85D7-B5072FC3C7C6}" destId="{53E328CD-2F4B-4313-9DCE-38AE79072371}" srcOrd="2" destOrd="0" parTransId="{181638CA-6284-41B3-B074-D2B7E2EC0444}" sibTransId="{C7FB379D-BA06-4084-80F5-735D52EC43B1}"/>
    <dgm:cxn modelId="{9682AB9E-2D2F-4C1F-B5FB-1CD9EB39385F}" srcId="{056CE8ED-08B2-419E-B08A-6FB899043B83}" destId="{12394515-16A4-4A31-878A-6EF262B4AAEF}" srcOrd="2" destOrd="0" parTransId="{0F964C2B-BB5D-4B7D-9B35-5FC28640F746}" sibTransId="{1CE49B15-1259-4E22-93B9-78E632233C75}"/>
    <dgm:cxn modelId="{B5B9E99F-B212-4E7E-8196-F18458CC18C1}" srcId="{056CE8ED-08B2-419E-B08A-6FB899043B83}" destId="{9A00C660-9E77-47C9-85D7-B5072FC3C7C6}" srcOrd="1" destOrd="0" parTransId="{E754DA7B-BBCE-4B74-AF29-63FC289244FF}" sibTransId="{87A60981-5F54-42FF-AEE1-7DF577015B7D}"/>
    <dgm:cxn modelId="{CA4F45A9-2B87-42D6-8F47-F3B769935049}" srcId="{9A00C660-9E77-47C9-85D7-B5072FC3C7C6}" destId="{B47014F5-1C03-4CA4-90D7-7F81C51297EA}" srcOrd="0" destOrd="0" parTransId="{74B19392-0187-4400-BFAC-ED482BCA320A}" sibTransId="{06671F0A-1C53-4C49-831A-D4208470FCC9}"/>
    <dgm:cxn modelId="{2ACBF9AA-6F6E-4165-A868-B406C938904D}" type="presOf" srcId="{8BDFD081-684C-4C87-9AAD-4BDFA79D0001}" destId="{24ACB640-6604-467A-9C0D-1D79B9B34596}" srcOrd="0" destOrd="0" presId="urn:microsoft.com/office/officeart/2005/8/layout/vList5"/>
    <dgm:cxn modelId="{D6B04EAE-1FF4-4455-8855-060793A2E48C}" srcId="{12394515-16A4-4A31-878A-6EF262B4AAEF}" destId="{02F00077-5496-491E-BFE9-4B0489362D9F}" srcOrd="0" destOrd="0" parTransId="{457F0362-9FE7-4406-B6F4-AD5E64C1A0E8}" sibTransId="{E8C13247-6E78-4764-B07F-8A9C949BD6DA}"/>
    <dgm:cxn modelId="{47626CBD-F23A-4CCF-8E07-27F25FB7F603}" srcId="{9A00C660-9E77-47C9-85D7-B5072FC3C7C6}" destId="{B2C58318-36E4-4EB8-BF3A-821136A79FC1}" srcOrd="1" destOrd="0" parTransId="{0A2E32D1-5DBD-444B-9C85-A4B8206002C2}" sibTransId="{CE1DEA91-ED33-4326-AE11-8681D248E81C}"/>
    <dgm:cxn modelId="{7AA14EBE-820F-486C-914D-49D2E7237901}" type="presOf" srcId="{02F00077-5496-491E-BFE9-4B0489362D9F}" destId="{42C68609-BF8A-4026-91C5-5C4E8F5EDD9F}" srcOrd="0" destOrd="0" presId="urn:microsoft.com/office/officeart/2005/8/layout/vList5"/>
    <dgm:cxn modelId="{03929ABF-357C-44C9-87F5-BAFD78637CCE}" srcId="{12394515-16A4-4A31-878A-6EF262B4AAEF}" destId="{6015C2FF-F0AD-4ED0-B5A5-805955CF5AC8}" srcOrd="3" destOrd="0" parTransId="{F0A6C44B-FF11-4895-A4EB-147C2FFFCA8C}" sibTransId="{86DFD16D-C756-40EE-940A-5B90B4B2BE41}"/>
    <dgm:cxn modelId="{7574D4D0-622B-47F9-BF3B-253EF43A5826}" type="presOf" srcId="{8615CF3C-4CC9-42B5-9127-69E54C22E6E2}" destId="{24ACB640-6604-467A-9C0D-1D79B9B34596}" srcOrd="0" destOrd="3" presId="urn:microsoft.com/office/officeart/2005/8/layout/vList5"/>
    <dgm:cxn modelId="{0AAF2FDF-DCC1-47A8-A312-4276E52C6880}" type="presOf" srcId="{056CE8ED-08B2-419E-B08A-6FB899043B83}" destId="{41475E0E-2808-4912-B057-722F7B1AD431}" srcOrd="0" destOrd="0" presId="urn:microsoft.com/office/officeart/2005/8/layout/vList5"/>
    <dgm:cxn modelId="{71E579DF-7711-4816-ACED-9F9C194D6338}" srcId="{769B1296-91CF-4A2D-AC84-C35CBBEA187E}" destId="{8BDFD081-684C-4C87-9AAD-4BDFA79D0001}" srcOrd="0" destOrd="0" parTransId="{72D42FA9-1B16-47A0-A3D7-025CF871FFB6}" sibTransId="{20D7437E-81A9-4FAB-A593-4974357EE77C}"/>
    <dgm:cxn modelId="{423027E0-24C6-4E79-B318-6DF1A466DE6B}" srcId="{056CE8ED-08B2-419E-B08A-6FB899043B83}" destId="{769B1296-91CF-4A2D-AC84-C35CBBEA187E}" srcOrd="0" destOrd="0" parTransId="{0EECB471-955F-4068-B63C-078878E48D2C}" sibTransId="{74FCFE29-4A6B-4816-AB14-D3D6B44B5D80}"/>
    <dgm:cxn modelId="{CFFCB4E1-21F8-4DDB-95BF-2E2D74BB9C41}" type="presOf" srcId="{9A00C660-9E77-47C9-85D7-B5072FC3C7C6}" destId="{AAE919B7-169E-4098-BEDF-7DCC25736A04}" srcOrd="0" destOrd="0" presId="urn:microsoft.com/office/officeart/2005/8/layout/vList5"/>
    <dgm:cxn modelId="{B543D0E2-5839-498D-A3F0-F5B8CA7EC573}" type="presOf" srcId="{6015C2FF-F0AD-4ED0-B5A5-805955CF5AC8}" destId="{42C68609-BF8A-4026-91C5-5C4E8F5EDD9F}" srcOrd="0" destOrd="3" presId="urn:microsoft.com/office/officeart/2005/8/layout/vList5"/>
    <dgm:cxn modelId="{3318D8F3-22C1-4FD2-91BD-0538CE480EBC}" type="presOf" srcId="{B47014F5-1C03-4CA4-90D7-7F81C51297EA}" destId="{136BC76F-595C-42A2-A61E-066F8B52FCD8}" srcOrd="0" destOrd="0" presId="urn:microsoft.com/office/officeart/2005/8/layout/vList5"/>
    <dgm:cxn modelId="{E071707E-4FA6-42C2-8673-0406C221BB99}" type="presParOf" srcId="{41475E0E-2808-4912-B057-722F7B1AD431}" destId="{F5D49AF7-9281-4B82-8F59-4C77D9B0BC31}" srcOrd="0" destOrd="0" presId="urn:microsoft.com/office/officeart/2005/8/layout/vList5"/>
    <dgm:cxn modelId="{B4602440-E9D0-4217-B39E-C05DF2663CB4}" type="presParOf" srcId="{F5D49AF7-9281-4B82-8F59-4C77D9B0BC31}" destId="{EA22BEC8-D3C7-40E3-AD0F-C03C0743A516}" srcOrd="0" destOrd="0" presId="urn:microsoft.com/office/officeart/2005/8/layout/vList5"/>
    <dgm:cxn modelId="{0C11D7C2-BCBC-4474-A075-1B8A9C7BE7D7}" type="presParOf" srcId="{F5D49AF7-9281-4B82-8F59-4C77D9B0BC31}" destId="{24ACB640-6604-467A-9C0D-1D79B9B34596}" srcOrd="1" destOrd="0" presId="urn:microsoft.com/office/officeart/2005/8/layout/vList5"/>
    <dgm:cxn modelId="{DE3E1D3D-6DF0-4BC6-AA79-189D331D2C41}" type="presParOf" srcId="{41475E0E-2808-4912-B057-722F7B1AD431}" destId="{8314B10F-3864-4E06-BE30-2DE778899862}" srcOrd="1" destOrd="0" presId="urn:microsoft.com/office/officeart/2005/8/layout/vList5"/>
    <dgm:cxn modelId="{ECCC60CD-3BF2-48C0-83CE-16F227D4669B}" type="presParOf" srcId="{41475E0E-2808-4912-B057-722F7B1AD431}" destId="{B9CA351A-EE23-4DB8-B97B-BAA3A7ED6FF6}" srcOrd="2" destOrd="0" presId="urn:microsoft.com/office/officeart/2005/8/layout/vList5"/>
    <dgm:cxn modelId="{B3051599-4447-4EFB-9F2A-E17C6CF09876}" type="presParOf" srcId="{B9CA351A-EE23-4DB8-B97B-BAA3A7ED6FF6}" destId="{AAE919B7-169E-4098-BEDF-7DCC25736A04}" srcOrd="0" destOrd="0" presId="urn:microsoft.com/office/officeart/2005/8/layout/vList5"/>
    <dgm:cxn modelId="{3333DC67-D050-4B07-B685-06388BBF369A}" type="presParOf" srcId="{B9CA351A-EE23-4DB8-B97B-BAA3A7ED6FF6}" destId="{136BC76F-595C-42A2-A61E-066F8B52FCD8}" srcOrd="1" destOrd="0" presId="urn:microsoft.com/office/officeart/2005/8/layout/vList5"/>
    <dgm:cxn modelId="{6D34968A-FE77-4F98-AAB1-B7A6A97E6EB3}" type="presParOf" srcId="{41475E0E-2808-4912-B057-722F7B1AD431}" destId="{43CAA47A-8F41-4D3E-A337-6EF1BB10D460}" srcOrd="3" destOrd="0" presId="urn:microsoft.com/office/officeart/2005/8/layout/vList5"/>
    <dgm:cxn modelId="{05F9A311-8BA8-466D-9D0F-C3EDB95C76AC}" type="presParOf" srcId="{41475E0E-2808-4912-B057-722F7B1AD431}" destId="{38BD43FE-F7C6-4CEF-B64C-3AB9D2FEC0E4}" srcOrd="4" destOrd="0" presId="urn:microsoft.com/office/officeart/2005/8/layout/vList5"/>
    <dgm:cxn modelId="{BA205721-C2F6-4DBE-9D52-6813395D0A06}" type="presParOf" srcId="{38BD43FE-F7C6-4CEF-B64C-3AB9D2FEC0E4}" destId="{4F780F2E-939C-4528-850F-1A30901E2EC9}" srcOrd="0" destOrd="0" presId="urn:microsoft.com/office/officeart/2005/8/layout/vList5"/>
    <dgm:cxn modelId="{33A94F7D-3482-4E64-B4D5-1C8A9C5D523D}" type="presParOf" srcId="{38BD43FE-F7C6-4CEF-B64C-3AB9D2FEC0E4}" destId="{42C68609-BF8A-4026-91C5-5C4E8F5EDD9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1CF7E84-8191-4132-919A-94CE705A26A3}" type="doc">
      <dgm:prSet loTypeId="urn:microsoft.com/office/officeart/2005/8/layout/list1" loCatId="list" qsTypeId="urn:microsoft.com/office/officeart/2005/8/quickstyle/simple4" qsCatId="simple" csTypeId="urn:microsoft.com/office/officeart/2005/8/colors/accent1_4" csCatId="accent1" phldr="1"/>
      <dgm:spPr/>
      <dgm:t>
        <a:bodyPr/>
        <a:lstStyle/>
        <a:p>
          <a:endParaRPr lang="en-US"/>
        </a:p>
      </dgm:t>
    </dgm:pt>
    <dgm:pt modelId="{D164CEF4-CC4D-4064-882E-9AB896507C3E}">
      <dgm:prSet custT="1"/>
      <dgm:spPr/>
      <dgm:t>
        <a:bodyPr/>
        <a:lstStyle/>
        <a:p>
          <a:r>
            <a:rPr lang="en-US" sz="2000" b="1"/>
            <a:t>Department Generally</a:t>
          </a:r>
          <a:endParaRPr lang="en-US" sz="2000"/>
        </a:p>
      </dgm:t>
    </dgm:pt>
    <dgm:pt modelId="{0A01F5C3-2786-4AFC-9FA7-865C47C443FB}" type="parTrans" cxnId="{88B54587-E028-4C6A-BB32-4B61F93F2AC3}">
      <dgm:prSet/>
      <dgm:spPr/>
      <dgm:t>
        <a:bodyPr/>
        <a:lstStyle/>
        <a:p>
          <a:endParaRPr lang="en-US"/>
        </a:p>
      </dgm:t>
    </dgm:pt>
    <dgm:pt modelId="{87CB3871-CA00-4EF0-A276-2DAD48E4D063}" type="sibTrans" cxnId="{88B54587-E028-4C6A-BB32-4B61F93F2AC3}">
      <dgm:prSet/>
      <dgm:spPr/>
      <dgm:t>
        <a:bodyPr/>
        <a:lstStyle/>
        <a:p>
          <a:endParaRPr lang="en-US"/>
        </a:p>
      </dgm:t>
    </dgm:pt>
    <dgm:pt modelId="{ED599FF3-30B8-44AD-ADBF-AD84C76C23FF}">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1"/>
            </a:rPr>
            <a:t>www.state.gov</a:t>
          </a:r>
          <a:r>
            <a:rPr lang="en-US" sz="1200">
              <a:latin typeface="Open Sans Light" panose="020B0306030504020204" pitchFamily="34" charset="0"/>
              <a:ea typeface="Open Sans Light" panose="020B0306030504020204" pitchFamily="34" charset="0"/>
              <a:cs typeface="Open Sans Light" panose="020B0306030504020204" pitchFamily="34" charset="0"/>
            </a:rPr>
            <a:t>  (Hint: Search for specific key words)</a:t>
          </a:r>
        </a:p>
      </dgm:t>
    </dgm:pt>
    <dgm:pt modelId="{DB1B1496-A18A-4249-999A-49AF127188AE}" type="parTrans" cxnId="{21630DC1-D089-46DE-BE3D-67AA9AD245ED}">
      <dgm:prSet/>
      <dgm:spPr/>
      <dgm:t>
        <a:bodyPr/>
        <a:lstStyle/>
        <a:p>
          <a:endParaRPr lang="en-US"/>
        </a:p>
      </dgm:t>
    </dgm:pt>
    <dgm:pt modelId="{917DE0D7-A2FD-4E1F-903F-3FB5785694BB}" type="sibTrans" cxnId="{21630DC1-D089-46DE-BE3D-67AA9AD245ED}">
      <dgm:prSet/>
      <dgm:spPr/>
      <dgm:t>
        <a:bodyPr/>
        <a:lstStyle/>
        <a:p>
          <a:endParaRPr lang="en-US"/>
        </a:p>
      </dgm:t>
    </dgm:pt>
    <dgm:pt modelId="{3D253F2A-7A98-45D0-B5E2-205290B5D9D2}">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rPr>
            <a:t>Employee Directories: </a:t>
          </a:r>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2"/>
            </a:rPr>
            <a:t>https://www.state.gov/telephone-directory/</a:t>
          </a:r>
          <a:r>
            <a:rPr lang="en-US" sz="1200">
              <a:latin typeface="Open Sans Light" panose="020B0306030504020204" pitchFamily="34" charset="0"/>
              <a:ea typeface="Open Sans Light" panose="020B0306030504020204" pitchFamily="34" charset="0"/>
              <a:cs typeface="Open Sans Light" panose="020B0306030504020204" pitchFamily="34" charset="0"/>
            </a:rPr>
            <a:t> </a:t>
          </a:r>
        </a:p>
      </dgm:t>
    </dgm:pt>
    <dgm:pt modelId="{94607703-783B-43AE-8603-1BAB0C425137}" type="parTrans" cxnId="{0A4EF2DE-C135-4C33-8CAC-05B99C6A45AA}">
      <dgm:prSet/>
      <dgm:spPr/>
      <dgm:t>
        <a:bodyPr/>
        <a:lstStyle/>
        <a:p>
          <a:endParaRPr lang="en-US"/>
        </a:p>
      </dgm:t>
    </dgm:pt>
    <dgm:pt modelId="{33305F56-EF4B-402E-994A-22A1AB382912}" type="sibTrans" cxnId="{0A4EF2DE-C135-4C33-8CAC-05B99C6A45AA}">
      <dgm:prSet/>
      <dgm:spPr/>
      <dgm:t>
        <a:bodyPr/>
        <a:lstStyle/>
        <a:p>
          <a:endParaRPr lang="en-US"/>
        </a:p>
      </dgm:t>
    </dgm:pt>
    <dgm:pt modelId="{D03B4B38-4836-453F-837D-1DE8F5BF5CF6}">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rPr>
            <a:t>Foreign Affairs Manual </a:t>
          </a:r>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3"/>
            </a:rPr>
            <a:t>www.fam.state.gov</a:t>
          </a:r>
          <a:r>
            <a:rPr lang="en-US" sz="1200">
              <a:latin typeface="Open Sans Light" panose="020B0306030504020204" pitchFamily="34" charset="0"/>
              <a:ea typeface="Open Sans Light" panose="020B0306030504020204" pitchFamily="34" charset="0"/>
              <a:cs typeface="Open Sans Light" panose="020B0306030504020204" pitchFamily="34" charset="0"/>
            </a:rPr>
            <a:t> - functions &amp; missions</a:t>
          </a:r>
        </a:p>
      </dgm:t>
    </dgm:pt>
    <dgm:pt modelId="{24DB7D66-BF2C-41B7-B58A-6C8BD122717A}" type="parTrans" cxnId="{EFED0447-7CF3-49E4-B356-3438E4BA7CBA}">
      <dgm:prSet/>
      <dgm:spPr/>
      <dgm:t>
        <a:bodyPr/>
        <a:lstStyle/>
        <a:p>
          <a:endParaRPr lang="en-US"/>
        </a:p>
      </dgm:t>
    </dgm:pt>
    <dgm:pt modelId="{374B868E-C4E9-4FA2-903F-20643D9A15B0}" type="sibTrans" cxnId="{EFED0447-7CF3-49E4-B356-3438E4BA7CBA}">
      <dgm:prSet/>
      <dgm:spPr/>
      <dgm:t>
        <a:bodyPr/>
        <a:lstStyle/>
        <a:p>
          <a:endParaRPr lang="en-US"/>
        </a:p>
      </dgm:t>
    </dgm:pt>
    <dgm:pt modelId="{A12D643B-2505-4DAD-96DC-837CF8BCABAD}">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rPr>
            <a:t>Specific Bureau Sites, Social Media, Publications, Interviews</a:t>
          </a:r>
        </a:p>
      </dgm:t>
    </dgm:pt>
    <dgm:pt modelId="{64B8716E-4764-4A6B-B07A-A6864B9A0508}" type="parTrans" cxnId="{8232770E-615B-4A8F-BDF4-35BE62B7BF2D}">
      <dgm:prSet/>
      <dgm:spPr/>
      <dgm:t>
        <a:bodyPr/>
        <a:lstStyle/>
        <a:p>
          <a:endParaRPr lang="en-US"/>
        </a:p>
      </dgm:t>
    </dgm:pt>
    <dgm:pt modelId="{9319C402-6C60-4A62-8320-E2D75CAD3420}" type="sibTrans" cxnId="{8232770E-615B-4A8F-BDF4-35BE62B7BF2D}">
      <dgm:prSet/>
      <dgm:spPr/>
      <dgm:t>
        <a:bodyPr/>
        <a:lstStyle/>
        <a:p>
          <a:endParaRPr lang="en-US"/>
        </a:p>
      </dgm:t>
    </dgm:pt>
    <dgm:pt modelId="{0A2EF13E-03E4-4E32-8115-C08F65957028}">
      <dgm:prSet custT="1"/>
      <dgm:spPr/>
      <dgm:t>
        <a:bodyPr/>
        <a:lstStyle/>
        <a:p>
          <a:r>
            <a:rPr lang="en-US" sz="2000" b="1"/>
            <a:t>Procurement Resources</a:t>
          </a:r>
          <a:endParaRPr lang="en-US" sz="2000"/>
        </a:p>
      </dgm:t>
    </dgm:pt>
    <dgm:pt modelId="{C563FC6A-AF06-46B7-9E6F-9AD641398127}" type="parTrans" cxnId="{FD8A6486-3EB9-4722-9B03-D4C3D12DCA4A}">
      <dgm:prSet/>
      <dgm:spPr/>
      <dgm:t>
        <a:bodyPr/>
        <a:lstStyle/>
        <a:p>
          <a:endParaRPr lang="en-US"/>
        </a:p>
      </dgm:t>
    </dgm:pt>
    <dgm:pt modelId="{627730EB-A36B-4F1A-A229-41132DA62E06}" type="sibTrans" cxnId="{FD8A6486-3EB9-4722-9B03-D4C3D12DCA4A}">
      <dgm:prSet/>
      <dgm:spPr/>
      <dgm:t>
        <a:bodyPr/>
        <a:lstStyle/>
        <a:p>
          <a:endParaRPr lang="en-US"/>
        </a:p>
      </dgm:t>
    </dgm:pt>
    <dgm:pt modelId="{10014E98-766C-4BEB-BF4D-5E79468645C0}">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4"/>
            </a:rPr>
            <a:t>www.state.gov/smallbusiness/</a:t>
          </a:r>
          <a:r>
            <a:rPr lang="en-US" sz="1200">
              <a:latin typeface="Open Sans Light" panose="020B0306030504020204" pitchFamily="34" charset="0"/>
              <a:ea typeface="Open Sans Light" panose="020B0306030504020204" pitchFamily="34" charset="0"/>
              <a:cs typeface="Open Sans Light" panose="020B0306030504020204" pitchFamily="34" charset="0"/>
            </a:rPr>
            <a:t> - MANY resources</a:t>
          </a:r>
        </a:p>
      </dgm:t>
    </dgm:pt>
    <dgm:pt modelId="{21ED3FC6-B66E-4091-BCFC-D5ECE5AAC5B7}" type="parTrans" cxnId="{422AE847-6C37-4C7E-B488-0AA536F731CF}">
      <dgm:prSet/>
      <dgm:spPr/>
      <dgm:t>
        <a:bodyPr/>
        <a:lstStyle/>
        <a:p>
          <a:endParaRPr lang="en-US"/>
        </a:p>
      </dgm:t>
    </dgm:pt>
    <dgm:pt modelId="{FC4A9C97-B7CD-44CC-809E-750E4C23719F}" type="sibTrans" cxnId="{422AE847-6C37-4C7E-B488-0AA536F731CF}">
      <dgm:prSet/>
      <dgm:spPr/>
      <dgm:t>
        <a:bodyPr/>
        <a:lstStyle/>
        <a:p>
          <a:endParaRPr lang="en-US"/>
        </a:p>
      </dgm:t>
    </dgm:pt>
    <dgm:pt modelId="{C69872FE-6308-4B42-B0F1-0545CB484AEB}">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Procurement Forecast (freshest in Nov/Dec)</a:t>
          </a:r>
        </a:p>
      </dgm:t>
    </dgm:pt>
    <dgm:pt modelId="{A2D08EA8-9B3E-4472-9C59-97C3AF58B79E}" type="parTrans" cxnId="{641FC058-9FD4-4340-8597-27349A6B7450}">
      <dgm:prSet/>
      <dgm:spPr/>
      <dgm:t>
        <a:bodyPr/>
        <a:lstStyle/>
        <a:p>
          <a:endParaRPr lang="en-US"/>
        </a:p>
      </dgm:t>
    </dgm:pt>
    <dgm:pt modelId="{7EDB0161-A670-45A7-B49E-4F3917FE7F7C}" type="sibTrans" cxnId="{641FC058-9FD4-4340-8597-27349A6B7450}">
      <dgm:prSet/>
      <dgm:spPr/>
      <dgm:t>
        <a:bodyPr/>
        <a:lstStyle/>
        <a:p>
          <a:endParaRPr lang="en-US"/>
        </a:p>
      </dgm:t>
    </dgm:pt>
    <dgm:pt modelId="{BCCA1C7E-E4D7-485E-A324-9FFB4D9708A9}">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5"/>
            </a:rPr>
            <a:t>DS-1910 publication </a:t>
          </a:r>
          <a:r>
            <a:rPr lang="en-US" sz="1200">
              <a:latin typeface="Open Sans Light" panose="020B0306030504020204" pitchFamily="34" charset="0"/>
              <a:ea typeface="Open Sans Light" panose="020B0306030504020204" pitchFamily="34" charset="0"/>
              <a:cs typeface="Open Sans Light" panose="020B0306030504020204" pitchFamily="34" charset="0"/>
            </a:rPr>
            <a:t>– short-term pending requirements</a:t>
          </a:r>
        </a:p>
      </dgm:t>
    </dgm:pt>
    <dgm:pt modelId="{2FD1B58C-AE78-4868-8455-A642404035B7}" type="parTrans" cxnId="{423CD59B-9345-446D-8E3B-5DE80A682CE1}">
      <dgm:prSet/>
      <dgm:spPr/>
      <dgm:t>
        <a:bodyPr/>
        <a:lstStyle/>
        <a:p>
          <a:endParaRPr lang="en-US"/>
        </a:p>
      </dgm:t>
    </dgm:pt>
    <dgm:pt modelId="{B8FB642A-6E21-45A6-8434-5B8FCBD5C47E}" type="sibTrans" cxnId="{423CD59B-9345-446D-8E3B-5DE80A682CE1}">
      <dgm:prSet/>
      <dgm:spPr/>
      <dgm:t>
        <a:bodyPr/>
        <a:lstStyle/>
        <a:p>
          <a:endParaRPr lang="en-US"/>
        </a:p>
      </dgm:t>
    </dgm:pt>
    <dgm:pt modelId="{A49EDABA-A959-4D4D-8F5A-7798B17960BE}">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Public Sites: sam.gov, Usaspending.gov, Unison Marketplace</a:t>
          </a:r>
        </a:p>
      </dgm:t>
    </dgm:pt>
    <dgm:pt modelId="{7766466A-6B29-4E72-8D35-F1F1C0EEE4EE}" type="parTrans" cxnId="{4E807B89-D6D8-40C8-857F-B3427DCF8984}">
      <dgm:prSet/>
      <dgm:spPr/>
      <dgm:t>
        <a:bodyPr/>
        <a:lstStyle/>
        <a:p>
          <a:endParaRPr lang="en-US"/>
        </a:p>
      </dgm:t>
    </dgm:pt>
    <dgm:pt modelId="{B57F0CCB-2BF6-4692-ABBB-C6E4954A241E}" type="sibTrans" cxnId="{4E807B89-D6D8-40C8-857F-B3427DCF8984}">
      <dgm:prSet/>
      <dgm:spPr/>
      <dgm:t>
        <a:bodyPr/>
        <a:lstStyle/>
        <a:p>
          <a:endParaRPr lang="en-US"/>
        </a:p>
      </dgm:t>
    </dgm:pt>
    <dgm:pt modelId="{9AAF1D58-A2A5-46A9-BE46-6EDFA210E702}">
      <dgm:prSet custT="1"/>
      <dgm:spPr/>
      <dgm:t>
        <a:bodyPr/>
        <a:lstStyle/>
        <a:p>
          <a:r>
            <a:rPr lang="en-US" sz="2000" b="1"/>
            <a:t>Industry Groups and Associations</a:t>
          </a:r>
          <a:endParaRPr lang="en-US" sz="2000"/>
        </a:p>
      </dgm:t>
    </dgm:pt>
    <dgm:pt modelId="{1ADE4F9D-0982-4E00-8F1B-641C36799367}" type="parTrans" cxnId="{2378CF04-B7F3-414A-9BD5-5E64DECD0242}">
      <dgm:prSet/>
      <dgm:spPr/>
      <dgm:t>
        <a:bodyPr/>
        <a:lstStyle/>
        <a:p>
          <a:endParaRPr lang="en-US"/>
        </a:p>
      </dgm:t>
    </dgm:pt>
    <dgm:pt modelId="{6222540F-FE38-4B81-A932-871CDE227379}" type="sibTrans" cxnId="{2378CF04-B7F3-414A-9BD5-5E64DECD0242}">
      <dgm:prSet/>
      <dgm:spPr/>
      <dgm:t>
        <a:bodyPr/>
        <a:lstStyle/>
        <a:p>
          <a:endParaRPr lang="en-US"/>
        </a:p>
      </dgm:t>
    </dgm:pt>
    <dgm:pt modelId="{1A49ECF9-A369-4488-B4B8-37CFBA048F8A}">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Interviews, briefings, networking, recordings!</a:t>
          </a:r>
        </a:p>
      </dgm:t>
    </dgm:pt>
    <dgm:pt modelId="{1F6F54B4-1692-4564-BC78-602A070318AD}" type="parTrans" cxnId="{41F9B6DC-E92F-49C6-8134-571ACA1285C4}">
      <dgm:prSet/>
      <dgm:spPr/>
      <dgm:t>
        <a:bodyPr/>
        <a:lstStyle/>
        <a:p>
          <a:endParaRPr lang="en-US"/>
        </a:p>
      </dgm:t>
    </dgm:pt>
    <dgm:pt modelId="{1ECEA165-AE91-4591-A79B-C178D2B09C4F}" type="sibTrans" cxnId="{41F9B6DC-E92F-49C6-8134-571ACA1285C4}">
      <dgm:prSet/>
      <dgm:spPr/>
      <dgm:t>
        <a:bodyPr/>
        <a:lstStyle/>
        <a:p>
          <a:endParaRPr lang="en-US"/>
        </a:p>
      </dgm:t>
    </dgm:pt>
    <dgm:pt modelId="{B6D145FF-F2C6-4890-97D2-0A2D42577B5E}">
      <dgm:prSet custT="1"/>
      <dgm:spPr/>
      <dgm:t>
        <a:bodyPr/>
        <a:lstStyle/>
        <a:p>
          <a:r>
            <a:rPr lang="en-US" sz="1200">
              <a:latin typeface="Open Sans Light" panose="020B0306030504020204" pitchFamily="34" charset="0"/>
              <a:ea typeface="Open Sans Light" panose="020B0306030504020204" pitchFamily="34" charset="0"/>
              <a:cs typeface="Open Sans Light" panose="020B0306030504020204" pitchFamily="34" charset="0"/>
            </a:rPr>
            <a:t>Where are your customers, primes going / speaking / sponsoring?</a:t>
          </a:r>
        </a:p>
      </dgm:t>
    </dgm:pt>
    <dgm:pt modelId="{1473F8AB-BCA6-405D-8B2D-4406A7702C5F}" type="parTrans" cxnId="{60BEB30E-BDB6-4CAC-8FF3-34320D5AAEB8}">
      <dgm:prSet/>
      <dgm:spPr/>
      <dgm:t>
        <a:bodyPr/>
        <a:lstStyle/>
        <a:p>
          <a:endParaRPr lang="en-US"/>
        </a:p>
      </dgm:t>
    </dgm:pt>
    <dgm:pt modelId="{B2F94F56-D65D-4822-AB38-3762C1FE4F75}" type="sibTrans" cxnId="{60BEB30E-BDB6-4CAC-8FF3-34320D5AAEB8}">
      <dgm:prSet/>
      <dgm:spPr/>
      <dgm:t>
        <a:bodyPr/>
        <a:lstStyle/>
        <a:p>
          <a:endParaRPr lang="en-US"/>
        </a:p>
      </dgm:t>
    </dgm:pt>
    <dgm:pt modelId="{C2AD8A6C-CB39-4621-BCA4-F70C52BC7DB3}">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rPr>
            <a:t>Strategic plans</a:t>
          </a:r>
        </a:p>
      </dgm:t>
    </dgm:pt>
    <dgm:pt modelId="{F7FC61B1-C852-45DC-811E-BDEC1AADDCBE}" type="parTrans" cxnId="{FD1B8518-5FF9-47CD-BF44-40F0D44FD35E}">
      <dgm:prSet/>
      <dgm:spPr/>
      <dgm:t>
        <a:bodyPr/>
        <a:lstStyle/>
        <a:p>
          <a:endParaRPr lang="en-US"/>
        </a:p>
      </dgm:t>
    </dgm:pt>
    <dgm:pt modelId="{97BB9CC2-4584-4047-9A26-F97C9C6AA3D7}" type="sibTrans" cxnId="{FD1B8518-5FF9-47CD-BF44-40F0D44FD35E}">
      <dgm:prSet/>
      <dgm:spPr/>
      <dgm:t>
        <a:bodyPr/>
        <a:lstStyle/>
        <a:p>
          <a:endParaRPr lang="en-US"/>
        </a:p>
      </dgm:t>
    </dgm:pt>
    <dgm:pt modelId="{B0AB70BD-36CE-4609-9BED-250358366862}">
      <dgm:prSet custT="1"/>
      <dgm:spPr/>
      <dgm:t>
        <a:bodyPr/>
        <a:lstStyle/>
        <a:p>
          <a:pPr>
            <a:lnSpc>
              <a:spcPct val="100000"/>
            </a:lnSpc>
          </a:pPr>
          <a:r>
            <a:rPr lang="en-US" sz="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6"/>
            </a:rPr>
            <a:t>Industry Liaison LinkedIn Page</a:t>
          </a:r>
          <a:endParaRPr lang="en-US" sz="1200">
            <a:latin typeface="Open Sans Light" panose="020B0306030504020204" pitchFamily="34" charset="0"/>
            <a:ea typeface="Open Sans Light" panose="020B0306030504020204" pitchFamily="34" charset="0"/>
            <a:cs typeface="Open Sans Light" panose="020B0306030504020204" pitchFamily="34" charset="0"/>
          </a:endParaRPr>
        </a:p>
      </dgm:t>
    </dgm:pt>
    <dgm:pt modelId="{90B7E6AD-2F9D-4341-BF42-EE1071AA920E}" type="parTrans" cxnId="{52CAA4D6-AAAD-433E-B637-15C010E2DEC2}">
      <dgm:prSet/>
      <dgm:spPr/>
      <dgm:t>
        <a:bodyPr/>
        <a:lstStyle/>
        <a:p>
          <a:endParaRPr lang="en-US"/>
        </a:p>
      </dgm:t>
    </dgm:pt>
    <dgm:pt modelId="{D9076CB3-14A8-4800-BF04-F977B13E5D09}" type="sibTrans" cxnId="{52CAA4D6-AAAD-433E-B637-15C010E2DEC2}">
      <dgm:prSet/>
      <dgm:spPr/>
      <dgm:t>
        <a:bodyPr/>
        <a:lstStyle/>
        <a:p>
          <a:endParaRPr lang="en-US"/>
        </a:p>
      </dgm:t>
    </dgm:pt>
    <dgm:pt modelId="{8CC469A0-0A1D-41B7-B227-7FC9BEEB715C}" type="pres">
      <dgm:prSet presAssocID="{A1CF7E84-8191-4132-919A-94CE705A26A3}" presName="linear" presStyleCnt="0">
        <dgm:presLayoutVars>
          <dgm:dir/>
          <dgm:animLvl val="lvl"/>
          <dgm:resizeHandles val="exact"/>
        </dgm:presLayoutVars>
      </dgm:prSet>
      <dgm:spPr/>
    </dgm:pt>
    <dgm:pt modelId="{0E3727CD-A79C-46D6-86C2-B386733D4A11}" type="pres">
      <dgm:prSet presAssocID="{D164CEF4-CC4D-4064-882E-9AB896507C3E}" presName="parentLin" presStyleCnt="0"/>
      <dgm:spPr/>
    </dgm:pt>
    <dgm:pt modelId="{19E2F7C7-69A8-4770-AC40-91BB6397BE43}" type="pres">
      <dgm:prSet presAssocID="{D164CEF4-CC4D-4064-882E-9AB896507C3E}" presName="parentLeftMargin" presStyleLbl="node1" presStyleIdx="0" presStyleCnt="3"/>
      <dgm:spPr/>
    </dgm:pt>
    <dgm:pt modelId="{2A9EA377-EA49-43F1-9421-A902FB9F0776}" type="pres">
      <dgm:prSet presAssocID="{D164CEF4-CC4D-4064-882E-9AB896507C3E}" presName="parentText" presStyleLbl="node1" presStyleIdx="0" presStyleCnt="3">
        <dgm:presLayoutVars>
          <dgm:chMax val="0"/>
          <dgm:bulletEnabled val="1"/>
        </dgm:presLayoutVars>
      </dgm:prSet>
      <dgm:spPr/>
    </dgm:pt>
    <dgm:pt modelId="{4CA23AC8-99A9-4BDF-9E98-5495B14BE04E}" type="pres">
      <dgm:prSet presAssocID="{D164CEF4-CC4D-4064-882E-9AB896507C3E}" presName="negativeSpace" presStyleCnt="0"/>
      <dgm:spPr/>
    </dgm:pt>
    <dgm:pt modelId="{42A1FF44-52C7-48B3-A0ED-088EBB9FADA4}" type="pres">
      <dgm:prSet presAssocID="{D164CEF4-CC4D-4064-882E-9AB896507C3E}" presName="childText" presStyleLbl="conFgAcc1" presStyleIdx="0" presStyleCnt="3">
        <dgm:presLayoutVars>
          <dgm:bulletEnabled val="1"/>
        </dgm:presLayoutVars>
      </dgm:prSet>
      <dgm:spPr/>
    </dgm:pt>
    <dgm:pt modelId="{85CC80B0-A49B-4FA6-89C7-1B22569E574E}" type="pres">
      <dgm:prSet presAssocID="{87CB3871-CA00-4EF0-A276-2DAD48E4D063}" presName="spaceBetweenRectangles" presStyleCnt="0"/>
      <dgm:spPr/>
    </dgm:pt>
    <dgm:pt modelId="{3CDD53A2-F492-4926-A5CC-0163784925A4}" type="pres">
      <dgm:prSet presAssocID="{0A2EF13E-03E4-4E32-8115-C08F65957028}" presName="parentLin" presStyleCnt="0"/>
      <dgm:spPr/>
    </dgm:pt>
    <dgm:pt modelId="{14AA2FBE-6BF6-4A2C-B021-24C4C0C600A6}" type="pres">
      <dgm:prSet presAssocID="{0A2EF13E-03E4-4E32-8115-C08F65957028}" presName="parentLeftMargin" presStyleLbl="node1" presStyleIdx="0" presStyleCnt="3"/>
      <dgm:spPr/>
    </dgm:pt>
    <dgm:pt modelId="{3C4E9C3F-4640-48C4-B43C-1BD17D232483}" type="pres">
      <dgm:prSet presAssocID="{0A2EF13E-03E4-4E32-8115-C08F65957028}" presName="parentText" presStyleLbl="node1" presStyleIdx="1" presStyleCnt="3">
        <dgm:presLayoutVars>
          <dgm:chMax val="0"/>
          <dgm:bulletEnabled val="1"/>
        </dgm:presLayoutVars>
      </dgm:prSet>
      <dgm:spPr/>
    </dgm:pt>
    <dgm:pt modelId="{7BACF305-C4EE-4FF5-AF2D-F89C65536C88}" type="pres">
      <dgm:prSet presAssocID="{0A2EF13E-03E4-4E32-8115-C08F65957028}" presName="negativeSpace" presStyleCnt="0"/>
      <dgm:spPr/>
    </dgm:pt>
    <dgm:pt modelId="{2500BBAB-F86E-4288-B54F-92B884F0367A}" type="pres">
      <dgm:prSet presAssocID="{0A2EF13E-03E4-4E32-8115-C08F65957028}" presName="childText" presStyleLbl="conFgAcc1" presStyleIdx="1" presStyleCnt="3">
        <dgm:presLayoutVars>
          <dgm:bulletEnabled val="1"/>
        </dgm:presLayoutVars>
      </dgm:prSet>
      <dgm:spPr/>
    </dgm:pt>
    <dgm:pt modelId="{B1855C3D-B94F-4613-8A35-1CDBACAE1B62}" type="pres">
      <dgm:prSet presAssocID="{627730EB-A36B-4F1A-A229-41132DA62E06}" presName="spaceBetweenRectangles" presStyleCnt="0"/>
      <dgm:spPr/>
    </dgm:pt>
    <dgm:pt modelId="{0B97D0B8-942F-4E54-95B5-E839F16057BA}" type="pres">
      <dgm:prSet presAssocID="{9AAF1D58-A2A5-46A9-BE46-6EDFA210E702}" presName="parentLin" presStyleCnt="0"/>
      <dgm:spPr/>
    </dgm:pt>
    <dgm:pt modelId="{D0676DC6-A06D-4B9A-B8A5-3B835D97817D}" type="pres">
      <dgm:prSet presAssocID="{9AAF1D58-A2A5-46A9-BE46-6EDFA210E702}" presName="parentLeftMargin" presStyleLbl="node1" presStyleIdx="1" presStyleCnt="3"/>
      <dgm:spPr/>
    </dgm:pt>
    <dgm:pt modelId="{717EA11E-AD8A-45DA-B5EE-97F9EE955BBF}" type="pres">
      <dgm:prSet presAssocID="{9AAF1D58-A2A5-46A9-BE46-6EDFA210E702}" presName="parentText" presStyleLbl="node1" presStyleIdx="2" presStyleCnt="3">
        <dgm:presLayoutVars>
          <dgm:chMax val="0"/>
          <dgm:bulletEnabled val="1"/>
        </dgm:presLayoutVars>
      </dgm:prSet>
      <dgm:spPr/>
    </dgm:pt>
    <dgm:pt modelId="{BBD5346E-FC99-433E-8DCD-0825BBC8E7B3}" type="pres">
      <dgm:prSet presAssocID="{9AAF1D58-A2A5-46A9-BE46-6EDFA210E702}" presName="negativeSpace" presStyleCnt="0"/>
      <dgm:spPr/>
    </dgm:pt>
    <dgm:pt modelId="{0B92E8B5-2BE3-4FEB-9DB6-12275D5BB8D0}" type="pres">
      <dgm:prSet presAssocID="{9AAF1D58-A2A5-46A9-BE46-6EDFA210E702}" presName="childText" presStyleLbl="conFgAcc1" presStyleIdx="2" presStyleCnt="3">
        <dgm:presLayoutVars>
          <dgm:bulletEnabled val="1"/>
        </dgm:presLayoutVars>
      </dgm:prSet>
      <dgm:spPr/>
    </dgm:pt>
  </dgm:ptLst>
  <dgm:cxnLst>
    <dgm:cxn modelId="{50EB8B01-869F-4BF5-A16C-2E1C22BC588A}" type="presOf" srcId="{0A2EF13E-03E4-4E32-8115-C08F65957028}" destId="{14AA2FBE-6BF6-4A2C-B021-24C4C0C600A6}" srcOrd="0" destOrd="0" presId="urn:microsoft.com/office/officeart/2005/8/layout/list1"/>
    <dgm:cxn modelId="{2378CF04-B7F3-414A-9BD5-5E64DECD0242}" srcId="{A1CF7E84-8191-4132-919A-94CE705A26A3}" destId="{9AAF1D58-A2A5-46A9-BE46-6EDFA210E702}" srcOrd="2" destOrd="0" parTransId="{1ADE4F9D-0982-4E00-8F1B-641C36799367}" sibTransId="{6222540F-FE38-4B81-A932-871CDE227379}"/>
    <dgm:cxn modelId="{2D793105-DB26-42C7-A4C1-7EB90B0DB232}" type="presOf" srcId="{B0AB70BD-36CE-4609-9BED-250358366862}" destId="{42A1FF44-52C7-48B3-A0ED-088EBB9FADA4}" srcOrd="0" destOrd="4" presId="urn:microsoft.com/office/officeart/2005/8/layout/list1"/>
    <dgm:cxn modelId="{555D2008-D6A7-4BFD-B28A-C6819E1C24D5}" type="presOf" srcId="{A12D643B-2505-4DAD-96DC-837CF8BCABAD}" destId="{42A1FF44-52C7-48B3-A0ED-088EBB9FADA4}" srcOrd="0" destOrd="3" presId="urn:microsoft.com/office/officeart/2005/8/layout/list1"/>
    <dgm:cxn modelId="{8232770E-615B-4A8F-BDF4-35BE62B7BF2D}" srcId="{D164CEF4-CC4D-4064-882E-9AB896507C3E}" destId="{A12D643B-2505-4DAD-96DC-837CF8BCABAD}" srcOrd="3" destOrd="0" parTransId="{64B8716E-4764-4A6B-B07A-A6864B9A0508}" sibTransId="{9319C402-6C60-4A62-8320-E2D75CAD3420}"/>
    <dgm:cxn modelId="{60BEB30E-BDB6-4CAC-8FF3-34320D5AAEB8}" srcId="{9AAF1D58-A2A5-46A9-BE46-6EDFA210E702}" destId="{B6D145FF-F2C6-4890-97D2-0A2D42577B5E}" srcOrd="1" destOrd="0" parTransId="{1473F8AB-BCA6-405D-8B2D-4406A7702C5F}" sibTransId="{B2F94F56-D65D-4822-AB38-3762C1FE4F75}"/>
    <dgm:cxn modelId="{6BCD0816-1F9C-49F3-A828-40A4E48721DE}" type="presOf" srcId="{D164CEF4-CC4D-4064-882E-9AB896507C3E}" destId="{19E2F7C7-69A8-4770-AC40-91BB6397BE43}" srcOrd="0" destOrd="0" presId="urn:microsoft.com/office/officeart/2005/8/layout/list1"/>
    <dgm:cxn modelId="{FD1B8518-5FF9-47CD-BF44-40F0D44FD35E}" srcId="{D164CEF4-CC4D-4064-882E-9AB896507C3E}" destId="{C2AD8A6C-CB39-4621-BCA4-F70C52BC7DB3}" srcOrd="5" destOrd="0" parTransId="{F7FC61B1-C852-45DC-811E-BDEC1AADDCBE}" sibTransId="{97BB9CC2-4584-4047-9A26-F97C9C6AA3D7}"/>
    <dgm:cxn modelId="{B0000822-162A-4395-9F64-B734AE6DB1A9}" type="presOf" srcId="{3D253F2A-7A98-45D0-B5E2-205290B5D9D2}" destId="{42A1FF44-52C7-48B3-A0ED-088EBB9FADA4}" srcOrd="0" destOrd="1" presId="urn:microsoft.com/office/officeart/2005/8/layout/list1"/>
    <dgm:cxn modelId="{FADE852F-2623-4F78-95B9-1AA78E95E5C9}" type="presOf" srcId="{10014E98-766C-4BEB-BF4D-5E79468645C0}" destId="{2500BBAB-F86E-4288-B54F-92B884F0367A}" srcOrd="0" destOrd="0" presId="urn:microsoft.com/office/officeart/2005/8/layout/list1"/>
    <dgm:cxn modelId="{E3340833-ADA4-470E-BAE1-8EB4B7DF51EE}" type="presOf" srcId="{1A49ECF9-A369-4488-B4B8-37CFBA048F8A}" destId="{0B92E8B5-2BE3-4FEB-9DB6-12275D5BB8D0}" srcOrd="0" destOrd="0" presId="urn:microsoft.com/office/officeart/2005/8/layout/list1"/>
    <dgm:cxn modelId="{0E10825E-6CD6-450B-95FC-7A2275403317}" type="presOf" srcId="{C69872FE-6308-4B42-B0F1-0545CB484AEB}" destId="{2500BBAB-F86E-4288-B54F-92B884F0367A}" srcOrd="0" destOrd="1" presId="urn:microsoft.com/office/officeart/2005/8/layout/list1"/>
    <dgm:cxn modelId="{5ED0EC41-196B-4B95-9D2E-739680D26669}" type="presOf" srcId="{A1CF7E84-8191-4132-919A-94CE705A26A3}" destId="{8CC469A0-0A1D-41B7-B227-7FC9BEEB715C}" srcOrd="0" destOrd="0" presId="urn:microsoft.com/office/officeart/2005/8/layout/list1"/>
    <dgm:cxn modelId="{3B265166-9A6B-4D15-9CC8-B0C95D4F2B0A}" type="presOf" srcId="{9AAF1D58-A2A5-46A9-BE46-6EDFA210E702}" destId="{D0676DC6-A06D-4B9A-B8A5-3B835D97817D}" srcOrd="0" destOrd="0" presId="urn:microsoft.com/office/officeart/2005/8/layout/list1"/>
    <dgm:cxn modelId="{EFED0447-7CF3-49E4-B356-3438E4BA7CBA}" srcId="{D164CEF4-CC4D-4064-882E-9AB896507C3E}" destId="{D03B4B38-4836-453F-837D-1DE8F5BF5CF6}" srcOrd="2" destOrd="0" parTransId="{24DB7D66-BF2C-41B7-B58A-6C8BD122717A}" sibTransId="{374B868E-C4E9-4FA2-903F-20643D9A15B0}"/>
    <dgm:cxn modelId="{422AE847-6C37-4C7E-B488-0AA536F731CF}" srcId="{0A2EF13E-03E4-4E32-8115-C08F65957028}" destId="{10014E98-766C-4BEB-BF4D-5E79468645C0}" srcOrd="0" destOrd="0" parTransId="{21ED3FC6-B66E-4091-BCFC-D5ECE5AAC5B7}" sibTransId="{FC4A9C97-B7CD-44CC-809E-750E4C23719F}"/>
    <dgm:cxn modelId="{6BAF774A-E0FE-4AD7-BE9B-51FE2F174327}" type="presOf" srcId="{A49EDABA-A959-4D4D-8F5A-7798B17960BE}" destId="{2500BBAB-F86E-4288-B54F-92B884F0367A}" srcOrd="0" destOrd="3" presId="urn:microsoft.com/office/officeart/2005/8/layout/list1"/>
    <dgm:cxn modelId="{BED68F6C-43F3-439A-AF11-474708BFB832}" type="presOf" srcId="{D164CEF4-CC4D-4064-882E-9AB896507C3E}" destId="{2A9EA377-EA49-43F1-9421-A902FB9F0776}" srcOrd="1" destOrd="0" presId="urn:microsoft.com/office/officeart/2005/8/layout/list1"/>
    <dgm:cxn modelId="{641FC058-9FD4-4340-8597-27349A6B7450}" srcId="{0A2EF13E-03E4-4E32-8115-C08F65957028}" destId="{C69872FE-6308-4B42-B0F1-0545CB484AEB}" srcOrd="1" destOrd="0" parTransId="{A2D08EA8-9B3E-4472-9C59-97C3AF58B79E}" sibTransId="{7EDB0161-A670-45A7-B49E-4F3917FE7F7C}"/>
    <dgm:cxn modelId="{FD8A6486-3EB9-4722-9B03-D4C3D12DCA4A}" srcId="{A1CF7E84-8191-4132-919A-94CE705A26A3}" destId="{0A2EF13E-03E4-4E32-8115-C08F65957028}" srcOrd="1" destOrd="0" parTransId="{C563FC6A-AF06-46B7-9E6F-9AD641398127}" sibTransId="{627730EB-A36B-4F1A-A229-41132DA62E06}"/>
    <dgm:cxn modelId="{88B54587-E028-4C6A-BB32-4B61F93F2AC3}" srcId="{A1CF7E84-8191-4132-919A-94CE705A26A3}" destId="{D164CEF4-CC4D-4064-882E-9AB896507C3E}" srcOrd="0" destOrd="0" parTransId="{0A01F5C3-2786-4AFC-9FA7-865C47C443FB}" sibTransId="{87CB3871-CA00-4EF0-A276-2DAD48E4D063}"/>
    <dgm:cxn modelId="{4E807B89-D6D8-40C8-857F-B3427DCF8984}" srcId="{0A2EF13E-03E4-4E32-8115-C08F65957028}" destId="{A49EDABA-A959-4D4D-8F5A-7798B17960BE}" srcOrd="3" destOrd="0" parTransId="{7766466A-6B29-4E72-8D35-F1F1C0EEE4EE}" sibTransId="{B57F0CCB-2BF6-4692-ABBB-C6E4954A241E}"/>
    <dgm:cxn modelId="{423CD59B-9345-446D-8E3B-5DE80A682CE1}" srcId="{0A2EF13E-03E4-4E32-8115-C08F65957028}" destId="{BCCA1C7E-E4D7-485E-A324-9FFB4D9708A9}" srcOrd="2" destOrd="0" parTransId="{2FD1B58C-AE78-4868-8455-A642404035B7}" sibTransId="{B8FB642A-6E21-45A6-8434-5B8FCBD5C47E}"/>
    <dgm:cxn modelId="{375DE29E-DD7D-43C1-864F-9DF06F7AFD81}" type="presOf" srcId="{B6D145FF-F2C6-4890-97D2-0A2D42577B5E}" destId="{0B92E8B5-2BE3-4FEB-9DB6-12275D5BB8D0}" srcOrd="0" destOrd="1" presId="urn:microsoft.com/office/officeart/2005/8/layout/list1"/>
    <dgm:cxn modelId="{34A51BBB-5A32-4458-9B47-29F42B3004AC}" type="presOf" srcId="{ED599FF3-30B8-44AD-ADBF-AD84C76C23FF}" destId="{42A1FF44-52C7-48B3-A0ED-088EBB9FADA4}" srcOrd="0" destOrd="0" presId="urn:microsoft.com/office/officeart/2005/8/layout/list1"/>
    <dgm:cxn modelId="{21630DC1-D089-46DE-BE3D-67AA9AD245ED}" srcId="{D164CEF4-CC4D-4064-882E-9AB896507C3E}" destId="{ED599FF3-30B8-44AD-ADBF-AD84C76C23FF}" srcOrd="0" destOrd="0" parTransId="{DB1B1496-A18A-4249-999A-49AF127188AE}" sibTransId="{917DE0D7-A2FD-4E1F-903F-3FB5785694BB}"/>
    <dgm:cxn modelId="{A4E7F2CB-C21B-4E55-81D1-8C1C3EA198C8}" type="presOf" srcId="{C2AD8A6C-CB39-4621-BCA4-F70C52BC7DB3}" destId="{42A1FF44-52C7-48B3-A0ED-088EBB9FADA4}" srcOrd="0" destOrd="5" presId="urn:microsoft.com/office/officeart/2005/8/layout/list1"/>
    <dgm:cxn modelId="{52CAA4D6-AAAD-433E-B637-15C010E2DEC2}" srcId="{D164CEF4-CC4D-4064-882E-9AB896507C3E}" destId="{B0AB70BD-36CE-4609-9BED-250358366862}" srcOrd="4" destOrd="0" parTransId="{90B7E6AD-2F9D-4341-BF42-EE1071AA920E}" sibTransId="{D9076CB3-14A8-4800-BF04-F977B13E5D09}"/>
    <dgm:cxn modelId="{25A0DBDA-093F-4AC1-B2FF-F058A337E3FE}" type="presOf" srcId="{9AAF1D58-A2A5-46A9-BE46-6EDFA210E702}" destId="{717EA11E-AD8A-45DA-B5EE-97F9EE955BBF}" srcOrd="1" destOrd="0" presId="urn:microsoft.com/office/officeart/2005/8/layout/list1"/>
    <dgm:cxn modelId="{41F9B6DC-E92F-49C6-8134-571ACA1285C4}" srcId="{9AAF1D58-A2A5-46A9-BE46-6EDFA210E702}" destId="{1A49ECF9-A369-4488-B4B8-37CFBA048F8A}" srcOrd="0" destOrd="0" parTransId="{1F6F54B4-1692-4564-BC78-602A070318AD}" sibTransId="{1ECEA165-AE91-4591-A79B-C178D2B09C4F}"/>
    <dgm:cxn modelId="{0A4EF2DE-C135-4C33-8CAC-05B99C6A45AA}" srcId="{D164CEF4-CC4D-4064-882E-9AB896507C3E}" destId="{3D253F2A-7A98-45D0-B5E2-205290B5D9D2}" srcOrd="1" destOrd="0" parTransId="{94607703-783B-43AE-8603-1BAB0C425137}" sibTransId="{33305F56-EF4B-402E-994A-22A1AB382912}"/>
    <dgm:cxn modelId="{C2A3FAE7-DA47-4887-879E-B95194336345}" type="presOf" srcId="{BCCA1C7E-E4D7-485E-A324-9FFB4D9708A9}" destId="{2500BBAB-F86E-4288-B54F-92B884F0367A}" srcOrd="0" destOrd="2" presId="urn:microsoft.com/office/officeart/2005/8/layout/list1"/>
    <dgm:cxn modelId="{61F9E2EA-A4B7-4670-8D0F-FFFDB102A7A9}" type="presOf" srcId="{0A2EF13E-03E4-4E32-8115-C08F65957028}" destId="{3C4E9C3F-4640-48C4-B43C-1BD17D232483}" srcOrd="1" destOrd="0" presId="urn:microsoft.com/office/officeart/2005/8/layout/list1"/>
    <dgm:cxn modelId="{6FF89AFC-1335-4BD6-9CC2-C40C547FA856}" type="presOf" srcId="{D03B4B38-4836-453F-837D-1DE8F5BF5CF6}" destId="{42A1FF44-52C7-48B3-A0ED-088EBB9FADA4}" srcOrd="0" destOrd="2" presId="urn:microsoft.com/office/officeart/2005/8/layout/list1"/>
    <dgm:cxn modelId="{6BA349F7-1CD9-4C57-B23C-F4DA834C1458}" type="presParOf" srcId="{8CC469A0-0A1D-41B7-B227-7FC9BEEB715C}" destId="{0E3727CD-A79C-46D6-86C2-B386733D4A11}" srcOrd="0" destOrd="0" presId="urn:microsoft.com/office/officeart/2005/8/layout/list1"/>
    <dgm:cxn modelId="{82E3AF1B-23D8-426D-8668-39EBB9FEF5FC}" type="presParOf" srcId="{0E3727CD-A79C-46D6-86C2-B386733D4A11}" destId="{19E2F7C7-69A8-4770-AC40-91BB6397BE43}" srcOrd="0" destOrd="0" presId="urn:microsoft.com/office/officeart/2005/8/layout/list1"/>
    <dgm:cxn modelId="{048F20CC-828D-4ED8-A195-5E8F90286120}" type="presParOf" srcId="{0E3727CD-A79C-46D6-86C2-B386733D4A11}" destId="{2A9EA377-EA49-43F1-9421-A902FB9F0776}" srcOrd="1" destOrd="0" presId="urn:microsoft.com/office/officeart/2005/8/layout/list1"/>
    <dgm:cxn modelId="{649F02EB-80E7-4314-9C51-A5247582FAE0}" type="presParOf" srcId="{8CC469A0-0A1D-41B7-B227-7FC9BEEB715C}" destId="{4CA23AC8-99A9-4BDF-9E98-5495B14BE04E}" srcOrd="1" destOrd="0" presId="urn:microsoft.com/office/officeart/2005/8/layout/list1"/>
    <dgm:cxn modelId="{6C2169C6-3BD7-42A9-AF22-C1C164096186}" type="presParOf" srcId="{8CC469A0-0A1D-41B7-B227-7FC9BEEB715C}" destId="{42A1FF44-52C7-48B3-A0ED-088EBB9FADA4}" srcOrd="2" destOrd="0" presId="urn:microsoft.com/office/officeart/2005/8/layout/list1"/>
    <dgm:cxn modelId="{2A619819-DF82-46A2-A4F4-5D6AAB12BB12}" type="presParOf" srcId="{8CC469A0-0A1D-41B7-B227-7FC9BEEB715C}" destId="{85CC80B0-A49B-4FA6-89C7-1B22569E574E}" srcOrd="3" destOrd="0" presId="urn:microsoft.com/office/officeart/2005/8/layout/list1"/>
    <dgm:cxn modelId="{34423ABB-69A3-4645-9429-064FF6D75533}" type="presParOf" srcId="{8CC469A0-0A1D-41B7-B227-7FC9BEEB715C}" destId="{3CDD53A2-F492-4926-A5CC-0163784925A4}" srcOrd="4" destOrd="0" presId="urn:microsoft.com/office/officeart/2005/8/layout/list1"/>
    <dgm:cxn modelId="{F01AFFD6-C154-44F6-A6B3-B4C095353B2D}" type="presParOf" srcId="{3CDD53A2-F492-4926-A5CC-0163784925A4}" destId="{14AA2FBE-6BF6-4A2C-B021-24C4C0C600A6}" srcOrd="0" destOrd="0" presId="urn:microsoft.com/office/officeart/2005/8/layout/list1"/>
    <dgm:cxn modelId="{13BED846-E189-4065-BC79-F90E3B1F38B6}" type="presParOf" srcId="{3CDD53A2-F492-4926-A5CC-0163784925A4}" destId="{3C4E9C3F-4640-48C4-B43C-1BD17D232483}" srcOrd="1" destOrd="0" presId="urn:microsoft.com/office/officeart/2005/8/layout/list1"/>
    <dgm:cxn modelId="{59C5BB91-E3BD-4792-9495-491C65324989}" type="presParOf" srcId="{8CC469A0-0A1D-41B7-B227-7FC9BEEB715C}" destId="{7BACF305-C4EE-4FF5-AF2D-F89C65536C88}" srcOrd="5" destOrd="0" presId="urn:microsoft.com/office/officeart/2005/8/layout/list1"/>
    <dgm:cxn modelId="{641A4460-179C-468E-A9B6-04719154A488}" type="presParOf" srcId="{8CC469A0-0A1D-41B7-B227-7FC9BEEB715C}" destId="{2500BBAB-F86E-4288-B54F-92B884F0367A}" srcOrd="6" destOrd="0" presId="urn:microsoft.com/office/officeart/2005/8/layout/list1"/>
    <dgm:cxn modelId="{D0905498-309F-42DA-8DA3-FAE1D8F2A6C9}" type="presParOf" srcId="{8CC469A0-0A1D-41B7-B227-7FC9BEEB715C}" destId="{B1855C3D-B94F-4613-8A35-1CDBACAE1B62}" srcOrd="7" destOrd="0" presId="urn:microsoft.com/office/officeart/2005/8/layout/list1"/>
    <dgm:cxn modelId="{E1D53140-6ECB-4DFA-90F6-5845C31D3F05}" type="presParOf" srcId="{8CC469A0-0A1D-41B7-B227-7FC9BEEB715C}" destId="{0B97D0B8-942F-4E54-95B5-E839F16057BA}" srcOrd="8" destOrd="0" presId="urn:microsoft.com/office/officeart/2005/8/layout/list1"/>
    <dgm:cxn modelId="{0149EB7E-1A4E-4F90-AD71-41E2F4D13D69}" type="presParOf" srcId="{0B97D0B8-942F-4E54-95B5-E839F16057BA}" destId="{D0676DC6-A06D-4B9A-B8A5-3B835D97817D}" srcOrd="0" destOrd="0" presId="urn:microsoft.com/office/officeart/2005/8/layout/list1"/>
    <dgm:cxn modelId="{CAB8047E-550C-418D-9659-DB6BA367BDA2}" type="presParOf" srcId="{0B97D0B8-942F-4E54-95B5-E839F16057BA}" destId="{717EA11E-AD8A-45DA-B5EE-97F9EE955BBF}" srcOrd="1" destOrd="0" presId="urn:microsoft.com/office/officeart/2005/8/layout/list1"/>
    <dgm:cxn modelId="{0C2EFA48-4B2D-4FE9-85B6-E0FD84698773}" type="presParOf" srcId="{8CC469A0-0A1D-41B7-B227-7FC9BEEB715C}" destId="{BBD5346E-FC99-433E-8DCD-0825BBC8E7B3}" srcOrd="9" destOrd="0" presId="urn:microsoft.com/office/officeart/2005/8/layout/list1"/>
    <dgm:cxn modelId="{CE52868B-C0EC-4B81-96B1-242E694CD96E}" type="presParOf" srcId="{8CC469A0-0A1D-41B7-B227-7FC9BEEB715C}" destId="{0B92E8B5-2BE3-4FEB-9DB6-12275D5BB8D0}"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79D91F-4E81-4DA8-9FDC-FFDC24B32309}">
      <dsp:nvSpPr>
        <dsp:cNvPr id="0" name=""/>
        <dsp:cNvSpPr/>
      </dsp:nvSpPr>
      <dsp:spPr>
        <a:xfrm>
          <a:off x="2418" y="2016051"/>
          <a:ext cx="1823516" cy="9117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Secretary of State (S)</a:t>
          </a:r>
        </a:p>
      </dsp:txBody>
      <dsp:txXfrm>
        <a:off x="29122" y="2042755"/>
        <a:ext cx="1770108" cy="858350"/>
      </dsp:txXfrm>
    </dsp:sp>
    <dsp:sp modelId="{7BF486BE-19A4-4BD4-8C8D-78DC0C468476}">
      <dsp:nvSpPr>
        <dsp:cNvPr id="0" name=""/>
        <dsp:cNvSpPr/>
      </dsp:nvSpPr>
      <dsp:spPr>
        <a:xfrm rot="19457599">
          <a:off x="1741504" y="2191233"/>
          <a:ext cx="898267" cy="37133"/>
        </a:xfrm>
        <a:custGeom>
          <a:avLst/>
          <a:gdLst/>
          <a:ahLst/>
          <a:cxnLst/>
          <a:rect l="0" t="0" r="0" b="0"/>
          <a:pathLst>
            <a:path>
              <a:moveTo>
                <a:pt x="0" y="18566"/>
              </a:moveTo>
              <a:lnTo>
                <a:pt x="898267" y="185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68181" y="2187343"/>
        <a:ext cx="44913" cy="44913"/>
      </dsp:txXfrm>
    </dsp:sp>
    <dsp:sp modelId="{E398BE13-3298-498D-BD3F-6502F1ECBA80}">
      <dsp:nvSpPr>
        <dsp:cNvPr id="0" name=""/>
        <dsp:cNvSpPr/>
      </dsp:nvSpPr>
      <dsp:spPr>
        <a:xfrm>
          <a:off x="2555341" y="1491790"/>
          <a:ext cx="1823516" cy="9117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Deputy Secretary of State (D) MR</a:t>
          </a:r>
        </a:p>
      </dsp:txBody>
      <dsp:txXfrm>
        <a:off x="2582045" y="1518494"/>
        <a:ext cx="1770108" cy="858350"/>
      </dsp:txXfrm>
    </dsp:sp>
    <dsp:sp modelId="{C9312660-C6C5-4CDD-A253-B7B6249FCD56}">
      <dsp:nvSpPr>
        <dsp:cNvPr id="0" name=""/>
        <dsp:cNvSpPr/>
      </dsp:nvSpPr>
      <dsp:spPr>
        <a:xfrm rot="19457599">
          <a:off x="4294428" y="1666972"/>
          <a:ext cx="898267" cy="37133"/>
        </a:xfrm>
        <a:custGeom>
          <a:avLst/>
          <a:gdLst/>
          <a:ahLst/>
          <a:cxnLst/>
          <a:rect l="0" t="0" r="0" b="0"/>
          <a:pathLst>
            <a:path>
              <a:moveTo>
                <a:pt x="0" y="18566"/>
              </a:moveTo>
              <a:lnTo>
                <a:pt x="898267" y="18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721104" y="1663082"/>
        <a:ext cx="44913" cy="44913"/>
      </dsp:txXfrm>
    </dsp:sp>
    <dsp:sp modelId="{B4BFA78E-CE39-4C4D-94BD-9993827CEA04}">
      <dsp:nvSpPr>
        <dsp:cNvPr id="0" name=""/>
        <dsp:cNvSpPr/>
      </dsp:nvSpPr>
      <dsp:spPr>
        <a:xfrm>
          <a:off x="5108264" y="967529"/>
          <a:ext cx="1823516" cy="9117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Office of Small &amp; Disadvantaged Business Utilization (OSDBU)</a:t>
          </a:r>
        </a:p>
      </dsp:txBody>
      <dsp:txXfrm>
        <a:off x="5134968" y="994233"/>
        <a:ext cx="1770108" cy="858350"/>
      </dsp:txXfrm>
    </dsp:sp>
    <dsp:sp modelId="{339ED5EF-D8AD-4701-88A6-9FA98F79CE9E}">
      <dsp:nvSpPr>
        <dsp:cNvPr id="0" name=""/>
        <dsp:cNvSpPr/>
      </dsp:nvSpPr>
      <dsp:spPr>
        <a:xfrm rot="2142401">
          <a:off x="4294428" y="2191233"/>
          <a:ext cx="898267" cy="37133"/>
        </a:xfrm>
        <a:custGeom>
          <a:avLst/>
          <a:gdLst/>
          <a:ahLst/>
          <a:cxnLst/>
          <a:rect l="0" t="0" r="0" b="0"/>
          <a:pathLst>
            <a:path>
              <a:moveTo>
                <a:pt x="0" y="18566"/>
              </a:moveTo>
              <a:lnTo>
                <a:pt x="898267" y="18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721104" y="2187343"/>
        <a:ext cx="44913" cy="44913"/>
      </dsp:txXfrm>
    </dsp:sp>
    <dsp:sp modelId="{C4464FA6-EA17-4A14-90F8-D37B2987B86C}">
      <dsp:nvSpPr>
        <dsp:cNvPr id="0" name=""/>
        <dsp:cNvSpPr/>
      </dsp:nvSpPr>
      <dsp:spPr>
        <a:xfrm>
          <a:off x="5108264" y="2016051"/>
          <a:ext cx="1823516" cy="9117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Office of U.S. Foreign Assistance (F)</a:t>
          </a:r>
        </a:p>
      </dsp:txBody>
      <dsp:txXfrm>
        <a:off x="5134968" y="2042755"/>
        <a:ext cx="1770108" cy="858350"/>
      </dsp:txXfrm>
    </dsp:sp>
    <dsp:sp modelId="{400598B3-4C92-4A58-B45A-BC21052BAFF8}">
      <dsp:nvSpPr>
        <dsp:cNvPr id="0" name=""/>
        <dsp:cNvSpPr/>
      </dsp:nvSpPr>
      <dsp:spPr>
        <a:xfrm rot="2142401">
          <a:off x="1741504" y="2715494"/>
          <a:ext cx="898267" cy="37133"/>
        </a:xfrm>
        <a:custGeom>
          <a:avLst/>
          <a:gdLst/>
          <a:ahLst/>
          <a:cxnLst/>
          <a:rect l="0" t="0" r="0" b="0"/>
          <a:pathLst>
            <a:path>
              <a:moveTo>
                <a:pt x="0" y="18566"/>
              </a:moveTo>
              <a:lnTo>
                <a:pt x="898267" y="185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68181" y="2711604"/>
        <a:ext cx="44913" cy="44913"/>
      </dsp:txXfrm>
    </dsp:sp>
    <dsp:sp modelId="{1B605BE8-5AB1-4EB3-A6F9-EAF4FFA8F232}">
      <dsp:nvSpPr>
        <dsp:cNvPr id="0" name=""/>
        <dsp:cNvSpPr/>
      </dsp:nvSpPr>
      <dsp:spPr>
        <a:xfrm>
          <a:off x="2555341" y="2540312"/>
          <a:ext cx="1823516" cy="91175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a:t>Deputy Secretary of State (D)</a:t>
          </a:r>
        </a:p>
      </dsp:txBody>
      <dsp:txXfrm>
        <a:off x="2582045" y="2567016"/>
        <a:ext cx="1770108" cy="8583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168DC4-08E5-48EE-B64F-9E4621D75633}">
      <dsp:nvSpPr>
        <dsp:cNvPr id="0" name=""/>
        <dsp:cNvSpPr/>
      </dsp:nvSpPr>
      <dsp:spPr>
        <a:xfrm rot="10800000">
          <a:off x="0" y="0"/>
          <a:ext cx="8520598"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$12B Spend 46 Bureaus - 25% Obligated OCONUS, 75% Performed OCONUS</a:t>
          </a:r>
        </a:p>
      </dsp:txBody>
      <dsp:txXfrm rot="-10800000">
        <a:off x="1491104" y="0"/>
        <a:ext cx="5538389" cy="568464"/>
      </dsp:txXfrm>
    </dsp:sp>
    <dsp:sp modelId="{A6BAA238-3D84-47E6-A952-C932AF4C3496}">
      <dsp:nvSpPr>
        <dsp:cNvPr id="0" name=""/>
        <dsp:cNvSpPr/>
      </dsp:nvSpPr>
      <dsp:spPr>
        <a:xfrm rot="10800000">
          <a:off x="710049" y="568464"/>
          <a:ext cx="7100499"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~1K Virtual Vendor meetings &amp; matchmaking sessions</a:t>
          </a:r>
        </a:p>
      </dsp:txBody>
      <dsp:txXfrm rot="-10800000">
        <a:off x="1952637" y="568464"/>
        <a:ext cx="4615324" cy="568464"/>
      </dsp:txXfrm>
    </dsp:sp>
    <dsp:sp modelId="{4ED6D108-87BA-46CE-B2D7-AE7D118ECD56}">
      <dsp:nvSpPr>
        <dsp:cNvPr id="0" name=""/>
        <dsp:cNvSpPr/>
      </dsp:nvSpPr>
      <dsp:spPr>
        <a:xfrm rot="10800000">
          <a:off x="1420099" y="1136929"/>
          <a:ext cx="5680399"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305 Completed Acquisition Reviews (FY2022 Total: 328)</a:t>
          </a:r>
        </a:p>
      </dsp:txBody>
      <dsp:txXfrm rot="-10800000">
        <a:off x="2414169" y="1136929"/>
        <a:ext cx="3692259" cy="568464"/>
      </dsp:txXfrm>
    </dsp:sp>
    <dsp:sp modelId="{03BE8357-EFDC-4DB6-8CEA-F345B7E3DE22}">
      <dsp:nvSpPr>
        <dsp:cNvPr id="0" name=""/>
        <dsp:cNvSpPr/>
      </dsp:nvSpPr>
      <dsp:spPr>
        <a:xfrm rot="10800000">
          <a:off x="2130149" y="1705393"/>
          <a:ext cx="4260299"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39 Trainings DOS: 23 Events, 2,117 Attendees</a:t>
          </a:r>
        </a:p>
      </dsp:txBody>
      <dsp:txXfrm rot="-10800000">
        <a:off x="2875702" y="1705393"/>
        <a:ext cx="2769194" cy="568464"/>
      </dsp:txXfrm>
    </dsp:sp>
    <dsp:sp modelId="{8E828A48-D8B2-40D1-96CA-CDCA29653518}">
      <dsp:nvSpPr>
        <dsp:cNvPr id="0" name=""/>
        <dsp:cNvSpPr/>
      </dsp:nvSpPr>
      <dsp:spPr>
        <a:xfrm rot="10800000">
          <a:off x="2840199" y="2273858"/>
          <a:ext cx="2840199"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8 Staff 6 FTE + 2 Ctr</a:t>
          </a:r>
        </a:p>
      </dsp:txBody>
      <dsp:txXfrm rot="-10800000">
        <a:off x="3337234" y="2273858"/>
        <a:ext cx="1846129" cy="568464"/>
      </dsp:txXfrm>
    </dsp:sp>
    <dsp:sp modelId="{50591158-BB36-479F-A624-779C1D65171A}">
      <dsp:nvSpPr>
        <dsp:cNvPr id="0" name=""/>
        <dsp:cNvSpPr/>
      </dsp:nvSpPr>
      <dsp:spPr>
        <a:xfrm rot="10800000">
          <a:off x="3550249" y="2842322"/>
          <a:ext cx="1420099" cy="568464"/>
        </a:xfrm>
        <a:prstGeom prst="trapezoid">
          <a:avLst>
            <a:gd name="adj" fmla="val 124907"/>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a:t>3 Industry Days</a:t>
          </a:r>
        </a:p>
      </dsp:txBody>
      <dsp:txXfrm rot="-10800000">
        <a:off x="3550249" y="2842322"/>
        <a:ext cx="1420099" cy="5684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C1C37-35B8-4BDB-9986-940DC613C21E}">
      <dsp:nvSpPr>
        <dsp:cNvPr id="0" name=""/>
        <dsp:cNvSpPr/>
      </dsp:nvSpPr>
      <dsp:spPr>
        <a:xfrm>
          <a:off x="0" y="6152"/>
          <a:ext cx="8576917" cy="3744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Bureaus and Missions</a:t>
          </a:r>
        </a:p>
      </dsp:txBody>
      <dsp:txXfrm>
        <a:off x="18277" y="24429"/>
        <a:ext cx="8540363" cy="337846"/>
      </dsp:txXfrm>
    </dsp:sp>
    <dsp:sp modelId="{5E05D660-5DEF-44F2-BF00-02CDC7E3348E}">
      <dsp:nvSpPr>
        <dsp:cNvPr id="0" name=""/>
        <dsp:cNvSpPr/>
      </dsp:nvSpPr>
      <dsp:spPr>
        <a:xfrm>
          <a:off x="0" y="380552"/>
          <a:ext cx="8576917" cy="1283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317"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Functional: “Vertical” focus, worldwide footprint</a:t>
          </a:r>
        </a:p>
        <a:p>
          <a:pPr marL="228600" lvl="2" indent="-114300" algn="l" defTabSz="622300">
            <a:lnSpc>
              <a:spcPct val="90000"/>
            </a:lnSpc>
            <a:spcBef>
              <a:spcPct val="0"/>
            </a:spcBef>
            <a:spcAft>
              <a:spcPct val="20000"/>
            </a:spcAft>
            <a:buChar char="•"/>
          </a:pPr>
          <a:r>
            <a:rPr lang="en-US" sz="1400" kern="1200" dirty="0">
              <a:solidFill>
                <a:srgbClr val="000000">
                  <a:hueOff val="0"/>
                  <a:satOff val="0"/>
                  <a:lumOff val="0"/>
                  <a:alphaOff val="0"/>
                </a:srgbClr>
              </a:solidFill>
              <a:latin typeface="Open Sans Light" panose="020B0306030504020204" pitchFamily="34" charset="0"/>
              <a:ea typeface="Open Sans Light" panose="020B0306030504020204" pitchFamily="34" charset="0"/>
              <a:cs typeface="Open Sans Light" panose="020B0306030504020204" pitchFamily="34" charset="0"/>
            </a:rPr>
            <a:t>Provide the necessary vision to identify solutions and define the right tasks, to make decisions and to face critical issues such as why this project is being done</a:t>
          </a:r>
        </a:p>
        <a:p>
          <a:pPr marL="228600" lvl="2" indent="-114300" algn="l" defTabSz="622300">
            <a:lnSpc>
              <a:spcPct val="90000"/>
            </a:lnSpc>
            <a:spcBef>
              <a:spcPct val="0"/>
            </a:spcBef>
            <a:spcAft>
              <a:spcPct val="20000"/>
            </a:spcAft>
            <a:buChar char="•"/>
          </a:pPr>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E.g. security, anti-narcotics, passport issuance, environmental policy</a:t>
          </a:r>
        </a:p>
        <a:p>
          <a:pPr marL="114300" lvl="1" indent="-114300" algn="l" defTabSz="622300">
            <a:lnSpc>
              <a:spcPct val="90000"/>
            </a:lnSpc>
            <a:spcBef>
              <a:spcPct val="0"/>
            </a:spcBef>
            <a:spcAft>
              <a:spcPct val="20000"/>
            </a:spcAft>
            <a:buChar char="•"/>
          </a:pPr>
          <a:r>
            <a:rPr lang="en-US" sz="1400" kern="1200" dirty="0">
              <a:latin typeface="Open Sans Light" panose="020B0306030504020204" pitchFamily="34" charset="0"/>
              <a:ea typeface="Open Sans Light" panose="020B0306030504020204" pitchFamily="34" charset="0"/>
              <a:cs typeface="Open Sans Light" panose="020B0306030504020204" pitchFamily="34" charset="0"/>
            </a:rPr>
            <a:t>Geographic: Regional and/or country focus</a:t>
          </a:r>
        </a:p>
      </dsp:txBody>
      <dsp:txXfrm>
        <a:off x="0" y="380552"/>
        <a:ext cx="8576917" cy="1283400"/>
      </dsp:txXfrm>
    </dsp:sp>
    <dsp:sp modelId="{494CA26D-45B7-4259-A067-68DCD6559E83}">
      <dsp:nvSpPr>
        <dsp:cNvPr id="0" name=""/>
        <dsp:cNvSpPr/>
      </dsp:nvSpPr>
      <dsp:spPr>
        <a:xfrm>
          <a:off x="0" y="1663952"/>
          <a:ext cx="8576917" cy="37440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Speak the language</a:t>
          </a:r>
        </a:p>
      </dsp:txBody>
      <dsp:txXfrm>
        <a:off x="18277" y="1682229"/>
        <a:ext cx="8540363" cy="337846"/>
      </dsp:txXfrm>
    </dsp:sp>
    <dsp:sp modelId="{A1A0E8F1-A754-4A27-AC43-3800B7876102}">
      <dsp:nvSpPr>
        <dsp:cNvPr id="0" name=""/>
        <dsp:cNvSpPr/>
      </dsp:nvSpPr>
      <dsp:spPr>
        <a:xfrm>
          <a:off x="0" y="2038352"/>
          <a:ext cx="8576917" cy="331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317"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Acronyms, programmatic, and procurement</a:t>
          </a:r>
        </a:p>
      </dsp:txBody>
      <dsp:txXfrm>
        <a:off x="0" y="2038352"/>
        <a:ext cx="8576917" cy="331200"/>
      </dsp:txXfrm>
    </dsp:sp>
    <dsp:sp modelId="{7C796C4E-E593-475B-B1FE-1DE775F19753}">
      <dsp:nvSpPr>
        <dsp:cNvPr id="0" name=""/>
        <dsp:cNvSpPr/>
      </dsp:nvSpPr>
      <dsp:spPr>
        <a:xfrm>
          <a:off x="0" y="2369552"/>
          <a:ext cx="8576917" cy="374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Mind the Culture</a:t>
          </a:r>
        </a:p>
      </dsp:txBody>
      <dsp:txXfrm>
        <a:off x="18277" y="2387829"/>
        <a:ext cx="8540363" cy="337846"/>
      </dsp:txXfrm>
    </dsp:sp>
    <dsp:sp modelId="{EE3643AB-CA4C-4257-9955-ACC98EC772BA}">
      <dsp:nvSpPr>
        <dsp:cNvPr id="0" name=""/>
        <dsp:cNvSpPr/>
      </dsp:nvSpPr>
      <dsp:spPr>
        <a:xfrm>
          <a:off x="0" y="2743952"/>
          <a:ext cx="8576917" cy="1055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317"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Diplomacy Driven = collaborative, risk-averse</a:t>
          </a:r>
        </a:p>
        <a:p>
          <a:pPr marL="114300" lvl="1" indent="-114300" algn="l" defTabSz="622300">
            <a:lnSpc>
              <a:spcPct val="90000"/>
            </a:lnSpc>
            <a:spcBef>
              <a:spcPct val="0"/>
            </a:spcBef>
            <a:spcAft>
              <a:spcPct val="20000"/>
            </a:spcAft>
            <a:buChar char="•"/>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Foreign Service First (Diplomatic corps aren’t focused on contracting)</a:t>
          </a:r>
        </a:p>
        <a:p>
          <a:pPr marL="114300" lvl="1" indent="-114300" algn="l" defTabSz="622300">
            <a:lnSpc>
              <a:spcPct val="90000"/>
            </a:lnSpc>
            <a:spcBef>
              <a:spcPct val="0"/>
            </a:spcBef>
            <a:spcAft>
              <a:spcPct val="20000"/>
            </a:spcAft>
            <a:buChar char="•"/>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People, postings change frequently = your customers leave postings</a:t>
          </a:r>
        </a:p>
        <a:p>
          <a:pPr marL="114300" lvl="1" indent="-114300" algn="l" defTabSz="622300">
            <a:lnSpc>
              <a:spcPct val="90000"/>
            </a:lnSpc>
            <a:spcBef>
              <a:spcPct val="0"/>
            </a:spcBef>
            <a:spcAft>
              <a:spcPct val="20000"/>
            </a:spcAft>
            <a:buChar char="•"/>
          </a:pPr>
          <a:r>
            <a:rPr lang="en-US" sz="1400" kern="1200">
              <a:latin typeface="Open Sans Light" panose="020B0306030504020204" pitchFamily="34" charset="0"/>
              <a:ea typeface="Open Sans Light" panose="020B0306030504020204" pitchFamily="34" charset="0"/>
              <a:cs typeface="Open Sans Light" panose="020B0306030504020204" pitchFamily="34" charset="0"/>
            </a:rPr>
            <a:t>Security is Paramount (ALL ASPECTS of security)</a:t>
          </a:r>
        </a:p>
      </dsp:txBody>
      <dsp:txXfrm>
        <a:off x="0" y="2743952"/>
        <a:ext cx="8576917" cy="10557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45E418-7349-40C7-AB1E-D1676BCD9BBB}">
      <dsp:nvSpPr>
        <dsp:cNvPr id="0" name=""/>
        <dsp:cNvSpPr/>
      </dsp:nvSpPr>
      <dsp:spPr>
        <a:xfrm>
          <a:off x="2723" y="9415"/>
          <a:ext cx="2655054" cy="8064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a:t>Small Business Goals Increasing</a:t>
          </a:r>
        </a:p>
      </dsp:txBody>
      <dsp:txXfrm>
        <a:off x="2723" y="9415"/>
        <a:ext cx="2655054" cy="806400"/>
      </dsp:txXfrm>
    </dsp:sp>
    <dsp:sp modelId="{B326F46F-B4AC-4B4E-BEAD-50E3B77AFC50}">
      <dsp:nvSpPr>
        <dsp:cNvPr id="0" name=""/>
        <dsp:cNvSpPr/>
      </dsp:nvSpPr>
      <dsp:spPr>
        <a:xfrm>
          <a:off x="2723" y="815815"/>
          <a:ext cx="2655054" cy="1933509"/>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kern="1200">
              <a:solidFill>
                <a:schemeClr val="tx1"/>
              </a:solidFill>
              <a:latin typeface="+mn-lt"/>
            </a:rPr>
            <a:t>President’s EO 13985 On Equity and NDAA 2022 call for increased small business and socioeconomic category goals</a:t>
          </a:r>
          <a:endParaRPr lang="en-US" sz="1200" kern="1200"/>
        </a:p>
        <a:p>
          <a:pPr marL="114300" lvl="1" indent="-114300" algn="l" defTabSz="533400">
            <a:lnSpc>
              <a:spcPct val="90000"/>
            </a:lnSpc>
            <a:spcBef>
              <a:spcPct val="0"/>
            </a:spcBef>
            <a:spcAft>
              <a:spcPct val="15000"/>
            </a:spcAft>
            <a:buChar char="•"/>
          </a:pPr>
          <a:endParaRPr lang="en-US" sz="1200" kern="1200"/>
        </a:p>
        <a:p>
          <a:pPr marL="114300" lvl="1" indent="-114300" algn="l" defTabSz="533400">
            <a:lnSpc>
              <a:spcPct val="90000"/>
            </a:lnSpc>
            <a:spcBef>
              <a:spcPct val="0"/>
            </a:spcBef>
            <a:spcAft>
              <a:spcPct val="15000"/>
            </a:spcAft>
            <a:buChar char="•"/>
          </a:pPr>
          <a:r>
            <a:rPr lang="en-US" sz="1200" kern="1200">
              <a:solidFill>
                <a:schemeClr val="tx1"/>
              </a:solidFill>
              <a:latin typeface="+mn-lt"/>
            </a:rPr>
            <a:t>Possible </a:t>
          </a:r>
          <a:r>
            <a:rPr lang="en-US" sz="1200" kern="1200">
              <a:solidFill>
                <a:schemeClr val="tx1"/>
              </a:solidFill>
              <a:latin typeface="+mn-lt"/>
              <a:hlinkClick xmlns:r="http://schemas.openxmlformats.org/officeDocument/2006/relationships" r:id="rId1"/>
            </a:rPr>
            <a:t>Governmentwide SDB Goal</a:t>
          </a:r>
          <a:r>
            <a:rPr lang="en-US" sz="1200" kern="1200">
              <a:solidFill>
                <a:schemeClr val="tx1"/>
              </a:solidFill>
              <a:latin typeface="+mn-lt"/>
            </a:rPr>
            <a:t>, FY25: 15%</a:t>
          </a:r>
          <a:endParaRPr lang="en-US" sz="1200" kern="1200"/>
        </a:p>
      </dsp:txBody>
      <dsp:txXfrm>
        <a:off x="2723" y="815815"/>
        <a:ext cx="2655054" cy="1933509"/>
      </dsp:txXfrm>
    </dsp:sp>
    <dsp:sp modelId="{1D8856E4-A8EF-41EC-B8B1-EF60C46942DF}">
      <dsp:nvSpPr>
        <dsp:cNvPr id="0" name=""/>
        <dsp:cNvSpPr/>
      </dsp:nvSpPr>
      <dsp:spPr>
        <a:xfrm>
          <a:off x="3029485" y="9415"/>
          <a:ext cx="2655054" cy="8064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dirty="0"/>
            <a:t>Acquisition Alerts for Small Business</a:t>
          </a:r>
        </a:p>
      </dsp:txBody>
      <dsp:txXfrm>
        <a:off x="3029485" y="9415"/>
        <a:ext cx="2655054" cy="806400"/>
      </dsp:txXfrm>
    </dsp:sp>
    <dsp:sp modelId="{66DB2079-634B-4CF9-9C94-1AFAE8DFEE8C}">
      <dsp:nvSpPr>
        <dsp:cNvPr id="0" name=""/>
        <dsp:cNvSpPr/>
      </dsp:nvSpPr>
      <dsp:spPr>
        <a:xfrm>
          <a:off x="3029485" y="815815"/>
          <a:ext cx="2655054" cy="1933509"/>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ts val="900"/>
            </a:spcAft>
            <a:buChar char="•"/>
          </a:pPr>
          <a:r>
            <a:rPr lang="en-US" sz="1200" kern="1200"/>
            <a:t>Small Business Participation Plan</a:t>
          </a:r>
        </a:p>
        <a:p>
          <a:pPr marL="114300" lvl="1" indent="-114300" algn="l" defTabSz="533400">
            <a:lnSpc>
              <a:spcPct val="90000"/>
            </a:lnSpc>
            <a:spcBef>
              <a:spcPct val="0"/>
            </a:spcBef>
            <a:spcAft>
              <a:spcPts val="900"/>
            </a:spcAft>
            <a:buChar char="•"/>
          </a:pPr>
          <a:r>
            <a:rPr lang="en-US" sz="1200" kern="1200" dirty="0"/>
            <a:t>Cybersecurity</a:t>
          </a:r>
        </a:p>
        <a:p>
          <a:pPr marL="228600" lvl="2" indent="-114300" algn="l" defTabSz="533400">
            <a:lnSpc>
              <a:spcPct val="90000"/>
            </a:lnSpc>
            <a:spcBef>
              <a:spcPct val="0"/>
            </a:spcBef>
            <a:spcAft>
              <a:spcPts val="900"/>
            </a:spcAft>
            <a:buChar char="•"/>
          </a:pPr>
          <a:r>
            <a:rPr lang="en-US" sz="1200" kern="1200" dirty="0"/>
            <a:t>New requirement for a mandatory evaluation factor and contract clause for any contracts that include Information and Communications Technology or Operational Technologies.</a:t>
          </a:r>
        </a:p>
        <a:p>
          <a:pPr marL="114300" lvl="1" indent="-114300" algn="l" defTabSz="533400">
            <a:lnSpc>
              <a:spcPct val="90000"/>
            </a:lnSpc>
            <a:spcBef>
              <a:spcPct val="0"/>
            </a:spcBef>
            <a:spcAft>
              <a:spcPts val="900"/>
            </a:spcAft>
            <a:buChar char="•"/>
          </a:pPr>
          <a:r>
            <a:rPr lang="en-US" sz="1200" kern="1200" dirty="0"/>
            <a:t> Tolliver “Rule of Two”</a:t>
          </a:r>
        </a:p>
      </dsp:txBody>
      <dsp:txXfrm>
        <a:off x="3029485" y="815815"/>
        <a:ext cx="2655054" cy="1933509"/>
      </dsp:txXfrm>
    </dsp:sp>
    <dsp:sp modelId="{37E8D4C9-2C9C-4128-B18D-F80439417C72}">
      <dsp:nvSpPr>
        <dsp:cNvPr id="0" name=""/>
        <dsp:cNvSpPr/>
      </dsp:nvSpPr>
      <dsp:spPr>
        <a:xfrm>
          <a:off x="6056247" y="9415"/>
          <a:ext cx="2655054" cy="8064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kern="1200" dirty="0"/>
            <a:t>EO on Equity </a:t>
          </a:r>
        </a:p>
      </dsp:txBody>
      <dsp:txXfrm>
        <a:off x="6056247" y="9415"/>
        <a:ext cx="2655054" cy="806400"/>
      </dsp:txXfrm>
    </dsp:sp>
    <dsp:sp modelId="{CC4C3E7B-0AEE-471D-A711-FBC99AF96E5F}">
      <dsp:nvSpPr>
        <dsp:cNvPr id="0" name=""/>
        <dsp:cNvSpPr/>
      </dsp:nvSpPr>
      <dsp:spPr>
        <a:xfrm>
          <a:off x="6056247" y="815815"/>
          <a:ext cx="2655054" cy="1933509"/>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228600" lvl="1" indent="-228600" algn="l" defTabSz="889000">
            <a:lnSpc>
              <a:spcPct val="90000"/>
            </a:lnSpc>
            <a:spcBef>
              <a:spcPct val="0"/>
            </a:spcBef>
            <a:spcAft>
              <a:spcPts val="900"/>
            </a:spcAft>
            <a:buFont typeface="Arial" panose="020B0604020202020204" pitchFamily="34" charset="0"/>
            <a:buChar char="•"/>
          </a:pPr>
          <a:r>
            <a:rPr lang="en-US" sz="1200" kern="1200">
              <a:latin typeface="Gill Sans MT" panose="020B0502020104020203"/>
              <a:ea typeface="+mn-ea"/>
              <a:cs typeface="+mn-cs"/>
            </a:rPr>
            <a:t>Updated Procurement Forecast Tool</a:t>
          </a:r>
        </a:p>
        <a:p>
          <a:pPr marL="228600" lvl="1" indent="-228600" algn="l" defTabSz="889000">
            <a:lnSpc>
              <a:spcPct val="90000"/>
            </a:lnSpc>
            <a:spcBef>
              <a:spcPct val="0"/>
            </a:spcBef>
            <a:spcAft>
              <a:spcPts val="900"/>
            </a:spcAft>
            <a:buChar char="•"/>
          </a:pPr>
          <a:r>
            <a:rPr lang="en-US" sz="1200" kern="1200" dirty="0">
              <a:latin typeface="Gill Sans MT" panose="020B0502020104020203"/>
              <a:ea typeface="+mn-ea"/>
              <a:cs typeface="+mn-cs"/>
            </a:rPr>
            <a:t>Social media presence (LinkedIn) – industry and government</a:t>
          </a:r>
        </a:p>
        <a:p>
          <a:pPr marL="228600" lvl="1" indent="-228600" algn="l" defTabSz="889000">
            <a:lnSpc>
              <a:spcPct val="90000"/>
            </a:lnSpc>
            <a:spcBef>
              <a:spcPct val="0"/>
            </a:spcBef>
            <a:spcAft>
              <a:spcPts val="900"/>
            </a:spcAft>
            <a:buChar char="•"/>
          </a:pPr>
          <a:r>
            <a:rPr lang="en-US" sz="1200" kern="1200" dirty="0">
              <a:solidFill>
                <a:srgbClr val="000000">
                  <a:hueOff val="0"/>
                  <a:satOff val="0"/>
                  <a:lumOff val="0"/>
                  <a:alphaOff val="0"/>
                </a:srgbClr>
              </a:solidFill>
              <a:latin typeface="Gill Sans MT" panose="020B0502020104020203"/>
              <a:ea typeface="+mn-ea"/>
              <a:cs typeface="+mn-cs"/>
            </a:rPr>
            <a:t>Small Business Conference, June 2023 – Charleston, SC</a:t>
          </a:r>
        </a:p>
      </dsp:txBody>
      <dsp:txXfrm>
        <a:off x="6056247" y="815815"/>
        <a:ext cx="2655054" cy="19335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ACB640-6604-467A-9C0D-1D79B9B34596}">
      <dsp:nvSpPr>
        <dsp:cNvPr id="0" name=""/>
        <dsp:cNvSpPr/>
      </dsp:nvSpPr>
      <dsp:spPr>
        <a:xfrm rot="5400000">
          <a:off x="4571638" y="-1954292"/>
          <a:ext cx="1212574" cy="5122085"/>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Build past performance</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Learn from experience of others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Obtain Facility Security Clearance (FCL) – esp. for service contracts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Leverage partners’ contracts &amp; vehicles</a:t>
          </a:r>
        </a:p>
      </dsp:txBody>
      <dsp:txXfrm rot="-5400000">
        <a:off x="2616883" y="59656"/>
        <a:ext cx="5062892" cy="1094188"/>
      </dsp:txXfrm>
    </dsp:sp>
    <dsp:sp modelId="{EA22BEC8-D3C7-40E3-AD0F-C03C0743A516}">
      <dsp:nvSpPr>
        <dsp:cNvPr id="0" name=""/>
        <dsp:cNvSpPr/>
      </dsp:nvSpPr>
      <dsp:spPr>
        <a:xfrm>
          <a:off x="264289" y="34695"/>
          <a:ext cx="2352592" cy="1144109"/>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Open Sans Light" panose="020B0306030504020204" pitchFamily="34" charset="0"/>
              <a:ea typeface="Open Sans Light" panose="020B0306030504020204" pitchFamily="34" charset="0"/>
              <a:cs typeface="Open Sans Light" panose="020B0306030504020204" pitchFamily="34" charset="0"/>
            </a:rPr>
            <a:t>Build relationships with current vendors</a:t>
          </a:r>
        </a:p>
      </dsp:txBody>
      <dsp:txXfrm>
        <a:off x="320140" y="90546"/>
        <a:ext cx="2240890" cy="1032407"/>
      </dsp:txXfrm>
    </dsp:sp>
    <dsp:sp modelId="{136BC76F-595C-42A2-A61E-066F8B52FCD8}">
      <dsp:nvSpPr>
        <dsp:cNvPr id="0" name=""/>
        <dsp:cNvSpPr/>
      </dsp:nvSpPr>
      <dsp:spPr>
        <a:xfrm rot="5400000">
          <a:off x="4537899" y="-665932"/>
          <a:ext cx="1212574" cy="5122085"/>
        </a:xfrm>
        <a:prstGeom prst="round2SameRect">
          <a:avLst/>
        </a:prstGeom>
        <a:solidFill>
          <a:schemeClr val="accent3">
            <a:tint val="40000"/>
            <a:alpha val="90000"/>
            <a:hueOff val="-5320964"/>
            <a:satOff val="44569"/>
            <a:lumOff val="2428"/>
            <a:alphaOff val="0"/>
          </a:schemeClr>
        </a:solidFill>
        <a:ln w="9525" cap="flat" cmpd="sng" algn="ctr">
          <a:solidFill>
            <a:schemeClr val="accent3">
              <a:tint val="40000"/>
              <a:alpha val="90000"/>
              <a:hueOff val="-5320964"/>
              <a:satOff val="44569"/>
              <a:lumOff val="2428"/>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Acquisitions is a shared service, not within specific bureaus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Vehicles and Category Management are strategic tools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Timelines change to reflect priorities, personnel, urgency</a:t>
          </a:r>
        </a:p>
      </dsp:txBody>
      <dsp:txXfrm rot="-5400000">
        <a:off x="2583144" y="1348016"/>
        <a:ext cx="5062892" cy="1094188"/>
      </dsp:txXfrm>
    </dsp:sp>
    <dsp:sp modelId="{AAE919B7-169E-4098-BEDF-7DCC25736A04}">
      <dsp:nvSpPr>
        <dsp:cNvPr id="0" name=""/>
        <dsp:cNvSpPr/>
      </dsp:nvSpPr>
      <dsp:spPr>
        <a:xfrm>
          <a:off x="264289" y="1398508"/>
          <a:ext cx="2318854" cy="993204"/>
        </a:xfrm>
        <a:prstGeom prst="roundRect">
          <a:avLst/>
        </a:prstGeom>
        <a:solidFill>
          <a:schemeClr val="bg2">
            <a:lumMod val="5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Open Sans Light" panose="020B0306030504020204" pitchFamily="34" charset="0"/>
              <a:ea typeface="Open Sans Light" panose="020B0306030504020204" pitchFamily="34" charset="0"/>
              <a:cs typeface="Open Sans Light" panose="020B0306030504020204" pitchFamily="34" charset="0"/>
            </a:rPr>
            <a:t>Understand Programs and Contracting (AQM)</a:t>
          </a:r>
        </a:p>
      </dsp:txBody>
      <dsp:txXfrm>
        <a:off x="312773" y="1446992"/>
        <a:ext cx="2221886" cy="896236"/>
      </dsp:txXfrm>
    </dsp:sp>
    <dsp:sp modelId="{42C68609-BF8A-4026-91C5-5C4E8F5EDD9F}">
      <dsp:nvSpPr>
        <dsp:cNvPr id="0" name=""/>
        <dsp:cNvSpPr/>
      </dsp:nvSpPr>
      <dsp:spPr>
        <a:xfrm rot="5400000">
          <a:off x="4487306" y="622428"/>
          <a:ext cx="1212574" cy="5122085"/>
        </a:xfrm>
        <a:prstGeom prst="round2SameRect">
          <a:avLst/>
        </a:prstGeom>
        <a:solidFill>
          <a:schemeClr val="accent3">
            <a:tint val="40000"/>
            <a:alpha val="90000"/>
            <a:hueOff val="-10641928"/>
            <a:satOff val="89138"/>
            <a:lumOff val="4857"/>
            <a:alphaOff val="0"/>
          </a:schemeClr>
        </a:solidFill>
        <a:ln w="9525" cap="flat" cmpd="sng" algn="ctr">
          <a:solidFill>
            <a:schemeClr val="accent3">
              <a:tint val="40000"/>
              <a:alpha val="90000"/>
              <a:hueOff val="-10641928"/>
              <a:satOff val="89138"/>
              <a:lumOff val="485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Char char="•"/>
          </a:pPr>
          <a:r>
            <a:rPr lang="en-US" sz="1200" b="1" kern="1200">
              <a:latin typeface="Open Sans Light" panose="020B0306030504020204" pitchFamily="34" charset="0"/>
              <a:ea typeface="Open Sans Light" panose="020B0306030504020204" pitchFamily="34" charset="0"/>
              <a:cs typeface="Open Sans Light" panose="020B0306030504020204" pitchFamily="34" charset="0"/>
            </a:rPr>
            <a:t>Respond to Sources Sought and RFIs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–to enable set-asides</a:t>
          </a:r>
        </a:p>
        <a:p>
          <a:pPr marL="114300" lvl="1" indent="-114300" algn="l" defTabSz="533400">
            <a:lnSpc>
              <a:spcPct val="90000"/>
            </a:lnSpc>
            <a:spcBef>
              <a:spcPct val="0"/>
            </a:spcBef>
            <a:spcAft>
              <a:spcPct val="15000"/>
            </a:spcAft>
            <a:buChar char="•"/>
          </a:pPr>
          <a:r>
            <a:rPr lang="en-US" sz="1200" b="1" kern="1200">
              <a:latin typeface="Open Sans Light" panose="020B0306030504020204" pitchFamily="34" charset="0"/>
              <a:ea typeface="Open Sans Light" panose="020B0306030504020204" pitchFamily="34" charset="0"/>
              <a:cs typeface="Open Sans Light" panose="020B0306030504020204" pitchFamily="34" charset="0"/>
            </a:rPr>
            <a:t>OSDBU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assistance on specific requirements</a:t>
          </a:r>
        </a:p>
        <a:p>
          <a:pPr marL="114300" lvl="1" indent="-114300" algn="l" defTabSz="533400">
            <a:lnSpc>
              <a:spcPct val="90000"/>
            </a:lnSpc>
            <a:spcBef>
              <a:spcPct val="0"/>
            </a:spcBef>
            <a:spcAft>
              <a:spcPct val="15000"/>
            </a:spcAft>
            <a:buChar char="•"/>
          </a:pPr>
          <a:r>
            <a:rPr lang="en-US" sz="1200" b="1" kern="1200">
              <a:latin typeface="Open Sans Light" panose="020B0306030504020204" pitchFamily="34" charset="0"/>
              <a:ea typeface="Open Sans Light" panose="020B0306030504020204" pitchFamily="34" charset="0"/>
              <a:cs typeface="Open Sans Light" panose="020B0306030504020204" pitchFamily="34" charset="0"/>
            </a:rPr>
            <a:t>Industry -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program, policy updates, thought leadership, teaming</a:t>
          </a:r>
        </a:p>
        <a:p>
          <a:pPr marL="114300" lvl="1" indent="-114300" algn="l" defTabSz="533400">
            <a:lnSpc>
              <a:spcPct val="90000"/>
            </a:lnSpc>
            <a:spcBef>
              <a:spcPct val="0"/>
            </a:spcBef>
            <a:spcAft>
              <a:spcPct val="15000"/>
            </a:spcAft>
            <a:buChar char="•"/>
          </a:pPr>
          <a:r>
            <a:rPr lang="en-US" sz="1200" b="1" kern="1200">
              <a:latin typeface="Open Sans Light" panose="020B0306030504020204" pitchFamily="34" charset="0"/>
              <a:ea typeface="Open Sans Light" panose="020B0306030504020204" pitchFamily="34" charset="0"/>
              <a:cs typeface="Open Sans Light" panose="020B0306030504020204" pitchFamily="34" charset="0"/>
            </a:rPr>
            <a:t>Advocacy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a:t>
          </a: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1"/>
            </a:rPr>
            <a:t> Agency Competition Advocate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SBA Ombudsman</a:t>
          </a:r>
        </a:p>
      </dsp:txBody>
      <dsp:txXfrm rot="-5400000">
        <a:off x="2532551" y="2636377"/>
        <a:ext cx="5062892" cy="1094188"/>
      </dsp:txXfrm>
    </dsp:sp>
    <dsp:sp modelId="{4F780F2E-939C-4528-850F-1A30901E2EC9}">
      <dsp:nvSpPr>
        <dsp:cNvPr id="0" name=""/>
        <dsp:cNvSpPr/>
      </dsp:nvSpPr>
      <dsp:spPr>
        <a:xfrm>
          <a:off x="247438" y="2648634"/>
          <a:ext cx="2268260" cy="1121388"/>
        </a:xfrm>
        <a:prstGeom prst="roundRect">
          <a:avLst/>
        </a:prstGeom>
        <a:solidFill>
          <a:schemeClr val="tx1">
            <a:lumMod val="65000"/>
            <a:lumOff val="3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a:latin typeface="Open Sans Light" panose="020B0306030504020204" pitchFamily="34" charset="0"/>
              <a:ea typeface="Open Sans Light" panose="020B0306030504020204" pitchFamily="34" charset="0"/>
              <a:cs typeface="Open Sans Light" panose="020B0306030504020204" pitchFamily="34" charset="0"/>
            </a:rPr>
            <a:t>Participate in the Process</a:t>
          </a:r>
        </a:p>
      </dsp:txBody>
      <dsp:txXfrm>
        <a:off x="302180" y="2703376"/>
        <a:ext cx="2158776" cy="10119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A1FF44-52C7-48B3-A0ED-088EBB9FADA4}">
      <dsp:nvSpPr>
        <dsp:cNvPr id="0" name=""/>
        <dsp:cNvSpPr/>
      </dsp:nvSpPr>
      <dsp:spPr>
        <a:xfrm>
          <a:off x="0" y="177499"/>
          <a:ext cx="7882908" cy="1663200"/>
        </a:xfrm>
        <a:prstGeom prst="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11801" tIns="166624" rIns="611801" bIns="85344" numCol="1" spcCol="1270" anchor="t" anchorCtr="0">
          <a:noAutofit/>
        </a:bodyPr>
        <a:lstStyle/>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1"/>
            </a:rPr>
            <a:t>www.state.gov</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(Hint: Search for specific key words)</a:t>
          </a:r>
        </a:p>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Employee Directories: </a:t>
          </a: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2"/>
            </a:rPr>
            <a:t>https://www.state.gov/telephone-directory/</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a:t>
          </a:r>
        </a:p>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Foreign Affairs Manual </a:t>
          </a: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3"/>
            </a:rPr>
            <a:t>www.fam.state.gov</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 functions &amp; missions</a:t>
          </a:r>
        </a:p>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Specific Bureau Sites, Social Media, Publications, Interviews</a:t>
          </a:r>
        </a:p>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4"/>
            </a:rPr>
            <a:t>Industry Liaison LinkedIn Page</a:t>
          </a:r>
          <a:endParaRPr lang="en-US" sz="1200" kern="1200">
            <a:latin typeface="Open Sans Light" panose="020B0306030504020204" pitchFamily="34" charset="0"/>
            <a:ea typeface="Open Sans Light" panose="020B0306030504020204" pitchFamily="34" charset="0"/>
            <a:cs typeface="Open Sans Light" panose="020B0306030504020204" pitchFamily="34" charset="0"/>
          </a:endParaRPr>
        </a:p>
        <a:p>
          <a:pPr marL="114300" lvl="1" indent="-114300" algn="l" defTabSz="533400">
            <a:lnSpc>
              <a:spcPct val="10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Strategic plans</a:t>
          </a:r>
        </a:p>
      </dsp:txBody>
      <dsp:txXfrm>
        <a:off x="0" y="177499"/>
        <a:ext cx="7882908" cy="1663200"/>
      </dsp:txXfrm>
    </dsp:sp>
    <dsp:sp modelId="{2A9EA377-EA49-43F1-9421-A902FB9F0776}">
      <dsp:nvSpPr>
        <dsp:cNvPr id="0" name=""/>
        <dsp:cNvSpPr/>
      </dsp:nvSpPr>
      <dsp:spPr>
        <a:xfrm>
          <a:off x="394145" y="59419"/>
          <a:ext cx="5518035" cy="236160"/>
        </a:xfrm>
        <a:prstGeom prst="roundRect">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8569" tIns="0" rIns="208569" bIns="0" numCol="1" spcCol="1270" anchor="ctr" anchorCtr="0">
          <a:noAutofit/>
        </a:bodyPr>
        <a:lstStyle/>
        <a:p>
          <a:pPr marL="0" lvl="0" indent="0" algn="l" defTabSz="889000">
            <a:lnSpc>
              <a:spcPct val="90000"/>
            </a:lnSpc>
            <a:spcBef>
              <a:spcPct val="0"/>
            </a:spcBef>
            <a:spcAft>
              <a:spcPct val="35000"/>
            </a:spcAft>
            <a:buNone/>
          </a:pPr>
          <a:r>
            <a:rPr lang="en-US" sz="2000" b="1" kern="1200"/>
            <a:t>Department Generally</a:t>
          </a:r>
          <a:endParaRPr lang="en-US" sz="2000" kern="1200"/>
        </a:p>
      </dsp:txBody>
      <dsp:txXfrm>
        <a:off x="405673" y="70947"/>
        <a:ext cx="5494979" cy="213104"/>
      </dsp:txXfrm>
    </dsp:sp>
    <dsp:sp modelId="{2500BBAB-F86E-4288-B54F-92B884F0367A}">
      <dsp:nvSpPr>
        <dsp:cNvPr id="0" name=""/>
        <dsp:cNvSpPr/>
      </dsp:nvSpPr>
      <dsp:spPr>
        <a:xfrm>
          <a:off x="0" y="2001980"/>
          <a:ext cx="7882908" cy="1108800"/>
        </a:xfrm>
        <a:prstGeom prst="rect">
          <a:avLst/>
        </a:prstGeom>
        <a:solidFill>
          <a:schemeClr val="lt1">
            <a:alpha val="90000"/>
            <a:hueOff val="0"/>
            <a:satOff val="0"/>
            <a:lumOff val="0"/>
            <a:alphaOff val="0"/>
          </a:schemeClr>
        </a:solidFill>
        <a:ln w="9525" cap="flat" cmpd="sng" algn="ctr">
          <a:solidFill>
            <a:schemeClr val="accent1">
              <a:shade val="50000"/>
              <a:hueOff val="-319309"/>
              <a:satOff val="25542"/>
              <a:lumOff val="2704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11801" tIns="166624" rIns="61180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5"/>
            </a:rPr>
            <a:t>www.state.gov/smallbusiness/</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 MANY resources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Procurement Forecast (freshest in Nov/Dec)</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hlinkClick xmlns:r="http://schemas.openxmlformats.org/officeDocument/2006/relationships" r:id="rId6"/>
            </a:rPr>
            <a:t>DS-1910 publication </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short-term pending requirements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Public Sites: sam.gov, Usaspending.gov, Unison Marketplace</a:t>
          </a:r>
        </a:p>
      </dsp:txBody>
      <dsp:txXfrm>
        <a:off x="0" y="2001980"/>
        <a:ext cx="7882908" cy="1108800"/>
      </dsp:txXfrm>
    </dsp:sp>
    <dsp:sp modelId="{3C4E9C3F-4640-48C4-B43C-1BD17D232483}">
      <dsp:nvSpPr>
        <dsp:cNvPr id="0" name=""/>
        <dsp:cNvSpPr/>
      </dsp:nvSpPr>
      <dsp:spPr>
        <a:xfrm>
          <a:off x="394145" y="1883900"/>
          <a:ext cx="5518035" cy="236160"/>
        </a:xfrm>
        <a:prstGeom prst="roundRect">
          <a:avLst/>
        </a:prstGeom>
        <a:gradFill rotWithShape="0">
          <a:gsLst>
            <a:gs pos="0">
              <a:schemeClr val="accent1">
                <a:shade val="50000"/>
                <a:hueOff val="-319309"/>
                <a:satOff val="25542"/>
                <a:lumOff val="27041"/>
                <a:alphaOff val="0"/>
                <a:tint val="100000"/>
                <a:shade val="100000"/>
                <a:satMod val="130000"/>
              </a:schemeClr>
            </a:gs>
            <a:gs pos="100000">
              <a:schemeClr val="accent1">
                <a:shade val="50000"/>
                <a:hueOff val="-319309"/>
                <a:satOff val="25542"/>
                <a:lumOff val="2704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8569" tIns="0" rIns="208569" bIns="0" numCol="1" spcCol="1270" anchor="ctr" anchorCtr="0">
          <a:noAutofit/>
        </a:bodyPr>
        <a:lstStyle/>
        <a:p>
          <a:pPr marL="0" lvl="0" indent="0" algn="l" defTabSz="889000">
            <a:lnSpc>
              <a:spcPct val="90000"/>
            </a:lnSpc>
            <a:spcBef>
              <a:spcPct val="0"/>
            </a:spcBef>
            <a:spcAft>
              <a:spcPct val="35000"/>
            </a:spcAft>
            <a:buNone/>
          </a:pPr>
          <a:r>
            <a:rPr lang="en-US" sz="2000" b="1" kern="1200"/>
            <a:t>Procurement Resources</a:t>
          </a:r>
          <a:endParaRPr lang="en-US" sz="2000" kern="1200"/>
        </a:p>
      </dsp:txBody>
      <dsp:txXfrm>
        <a:off x="405673" y="1895428"/>
        <a:ext cx="5494979" cy="213104"/>
      </dsp:txXfrm>
    </dsp:sp>
    <dsp:sp modelId="{0B92E8B5-2BE3-4FEB-9DB6-12275D5BB8D0}">
      <dsp:nvSpPr>
        <dsp:cNvPr id="0" name=""/>
        <dsp:cNvSpPr/>
      </dsp:nvSpPr>
      <dsp:spPr>
        <a:xfrm>
          <a:off x="0" y="3272060"/>
          <a:ext cx="7882908" cy="667800"/>
        </a:xfrm>
        <a:prstGeom prst="rect">
          <a:avLst/>
        </a:prstGeom>
        <a:solidFill>
          <a:schemeClr val="lt1">
            <a:alpha val="90000"/>
            <a:hueOff val="0"/>
            <a:satOff val="0"/>
            <a:lumOff val="0"/>
            <a:alphaOff val="0"/>
          </a:schemeClr>
        </a:solidFill>
        <a:ln w="9525" cap="flat" cmpd="sng" algn="ctr">
          <a:solidFill>
            <a:schemeClr val="accent1">
              <a:shade val="50000"/>
              <a:hueOff val="-319309"/>
              <a:satOff val="25542"/>
              <a:lumOff val="2704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11801" tIns="166624" rIns="611801"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Interviews, briefings, networking, recordings!</a:t>
          </a:r>
        </a:p>
        <a:p>
          <a:pPr marL="114300" lvl="1" indent="-114300" algn="l" defTabSz="53340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Where are your customers, primes going / speaking / sponsoring?</a:t>
          </a:r>
        </a:p>
      </dsp:txBody>
      <dsp:txXfrm>
        <a:off x="0" y="3272060"/>
        <a:ext cx="7882908" cy="667800"/>
      </dsp:txXfrm>
    </dsp:sp>
    <dsp:sp modelId="{717EA11E-AD8A-45DA-B5EE-97F9EE955BBF}">
      <dsp:nvSpPr>
        <dsp:cNvPr id="0" name=""/>
        <dsp:cNvSpPr/>
      </dsp:nvSpPr>
      <dsp:spPr>
        <a:xfrm>
          <a:off x="394145" y="3153979"/>
          <a:ext cx="5518035" cy="236160"/>
        </a:xfrm>
        <a:prstGeom prst="roundRect">
          <a:avLst/>
        </a:prstGeom>
        <a:gradFill rotWithShape="0">
          <a:gsLst>
            <a:gs pos="0">
              <a:schemeClr val="accent1">
                <a:shade val="50000"/>
                <a:hueOff val="-319309"/>
                <a:satOff val="25542"/>
                <a:lumOff val="27041"/>
                <a:alphaOff val="0"/>
                <a:tint val="100000"/>
                <a:shade val="100000"/>
                <a:satMod val="130000"/>
              </a:schemeClr>
            </a:gs>
            <a:gs pos="100000">
              <a:schemeClr val="accent1">
                <a:shade val="50000"/>
                <a:hueOff val="-319309"/>
                <a:satOff val="25542"/>
                <a:lumOff val="2704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8569" tIns="0" rIns="208569" bIns="0" numCol="1" spcCol="1270" anchor="ctr" anchorCtr="0">
          <a:noAutofit/>
        </a:bodyPr>
        <a:lstStyle/>
        <a:p>
          <a:pPr marL="0" lvl="0" indent="0" algn="l" defTabSz="889000">
            <a:lnSpc>
              <a:spcPct val="90000"/>
            </a:lnSpc>
            <a:spcBef>
              <a:spcPct val="0"/>
            </a:spcBef>
            <a:spcAft>
              <a:spcPct val="35000"/>
            </a:spcAft>
            <a:buNone/>
          </a:pPr>
          <a:r>
            <a:rPr lang="en-US" sz="2000" b="1" kern="1200"/>
            <a:t>Industry Groups and Associations</a:t>
          </a:r>
          <a:endParaRPr lang="en-US" sz="2000" kern="1200"/>
        </a:p>
      </dsp:txBody>
      <dsp:txXfrm>
        <a:off x="405673" y="3165507"/>
        <a:ext cx="5494979" cy="21310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7866898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2983067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16680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12566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0750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2195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4132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0761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17724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64283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19730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50a6b6481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50a6b6481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234261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2411019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0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44198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7407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24671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81521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02889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29717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85806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9491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50a6b6481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50a6b6481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7616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1306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63125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6522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50a6b64817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50a6b6481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293740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
        <p:cNvGrpSpPr/>
        <p:nvPr/>
      </p:nvGrpSpPr>
      <p:grpSpPr>
        <a:xfrm>
          <a:off x="0" y="0"/>
          <a:ext cx="0" cy="0"/>
          <a:chOff x="0" y="0"/>
          <a:chExt cx="0" cy="0"/>
        </a:xfrm>
      </p:grpSpPr>
      <p:pic>
        <p:nvPicPr>
          <p:cNvPr id="3" name="Picture 2" descr="A picture containing rectangle&#10;&#10;Description automatically generated">
            <a:extLst>
              <a:ext uri="{FF2B5EF4-FFF2-40B4-BE49-F238E27FC236}">
                <a16:creationId xmlns:a16="http://schemas.microsoft.com/office/drawing/2014/main" id="{75D93548-9F13-4D14-81B3-93D05DD7FCCB}"/>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3" name="Google Shape;13;p2"/>
          <p:cNvSpPr txBox="1">
            <a:spLocks noGrp="1"/>
          </p:cNvSpPr>
          <p:nvPr>
            <p:ph type="ctrTitle"/>
          </p:nvPr>
        </p:nvSpPr>
        <p:spPr>
          <a:xfrm>
            <a:off x="311708" y="1464527"/>
            <a:ext cx="8520600" cy="1575524"/>
          </a:xfrm>
          <a:prstGeom prst="rect">
            <a:avLst/>
          </a:prstGeom>
        </p:spPr>
        <p:txBody>
          <a:bodyPr spcFirstLastPara="1" wrap="square" lIns="91425" tIns="91425" rIns="91425" bIns="91425" anchor="b" anchorCtr="0"/>
          <a:lstStyle>
            <a:lvl1pPr lvl="0" algn="ctr">
              <a:spcBef>
                <a:spcPts val="0"/>
              </a:spcBef>
              <a:spcAft>
                <a:spcPts val="0"/>
              </a:spcAft>
              <a:buClr>
                <a:srgbClr val="FFFFFF"/>
              </a:buClr>
              <a:buSzPts val="5200"/>
              <a:buNone/>
              <a:defRPr sz="5200">
                <a:solidFill>
                  <a:srgbClr val="FFFFFF"/>
                </a:solidFill>
                <a:latin typeface="Garamond"/>
                <a:cs typeface="Garamond"/>
              </a:defRPr>
            </a:lvl1pPr>
            <a:lvl2pPr lvl="1" algn="ctr">
              <a:spcBef>
                <a:spcPts val="0"/>
              </a:spcBef>
              <a:spcAft>
                <a:spcPts val="0"/>
              </a:spcAft>
              <a:buClr>
                <a:srgbClr val="FFFFFF"/>
              </a:buClr>
              <a:buSzPts val="5200"/>
              <a:buNone/>
              <a:defRPr sz="5200">
                <a:solidFill>
                  <a:srgbClr val="FFFFFF"/>
                </a:solidFill>
              </a:defRPr>
            </a:lvl2pPr>
            <a:lvl3pPr lvl="2" algn="ctr">
              <a:spcBef>
                <a:spcPts val="0"/>
              </a:spcBef>
              <a:spcAft>
                <a:spcPts val="0"/>
              </a:spcAft>
              <a:buClr>
                <a:srgbClr val="FFFFFF"/>
              </a:buClr>
              <a:buSzPts val="5200"/>
              <a:buNone/>
              <a:defRPr sz="5200">
                <a:solidFill>
                  <a:srgbClr val="FFFFFF"/>
                </a:solidFill>
              </a:defRPr>
            </a:lvl3pPr>
            <a:lvl4pPr lvl="3" algn="ctr">
              <a:spcBef>
                <a:spcPts val="0"/>
              </a:spcBef>
              <a:spcAft>
                <a:spcPts val="0"/>
              </a:spcAft>
              <a:buClr>
                <a:srgbClr val="FFFFFF"/>
              </a:buClr>
              <a:buSzPts val="5200"/>
              <a:buNone/>
              <a:defRPr sz="5200">
                <a:solidFill>
                  <a:srgbClr val="FFFFFF"/>
                </a:solidFill>
              </a:defRPr>
            </a:lvl4pPr>
            <a:lvl5pPr lvl="4" algn="ctr">
              <a:spcBef>
                <a:spcPts val="0"/>
              </a:spcBef>
              <a:spcAft>
                <a:spcPts val="0"/>
              </a:spcAft>
              <a:buClr>
                <a:srgbClr val="FFFFFF"/>
              </a:buClr>
              <a:buSzPts val="5200"/>
              <a:buNone/>
              <a:defRPr sz="5200">
                <a:solidFill>
                  <a:srgbClr val="FFFFFF"/>
                </a:solidFill>
              </a:defRPr>
            </a:lvl5pPr>
            <a:lvl6pPr lvl="5" algn="ctr">
              <a:spcBef>
                <a:spcPts val="0"/>
              </a:spcBef>
              <a:spcAft>
                <a:spcPts val="0"/>
              </a:spcAft>
              <a:buClr>
                <a:srgbClr val="FFFFFF"/>
              </a:buClr>
              <a:buSzPts val="5200"/>
              <a:buNone/>
              <a:defRPr sz="5200">
                <a:solidFill>
                  <a:srgbClr val="FFFFFF"/>
                </a:solidFill>
              </a:defRPr>
            </a:lvl6pPr>
            <a:lvl7pPr lvl="6" algn="ctr">
              <a:spcBef>
                <a:spcPts val="0"/>
              </a:spcBef>
              <a:spcAft>
                <a:spcPts val="0"/>
              </a:spcAft>
              <a:buClr>
                <a:srgbClr val="FFFFFF"/>
              </a:buClr>
              <a:buSzPts val="5200"/>
              <a:buNone/>
              <a:defRPr sz="5200">
                <a:solidFill>
                  <a:srgbClr val="FFFFFF"/>
                </a:solidFill>
              </a:defRPr>
            </a:lvl7pPr>
            <a:lvl8pPr lvl="7" algn="ctr">
              <a:spcBef>
                <a:spcPts val="0"/>
              </a:spcBef>
              <a:spcAft>
                <a:spcPts val="0"/>
              </a:spcAft>
              <a:buClr>
                <a:srgbClr val="FFFFFF"/>
              </a:buClr>
              <a:buSzPts val="5200"/>
              <a:buNone/>
              <a:defRPr sz="5200">
                <a:solidFill>
                  <a:srgbClr val="FFFFFF"/>
                </a:solidFill>
              </a:defRPr>
            </a:lvl8pPr>
            <a:lvl9pPr lvl="8" algn="ctr">
              <a:spcBef>
                <a:spcPts val="0"/>
              </a:spcBef>
              <a:spcAft>
                <a:spcPts val="0"/>
              </a:spcAft>
              <a:buClr>
                <a:srgbClr val="FFFFFF"/>
              </a:buClr>
              <a:buSzPts val="5200"/>
              <a:buNone/>
              <a:defRPr sz="5200">
                <a:solidFill>
                  <a:srgbClr val="FFFFFF"/>
                </a:solidFill>
              </a:defRPr>
            </a:lvl9pPr>
          </a:lstStyle>
          <a:p>
            <a:endParaRPr/>
          </a:p>
        </p:txBody>
      </p:sp>
      <p:sp>
        <p:nvSpPr>
          <p:cNvPr id="14" name="Google Shape;14;p2"/>
          <p:cNvSpPr txBox="1">
            <a:spLocks noGrp="1"/>
          </p:cNvSpPr>
          <p:nvPr>
            <p:ph type="subTitle" idx="1"/>
          </p:nvPr>
        </p:nvSpPr>
        <p:spPr>
          <a:xfrm>
            <a:off x="311708" y="3568041"/>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Clr>
                <a:srgbClr val="FFFFFF"/>
              </a:buClr>
              <a:buSzPts val="2400"/>
              <a:buNone/>
              <a:defRPr sz="2400">
                <a:solidFill>
                  <a:srgbClr val="FFFFFF"/>
                </a:solidFill>
              </a:defRPr>
            </a:lvl1pPr>
            <a:lvl2pPr lvl="1" algn="ctr">
              <a:lnSpc>
                <a:spcPct val="100000"/>
              </a:lnSpc>
              <a:spcBef>
                <a:spcPts val="0"/>
              </a:spcBef>
              <a:spcAft>
                <a:spcPts val="0"/>
              </a:spcAft>
              <a:buClr>
                <a:srgbClr val="FFFFFF"/>
              </a:buClr>
              <a:buSzPts val="2400"/>
              <a:buNone/>
              <a:defRPr sz="2400">
                <a:solidFill>
                  <a:srgbClr val="FFFFFF"/>
                </a:solidFill>
              </a:defRPr>
            </a:lvl2pPr>
            <a:lvl3pPr lvl="2" algn="ctr">
              <a:lnSpc>
                <a:spcPct val="100000"/>
              </a:lnSpc>
              <a:spcBef>
                <a:spcPts val="0"/>
              </a:spcBef>
              <a:spcAft>
                <a:spcPts val="0"/>
              </a:spcAft>
              <a:buClr>
                <a:srgbClr val="FFFFFF"/>
              </a:buClr>
              <a:buSzPts val="2400"/>
              <a:buNone/>
              <a:defRPr sz="2400">
                <a:solidFill>
                  <a:srgbClr val="FFFFFF"/>
                </a:solidFill>
              </a:defRPr>
            </a:lvl3pPr>
            <a:lvl4pPr lvl="3" algn="ctr">
              <a:lnSpc>
                <a:spcPct val="100000"/>
              </a:lnSpc>
              <a:spcBef>
                <a:spcPts val="0"/>
              </a:spcBef>
              <a:spcAft>
                <a:spcPts val="0"/>
              </a:spcAft>
              <a:buClr>
                <a:srgbClr val="FFFFFF"/>
              </a:buClr>
              <a:buSzPts val="2400"/>
              <a:buNone/>
              <a:defRPr sz="2400">
                <a:solidFill>
                  <a:srgbClr val="FFFFFF"/>
                </a:solidFill>
              </a:defRPr>
            </a:lvl4pPr>
            <a:lvl5pPr lvl="4" algn="ctr">
              <a:lnSpc>
                <a:spcPct val="100000"/>
              </a:lnSpc>
              <a:spcBef>
                <a:spcPts val="0"/>
              </a:spcBef>
              <a:spcAft>
                <a:spcPts val="0"/>
              </a:spcAft>
              <a:buClr>
                <a:srgbClr val="FFFFFF"/>
              </a:buClr>
              <a:buSzPts val="2400"/>
              <a:buNone/>
              <a:defRPr sz="2400">
                <a:solidFill>
                  <a:srgbClr val="FFFFFF"/>
                </a:solidFill>
              </a:defRPr>
            </a:lvl5pPr>
            <a:lvl6pPr lvl="5" algn="ctr">
              <a:lnSpc>
                <a:spcPct val="100000"/>
              </a:lnSpc>
              <a:spcBef>
                <a:spcPts val="0"/>
              </a:spcBef>
              <a:spcAft>
                <a:spcPts val="0"/>
              </a:spcAft>
              <a:buClr>
                <a:srgbClr val="FFFFFF"/>
              </a:buClr>
              <a:buSzPts val="2400"/>
              <a:buNone/>
              <a:defRPr sz="2400">
                <a:solidFill>
                  <a:srgbClr val="FFFFFF"/>
                </a:solidFill>
              </a:defRPr>
            </a:lvl6pPr>
            <a:lvl7pPr lvl="6" algn="ctr">
              <a:lnSpc>
                <a:spcPct val="100000"/>
              </a:lnSpc>
              <a:spcBef>
                <a:spcPts val="0"/>
              </a:spcBef>
              <a:spcAft>
                <a:spcPts val="0"/>
              </a:spcAft>
              <a:buClr>
                <a:srgbClr val="FFFFFF"/>
              </a:buClr>
              <a:buSzPts val="2400"/>
              <a:buNone/>
              <a:defRPr sz="2400">
                <a:solidFill>
                  <a:srgbClr val="FFFFFF"/>
                </a:solidFill>
              </a:defRPr>
            </a:lvl7pPr>
            <a:lvl8pPr lvl="7" algn="ctr">
              <a:lnSpc>
                <a:spcPct val="100000"/>
              </a:lnSpc>
              <a:spcBef>
                <a:spcPts val="0"/>
              </a:spcBef>
              <a:spcAft>
                <a:spcPts val="0"/>
              </a:spcAft>
              <a:buClr>
                <a:srgbClr val="FFFFFF"/>
              </a:buClr>
              <a:buSzPts val="2400"/>
              <a:buNone/>
              <a:defRPr sz="2400">
                <a:solidFill>
                  <a:srgbClr val="FFFFFF"/>
                </a:solidFill>
              </a:defRPr>
            </a:lvl8pPr>
            <a:lvl9pPr lvl="8" algn="ctr">
              <a:lnSpc>
                <a:spcPct val="100000"/>
              </a:lnSpc>
              <a:spcBef>
                <a:spcPts val="0"/>
              </a:spcBef>
              <a:spcAft>
                <a:spcPts val="0"/>
              </a:spcAft>
              <a:buClr>
                <a:srgbClr val="FFFFFF"/>
              </a:buClr>
              <a:buSzPts val="2400"/>
              <a:buNone/>
              <a:defRPr sz="2400">
                <a:solidFill>
                  <a:srgbClr val="FFFFFF"/>
                </a:solidFill>
              </a:defRPr>
            </a:lvl9pPr>
          </a:lstStyle>
          <a:p>
            <a:endParaRPr/>
          </a:p>
        </p:txBody>
      </p:sp>
      <p:grpSp>
        <p:nvGrpSpPr>
          <p:cNvPr id="18" name="Google Shape;18;p2"/>
          <p:cNvGrpSpPr/>
          <p:nvPr/>
        </p:nvGrpSpPr>
        <p:grpSpPr>
          <a:xfrm>
            <a:off x="4225405" y="3124708"/>
            <a:ext cx="693191" cy="170211"/>
            <a:chOff x="4083975" y="3226850"/>
            <a:chExt cx="976050" cy="239700"/>
          </a:xfrm>
        </p:grpSpPr>
        <p:sp>
          <p:nvSpPr>
            <p:cNvPr id="19" name="Google Shape;19;p2" title="gold star"/>
            <p:cNvSpPr/>
            <p:nvPr/>
          </p:nvSpPr>
          <p:spPr>
            <a:xfrm>
              <a:off x="408397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title="gold star"/>
            <p:cNvSpPr/>
            <p:nvPr/>
          </p:nvSpPr>
          <p:spPr>
            <a:xfrm>
              <a:off x="4445850"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title="gold star"/>
            <p:cNvSpPr/>
            <p:nvPr/>
          </p:nvSpPr>
          <p:spPr>
            <a:xfrm>
              <a:off x="480772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2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E749D562-9B2F-E946-72CD-6197D8E4AC38}"/>
              </a:ext>
            </a:extLst>
          </p:cNvPr>
          <p:cNvPicPr>
            <a:picLocks noChangeAspect="1"/>
          </p:cNvPicPr>
          <p:nvPr userDrawn="1"/>
        </p:nvPicPr>
        <p:blipFill>
          <a:blip r:embed="rId3"/>
          <a:stretch>
            <a:fillRect/>
          </a:stretch>
        </p:blipFill>
        <p:spPr>
          <a:xfrm>
            <a:off x="252761" y="183624"/>
            <a:ext cx="5923578" cy="457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311700" y="2303250"/>
            <a:ext cx="8520600" cy="841800"/>
          </a:xfrm>
          <a:prstGeom prst="rect">
            <a:avLst/>
          </a:prstGeom>
        </p:spPr>
        <p:txBody>
          <a:bodyPr spcFirstLastPara="1" wrap="square" lIns="91425" tIns="91425" rIns="91425" bIns="91425" anchor="ctr" anchorCtr="0"/>
          <a:lstStyle>
            <a:lvl1pPr lvl="0" algn="ctr">
              <a:spcBef>
                <a:spcPts val="0"/>
              </a:spcBef>
              <a:spcAft>
                <a:spcPts val="0"/>
              </a:spcAft>
              <a:buClr>
                <a:srgbClr val="062135"/>
              </a:buClr>
              <a:buSzPts val="3600"/>
              <a:buNone/>
              <a:defRPr sz="3600">
                <a:solidFill>
                  <a:srgbClr val="062135"/>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9" name="Google Shape;2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16DC0F96-9CF6-5A63-AEAC-F1C2848161D6}"/>
              </a:ext>
            </a:extLst>
          </p:cNvPr>
          <p:cNvPicPr>
            <a:picLocks noChangeAspect="1"/>
          </p:cNvPicPr>
          <p:nvPr userDrawn="1"/>
        </p:nvPicPr>
        <p:blipFill>
          <a:blip r:embed="rId2"/>
          <a:stretch>
            <a:fillRect/>
          </a:stretch>
        </p:blipFill>
        <p:spPr>
          <a:xfrm>
            <a:off x="0" y="0"/>
            <a:ext cx="9144000" cy="1066800"/>
          </a:xfrm>
          <a:prstGeom prst="rect">
            <a:avLst/>
          </a:prstGeom>
        </p:spPr>
      </p:pic>
      <p:pic>
        <p:nvPicPr>
          <p:cNvPr id="7" name="Picture 6" descr="A picture containing graphical user interface&#10;&#10;Description automatically generated">
            <a:extLst>
              <a:ext uri="{FF2B5EF4-FFF2-40B4-BE49-F238E27FC236}">
                <a16:creationId xmlns:a16="http://schemas.microsoft.com/office/drawing/2014/main" id="{0CB0F316-0F79-E448-563D-EECFCA83A176}"/>
              </a:ext>
            </a:extLst>
          </p:cNvPr>
          <p:cNvPicPr>
            <a:picLocks noChangeAspect="1"/>
          </p:cNvPicPr>
          <p:nvPr userDrawn="1"/>
        </p:nvPicPr>
        <p:blipFill>
          <a:blip r:embed="rId3"/>
          <a:stretch>
            <a:fillRect/>
          </a:stretch>
        </p:blipFill>
        <p:spPr>
          <a:xfrm>
            <a:off x="311700" y="167640"/>
            <a:ext cx="2813540" cy="73152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6"/>
        <p:cNvGrpSpPr/>
        <p:nvPr/>
      </p:nvGrpSpPr>
      <p:grpSpPr>
        <a:xfrm>
          <a:off x="0" y="0"/>
          <a:ext cx="0" cy="0"/>
          <a:chOff x="0" y="0"/>
          <a:chExt cx="0" cy="0"/>
        </a:xfrm>
      </p:grpSpPr>
      <p:pic>
        <p:nvPicPr>
          <p:cNvPr id="2" name="Picture 1">
            <a:extLst>
              <a:ext uri="{FF2B5EF4-FFF2-40B4-BE49-F238E27FC236}">
                <a16:creationId xmlns:a16="http://schemas.microsoft.com/office/drawing/2014/main" id="{7261DFCC-6C95-6099-E15A-3580DCC3BD28}"/>
              </a:ext>
            </a:extLst>
          </p:cNvPr>
          <p:cNvPicPr>
            <a:picLocks noChangeAspect="1"/>
          </p:cNvPicPr>
          <p:nvPr userDrawn="1"/>
        </p:nvPicPr>
        <p:blipFill>
          <a:blip r:embed="rId2"/>
          <a:stretch>
            <a:fillRect/>
          </a:stretch>
        </p:blipFill>
        <p:spPr>
          <a:xfrm>
            <a:off x="0" y="0"/>
            <a:ext cx="9144000" cy="1066800"/>
          </a:xfrm>
          <a:prstGeom prst="rect">
            <a:avLst/>
          </a:prstGeom>
        </p:spPr>
      </p:pic>
      <p:sp>
        <p:nvSpPr>
          <p:cNvPr id="53" name="Google Shape;53;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sz="2400">
                <a:latin typeface="Garamond"/>
                <a:cs typeface="Garamond"/>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4" name="Google Shape;54;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5" name="Google Shape;55;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56" name="Google Shape;56;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7"/>
        <p:cNvGrpSpPr/>
        <p:nvPr/>
      </p:nvGrpSpPr>
      <p:grpSpPr>
        <a:xfrm>
          <a:off x="0" y="0"/>
          <a:ext cx="0" cy="0"/>
          <a:chOff x="0" y="0"/>
          <a:chExt cx="0" cy="0"/>
        </a:xfrm>
      </p:grpSpPr>
      <p:pic>
        <p:nvPicPr>
          <p:cNvPr id="2" name="Picture 1">
            <a:extLst>
              <a:ext uri="{FF2B5EF4-FFF2-40B4-BE49-F238E27FC236}">
                <a16:creationId xmlns:a16="http://schemas.microsoft.com/office/drawing/2014/main" id="{1E639783-F1C0-FD7D-EB6A-02F9AE7BFE3D}"/>
              </a:ext>
            </a:extLst>
          </p:cNvPr>
          <p:cNvPicPr>
            <a:picLocks noChangeAspect="1"/>
          </p:cNvPicPr>
          <p:nvPr userDrawn="1"/>
        </p:nvPicPr>
        <p:blipFill>
          <a:blip r:embed="rId2"/>
          <a:stretch>
            <a:fillRect/>
          </a:stretch>
        </p:blipFill>
        <p:spPr>
          <a:xfrm>
            <a:off x="0" y="0"/>
            <a:ext cx="9144000" cy="1066800"/>
          </a:xfrm>
          <a:prstGeom prst="rect">
            <a:avLst/>
          </a:prstGeom>
        </p:spPr>
      </p:pic>
      <p:sp>
        <p:nvSpPr>
          <p:cNvPr id="64" name="Google Shape;64;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2800"/>
              <a:buNone/>
              <a:defRPr sz="2400">
                <a:latin typeface="Garamond"/>
                <a:cs typeface="Garamond"/>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5" name="Google Shape;6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6049683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800"/>
              <a:buFont typeface="Open Sans"/>
              <a:buNone/>
              <a:defRPr sz="2800" b="1">
                <a:solidFill>
                  <a:srgbClr val="FFFFFF"/>
                </a:solidFill>
                <a:latin typeface="Open Sans ExtraBold"/>
                <a:ea typeface="Open Sans ExtraBold"/>
                <a:cs typeface="Open Sans ExtraBold"/>
                <a:sym typeface="Open Sans"/>
              </a:defRPr>
            </a:lvl1pPr>
            <a:lvl2pPr lvl="1">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2pPr>
            <a:lvl3pPr lvl="2">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3pPr>
            <a:lvl4pPr lvl="3">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4pPr>
            <a:lvl5pPr lvl="4">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5pPr>
            <a:lvl6pPr lvl="5">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6pPr>
            <a:lvl7pPr lvl="6">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7pPr>
            <a:lvl8pPr lvl="7">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8pPr>
            <a:lvl9pPr lvl="8">
              <a:spcBef>
                <a:spcPts val="0"/>
              </a:spcBef>
              <a:spcAft>
                <a:spcPts val="0"/>
              </a:spcAft>
              <a:buClr>
                <a:srgbClr val="FFFFFF"/>
              </a:buClr>
              <a:buSzPts val="2800"/>
              <a:buFont typeface="Open Sans"/>
              <a:buNone/>
              <a:defRPr sz="2800">
                <a:solidFill>
                  <a:srgbClr val="FFFFFF"/>
                </a:solidFill>
                <a:latin typeface="Open Sans Light"/>
                <a:ea typeface="Open Sans Light"/>
                <a:cs typeface="Open Sans Light"/>
                <a:sym typeface="Open Sans"/>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Light"/>
                <a:ea typeface="Open Sans Light"/>
                <a:cs typeface="Open Sans Light"/>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Light"/>
                <a:ea typeface="Open Sans Light"/>
                <a:cs typeface="Open Sans Light"/>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Light"/>
                <a:ea typeface="Open Sans Light"/>
                <a:cs typeface="Open Sans Light"/>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Open Sans Light"/>
                <a:ea typeface="Open Sans Light"/>
                <a:cs typeface="Open Sans Light"/>
                <a:sym typeface="Open Sans"/>
              </a:defRPr>
            </a:lvl1pPr>
            <a:lvl2pPr lvl="1" algn="r">
              <a:buNone/>
              <a:defRPr sz="1000">
                <a:solidFill>
                  <a:schemeClr val="dk2"/>
                </a:solidFill>
                <a:latin typeface="Open Sans Light"/>
                <a:ea typeface="Open Sans Light"/>
                <a:cs typeface="Open Sans Light"/>
                <a:sym typeface="Open Sans"/>
              </a:defRPr>
            </a:lvl2pPr>
            <a:lvl3pPr lvl="2" algn="r">
              <a:buNone/>
              <a:defRPr sz="1000">
                <a:solidFill>
                  <a:schemeClr val="dk2"/>
                </a:solidFill>
                <a:latin typeface="Open Sans Light"/>
                <a:ea typeface="Open Sans Light"/>
                <a:cs typeface="Open Sans Light"/>
                <a:sym typeface="Open Sans"/>
              </a:defRPr>
            </a:lvl3pPr>
            <a:lvl4pPr lvl="3" algn="r">
              <a:buNone/>
              <a:defRPr sz="1000">
                <a:solidFill>
                  <a:schemeClr val="dk2"/>
                </a:solidFill>
                <a:latin typeface="Open Sans Light"/>
                <a:ea typeface="Open Sans Light"/>
                <a:cs typeface="Open Sans Light"/>
                <a:sym typeface="Open Sans"/>
              </a:defRPr>
            </a:lvl4pPr>
            <a:lvl5pPr lvl="4" algn="r">
              <a:buNone/>
              <a:defRPr sz="1000">
                <a:solidFill>
                  <a:schemeClr val="dk2"/>
                </a:solidFill>
                <a:latin typeface="Open Sans Light"/>
                <a:ea typeface="Open Sans Light"/>
                <a:cs typeface="Open Sans Light"/>
                <a:sym typeface="Open Sans"/>
              </a:defRPr>
            </a:lvl5pPr>
            <a:lvl6pPr lvl="5" algn="r">
              <a:buNone/>
              <a:defRPr sz="1000">
                <a:solidFill>
                  <a:schemeClr val="dk2"/>
                </a:solidFill>
                <a:latin typeface="Open Sans Light"/>
                <a:ea typeface="Open Sans Light"/>
                <a:cs typeface="Open Sans Light"/>
                <a:sym typeface="Open Sans"/>
              </a:defRPr>
            </a:lvl6pPr>
            <a:lvl7pPr lvl="6" algn="r">
              <a:buNone/>
              <a:defRPr sz="1000">
                <a:solidFill>
                  <a:schemeClr val="dk2"/>
                </a:solidFill>
                <a:latin typeface="Open Sans Light"/>
                <a:ea typeface="Open Sans Light"/>
                <a:cs typeface="Open Sans Light"/>
                <a:sym typeface="Open Sans"/>
              </a:defRPr>
            </a:lvl7pPr>
            <a:lvl8pPr lvl="7" algn="r">
              <a:buNone/>
              <a:defRPr sz="1000">
                <a:solidFill>
                  <a:schemeClr val="dk2"/>
                </a:solidFill>
                <a:latin typeface="Open Sans Light"/>
                <a:ea typeface="Open Sans Light"/>
                <a:cs typeface="Open Sans Light"/>
                <a:sym typeface="Open Sans"/>
              </a:defRPr>
            </a:lvl8pPr>
            <a:lvl9pPr lvl="8" algn="r">
              <a:buNone/>
              <a:defRPr sz="1000">
                <a:solidFill>
                  <a:schemeClr val="dk2"/>
                </a:solidFill>
                <a:latin typeface="Open Sans Light"/>
                <a:ea typeface="Open Sans Light"/>
                <a:cs typeface="Open Sans Light"/>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9" name="Google Shape;9;p1"/>
          <p:cNvSpPr txBox="1"/>
          <p:nvPr/>
        </p:nvSpPr>
        <p:spPr>
          <a:xfrm>
            <a:off x="3547800" y="4733575"/>
            <a:ext cx="2048400" cy="252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600">
                <a:solidFill>
                  <a:srgbClr val="8D98AA"/>
                </a:solidFill>
                <a:latin typeface="EB Garamond"/>
                <a:ea typeface="EB Garamond"/>
                <a:cs typeface="EB Garamond"/>
                <a:sym typeface="EB Garamond"/>
              </a:rPr>
              <a:t>U.S. DEPARTMENT </a:t>
            </a:r>
            <a:r>
              <a:rPr lang="en" sz="600" i="1">
                <a:solidFill>
                  <a:srgbClr val="8D98AA"/>
                </a:solidFill>
                <a:latin typeface="EB Garamond"/>
                <a:ea typeface="EB Garamond"/>
                <a:cs typeface="EB Garamond"/>
                <a:sym typeface="EB Garamond"/>
              </a:rPr>
              <a:t>of</a:t>
            </a:r>
            <a:r>
              <a:rPr lang="en" sz="600">
                <a:solidFill>
                  <a:srgbClr val="8D98AA"/>
                </a:solidFill>
                <a:latin typeface="EB Garamond"/>
                <a:ea typeface="EB Garamond"/>
                <a:cs typeface="EB Garamond"/>
                <a:sym typeface="EB Garamond"/>
              </a:rPr>
              <a:t>  STATE</a:t>
            </a:r>
            <a:endParaRPr sz="600">
              <a:solidFill>
                <a:srgbClr val="8D98AA"/>
              </a:solidFill>
              <a:latin typeface="EB Garamond"/>
              <a:ea typeface="EB Garamond"/>
              <a:cs typeface="EB Garamond"/>
              <a:sym typeface="EB Garamon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63"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00" b="0" i="0" u="none" strike="noStrike" cap="none">
          <a:solidFill>
            <a:srgbClr val="000000"/>
          </a:solidFill>
          <a:latin typeface="Garamond"/>
          <a:ea typeface="Arial"/>
          <a:cs typeface="Garamond"/>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state.gov/events-office-of-small-and-disadvantaged-business-utilization/"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8" Type="http://schemas.openxmlformats.org/officeDocument/2006/relationships/hyperlink" Target="https://www.state.gov/Procurement-Forecast" TargetMode="External"/><Relationship Id="rId3" Type="http://schemas.openxmlformats.org/officeDocument/2006/relationships/hyperlink" Target="http://www.state.gov/smallbusiness/" TargetMode="External"/><Relationship Id="rId7" Type="http://schemas.openxmlformats.org/officeDocument/2006/relationships/hyperlink" Target="https://www.dla.mil/SmallBusiness/PTAP/PTAC/"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hyperlink" Target="https://fam.state.gov/" TargetMode="External"/><Relationship Id="rId5" Type="http://schemas.openxmlformats.org/officeDocument/2006/relationships/hyperlink" Target="https://www.acquisition.gov/dosar" TargetMode="External"/><Relationship Id="rId4" Type="http://schemas.openxmlformats.org/officeDocument/2006/relationships/hyperlink" Target="http://www.acquisition.gov/" TargetMode="External"/><Relationship Id="rId9" Type="http://schemas.openxmlformats.org/officeDocument/2006/relationships/hyperlink" Target="https://www.state.gov/ds-1910-report/"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mailto:smallbusiness@state.gov"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hyperlink" Target="https://www.state.gov/department-of-state-organization-chart/"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entrenandoaikido.com/el-principio-9010/"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ctrTitle"/>
          </p:nvPr>
        </p:nvSpPr>
        <p:spPr>
          <a:xfrm>
            <a:off x="311708" y="987451"/>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FY2023 OSDBU Program Overview</a:t>
            </a:r>
            <a:endParaRPr/>
          </a:p>
        </p:txBody>
      </p:sp>
      <p:sp>
        <p:nvSpPr>
          <p:cNvPr id="122" name="Google Shape;122;p13"/>
          <p:cNvSpPr txBox="1">
            <a:spLocks noGrp="1"/>
          </p:cNvSpPr>
          <p:nvPr>
            <p:ph type="subTitle" idx="1"/>
          </p:nvPr>
        </p:nvSpPr>
        <p:spPr>
          <a:xfrm>
            <a:off x="311700" y="3381801"/>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Presenter: Martina Williams</a:t>
            </a:r>
          </a:p>
          <a:p>
            <a:pPr marL="0" lvl="0" indent="0" algn="ctr" rtl="0">
              <a:spcBef>
                <a:spcPts val="0"/>
              </a:spcBef>
              <a:spcAft>
                <a:spcPts val="0"/>
              </a:spcAft>
              <a:buNone/>
            </a:pPr>
            <a:r>
              <a:rPr lang="en-US" sz="1800"/>
              <a:t>williamsma2@state.gov</a:t>
            </a:r>
            <a:endParaRPr lang="en" sz="1800"/>
          </a:p>
          <a:p>
            <a:pPr marL="0" lvl="0" indent="0" algn="ctr" rtl="0">
              <a:spcBef>
                <a:spcPts val="0"/>
              </a:spcBef>
              <a:spcAft>
                <a:spcPts val="0"/>
              </a:spcAft>
              <a:buNone/>
            </a:pPr>
            <a:r>
              <a:rPr lang="en"/>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OSDBU AT WORK - EVOLVE</a:t>
            </a:r>
          </a:p>
        </p:txBody>
      </p:sp>
      <p:sp>
        <p:nvSpPr>
          <p:cNvPr id="139" name="Google Shape;139;p16"/>
          <p:cNvSpPr txBox="1">
            <a:spLocks noGrp="1"/>
          </p:cNvSpPr>
          <p:nvPr>
            <p:ph type="body" idx="1"/>
          </p:nvPr>
        </p:nvSpPr>
        <p:spPr>
          <a:xfrm>
            <a:off x="188328" y="1101676"/>
            <a:ext cx="8520599" cy="3416400"/>
          </a:xfrm>
          <a:prstGeom prst="rect">
            <a:avLst/>
          </a:prstGeom>
        </p:spPr>
        <p:txBody>
          <a:bodyPr spcFirstLastPara="1" wrap="square" lIns="91425" tIns="91425" rIns="91425" bIns="91425" anchor="t" anchorCtr="0">
            <a:noAutofit/>
          </a:bodyPr>
          <a:lstStyle/>
          <a:p>
            <a:pPr marL="742950" lvl="1" indent="-285750"/>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Review market research/ DS1910</a:t>
            </a:r>
          </a:p>
          <a:p>
            <a:pPr marL="742950" marR="0" lvl="1" indent="-285750">
              <a:spcBef>
                <a:spcPts val="0"/>
              </a:spcBef>
              <a:spcAft>
                <a:spcPts val="0"/>
              </a:spcAft>
              <a:buFont typeface="Courier New" panose="02070309020205020404" pitchFamily="49" charset="0"/>
              <a:buChar char="o"/>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Championed an Industry Communication Plan </a:t>
            </a:r>
          </a:p>
          <a:p>
            <a:pPr marL="742950" marR="0" lvl="1" indent="-285750">
              <a:spcBef>
                <a:spcPts val="0"/>
              </a:spcBef>
              <a:spcAft>
                <a:spcPts val="0"/>
              </a:spcAft>
              <a:buFont typeface="Courier New" panose="02070309020205020404" pitchFamily="49" charset="0"/>
              <a:buChar char="o"/>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Helped develop Sources Sought</a:t>
            </a:r>
          </a:p>
          <a:p>
            <a:pPr marL="742950" marR="0" lvl="1" indent="-285750">
              <a:spcBef>
                <a:spcPts val="0"/>
              </a:spcBef>
              <a:spcAft>
                <a:spcPts val="0"/>
              </a:spcAft>
              <a:buFont typeface="Courier New" panose="02070309020205020404" pitchFamily="49" charset="0"/>
              <a:buChar char="o"/>
            </a:pPr>
            <a:r>
              <a:rPr lang="en-US" sz="1400">
                <a:latin typeface="Open Sans Light" panose="020B0306030504020204" pitchFamily="34" charset="0"/>
                <a:ea typeface="Open Sans Light" panose="020B0306030504020204" pitchFamily="34" charset="0"/>
                <a:cs typeface="Open Sans Light" panose="020B0306030504020204" pitchFamily="34" charset="0"/>
              </a:rPr>
              <a:t>R</a:t>
            </a: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etained 8(a) contracts under separate contract vehicles</a:t>
            </a:r>
          </a:p>
          <a:p>
            <a:pPr marL="742950" marR="0" lvl="1" indent="-285750">
              <a:spcBef>
                <a:spcPts val="0"/>
              </a:spcBef>
              <a:spcAft>
                <a:spcPts val="0"/>
              </a:spcAft>
              <a:buFont typeface="Courier New" panose="02070309020205020404" pitchFamily="49" charset="0"/>
              <a:buChar char="o"/>
            </a:pPr>
            <a:r>
              <a:rPr lang="en-US" sz="1400">
                <a:latin typeface="Open Sans Light" panose="020B0306030504020204" pitchFamily="34" charset="0"/>
                <a:ea typeface="Open Sans Light" panose="020B0306030504020204" pitchFamily="34" charset="0"/>
                <a:cs typeface="Open Sans Light" panose="020B0306030504020204" pitchFamily="34" charset="0"/>
              </a:rPr>
              <a:t>A</a:t>
            </a: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pply Rule of 2</a:t>
            </a:r>
          </a:p>
          <a:p>
            <a:pPr marL="1143000" marR="0" lvl="2" indent="-228600">
              <a:spcBef>
                <a:spcPts val="0"/>
              </a:spcBef>
              <a:spcAft>
                <a:spcPts val="0"/>
              </a:spcAft>
              <a:buFont typeface="Wingdings" panose="05000000000000000000" pitchFamily="2" charset="2"/>
              <a:buChar char=""/>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SB set asides</a:t>
            </a:r>
          </a:p>
          <a:p>
            <a:pPr marL="1143000" marR="0" lvl="2" indent="-228600">
              <a:spcBef>
                <a:spcPts val="0"/>
              </a:spcBef>
              <a:spcAft>
                <a:spcPts val="0"/>
              </a:spcAft>
              <a:buFont typeface="Wingdings" panose="05000000000000000000" pitchFamily="2" charset="2"/>
              <a:buChar char=""/>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SB reserves</a:t>
            </a:r>
          </a:p>
          <a:p>
            <a:pPr marL="1143000" marR="0" lvl="2" indent="-228600">
              <a:spcBef>
                <a:spcPts val="0"/>
              </a:spcBef>
              <a:spcAft>
                <a:spcPts val="0"/>
              </a:spcAft>
              <a:buFont typeface="Wingdings" panose="05000000000000000000" pitchFamily="2" charset="2"/>
              <a:buChar char=""/>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SB participation as an evaluation factor</a:t>
            </a:r>
          </a:p>
          <a:p>
            <a:pPr marL="742950" marR="0" lvl="1" indent="-285750">
              <a:spcBef>
                <a:spcPts val="0"/>
              </a:spcBef>
              <a:spcAft>
                <a:spcPts val="0"/>
              </a:spcAft>
              <a:buFont typeface="Courier New" panose="02070309020205020404" pitchFamily="49" charset="0"/>
              <a:buChar char="o"/>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Removed  unduly restive requirements</a:t>
            </a:r>
          </a:p>
          <a:p>
            <a:pPr marL="1143000" marR="0" lvl="2" indent="-228600">
              <a:spcBef>
                <a:spcPts val="0"/>
              </a:spcBef>
              <a:spcAft>
                <a:spcPts val="0"/>
              </a:spcAft>
              <a:buFont typeface="Wingdings" panose="05000000000000000000" pitchFamily="2" charset="2"/>
              <a:buChar char=""/>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JV Facilities Clearances</a:t>
            </a:r>
          </a:p>
          <a:p>
            <a:pPr marL="1143000" marR="0" lvl="2" indent="-228600">
              <a:spcBef>
                <a:spcPts val="0"/>
              </a:spcBef>
              <a:spcAft>
                <a:spcPts val="0"/>
              </a:spcAft>
              <a:buFont typeface="Wingdings" panose="05000000000000000000" pitchFamily="2" charset="2"/>
              <a:buChar char=""/>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SB subcontracting past performance</a:t>
            </a:r>
          </a:p>
          <a:p>
            <a:pPr marL="742950" marR="0" lvl="1" indent="-285750">
              <a:spcBef>
                <a:spcPts val="0"/>
              </a:spcBef>
              <a:spcAft>
                <a:spcPts val="0"/>
              </a:spcAft>
              <a:buFont typeface="Courier New" panose="02070309020205020404" pitchFamily="49" charset="0"/>
              <a:buChar char="o"/>
            </a:pPr>
            <a:r>
              <a:rPr lang="en-US" sz="1400">
                <a:effectLst/>
                <a:latin typeface="Open Sans Light" panose="020B0306030504020204" pitchFamily="34" charset="0"/>
                <a:ea typeface="Open Sans Light" panose="020B0306030504020204" pitchFamily="34" charset="0"/>
                <a:cs typeface="Open Sans Light" panose="020B0306030504020204" pitchFamily="34" charset="0"/>
              </a:rPr>
              <a:t> Provided advice on acquisition planning</a:t>
            </a:r>
          </a:p>
          <a:p>
            <a:pPr marL="139700" indent="0">
              <a:buNone/>
            </a:pPr>
            <a:endPar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endParaRPr>
          </a:p>
          <a:p>
            <a:pPr marL="0" lvl="0" indent="0" algn="l" rtl="0">
              <a:spcBef>
                <a:spcPts val="0"/>
              </a:spcBef>
              <a:spcAft>
                <a:spcPts val="1600"/>
              </a:spcAft>
              <a:buNone/>
            </a:pPr>
            <a:endParaRPr>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009071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OSDBU AT WORK – EVOLVE Cont.</a:t>
            </a:r>
          </a:p>
        </p:txBody>
      </p:sp>
      <p:sp>
        <p:nvSpPr>
          <p:cNvPr id="139" name="Google Shape;139;p16"/>
          <p:cNvSpPr txBox="1">
            <a:spLocks noGrp="1"/>
          </p:cNvSpPr>
          <p:nvPr>
            <p:ph type="body" idx="1"/>
          </p:nvPr>
        </p:nvSpPr>
        <p:spPr>
          <a:xfrm>
            <a:off x="188328" y="1101676"/>
            <a:ext cx="8520599" cy="3416400"/>
          </a:xfrm>
          <a:prstGeom prst="rect">
            <a:avLst/>
          </a:prstGeom>
        </p:spPr>
        <p:txBody>
          <a:bodyPr spcFirstLastPara="1" wrap="square" lIns="91425" tIns="91425" rIns="91425" bIns="91425" anchor="t" anchorCtr="0">
            <a:noAutofit/>
          </a:bodyPr>
          <a:lstStyle/>
          <a:p>
            <a:pPr marL="342900" marR="0" lvl="0" indent="-342900">
              <a:spcBef>
                <a:spcPts val="0"/>
              </a:spcBef>
              <a:spcAft>
                <a:spcPts val="0"/>
              </a:spcAft>
              <a:buFont typeface="Calibri" panose="020F0502020204030204" pitchFamily="34" charset="0"/>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Government wide</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SBPAC- Tolliver implementation</a:t>
            </a:r>
          </a:p>
          <a:p>
            <a:pPr marL="1143000" marR="0" lvl="2" indent="-228600">
              <a:spcBef>
                <a:spcPts val="0"/>
              </a:spcBef>
              <a:spcAft>
                <a:spcPts val="0"/>
              </a:spcAft>
              <a:buFont typeface="Wingdings" panose="05000000000000000000" pitchFamily="2" charset="2"/>
              <a:buChar char=""/>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Apply Rule of 2 at the TO level</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SBA PCR coordination</a:t>
            </a:r>
          </a:p>
          <a:p>
            <a:pPr marL="742950" marR="0" lvl="1" indent="-285750">
              <a:spcBef>
                <a:spcPts val="0"/>
              </a:spcBef>
              <a:spcAft>
                <a:spcPts val="0"/>
              </a:spcAft>
              <a:buFont typeface="Courier New" panose="02070309020205020404" pitchFamily="49" charset="0"/>
              <a:buChar char="o"/>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Executive Order 13985 on Equity</a:t>
            </a:r>
          </a:p>
          <a:p>
            <a:pPr marL="342900" marR="0" lvl="0" indent="-342900">
              <a:spcBef>
                <a:spcPts val="0"/>
              </a:spcBef>
              <a:spcAft>
                <a:spcPts val="0"/>
              </a:spcAft>
              <a:buFont typeface="Calibri" panose="020F0502020204030204" pitchFamily="34" charset="0"/>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Training</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Small Business participation vs Subcontracting plan</a:t>
            </a:r>
          </a:p>
          <a:p>
            <a:pPr marL="342900" marR="0" lvl="0" indent="-342900">
              <a:spcBef>
                <a:spcPts val="0"/>
              </a:spcBef>
              <a:spcAft>
                <a:spcPts val="0"/>
              </a:spcAft>
              <a:buFont typeface="Calibri" panose="020F0502020204030204" pitchFamily="34" charset="0"/>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Outreach</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Talked about Evolve and events</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Evolve SB listening day</a:t>
            </a:r>
          </a:p>
          <a:p>
            <a:pPr marL="742950" marR="0" lvl="1" indent="-285750">
              <a:spcBef>
                <a:spcPts val="0"/>
              </a:spcBef>
              <a:spcAft>
                <a:spcPts val="0"/>
              </a:spcAft>
              <a:buFont typeface="Courier New" panose="02070309020205020404" pitchFamily="49" charset="0"/>
              <a:buChar char="o"/>
            </a:pPr>
            <a:r>
              <a:rPr lang="en-US" sz="1400" dirty="0">
                <a:effectLst/>
                <a:latin typeface="Open Sans Light" panose="020B0306030504020204" pitchFamily="34" charset="0"/>
                <a:ea typeface="Open Sans Light" panose="020B0306030504020204" pitchFamily="34" charset="0"/>
                <a:cs typeface="Open Sans Light" panose="020B0306030504020204" pitchFamily="34" charset="0"/>
              </a:rPr>
              <a:t>Industry 1on1s/Capability briefings</a:t>
            </a:r>
          </a:p>
          <a:p>
            <a:pPr marL="742950" marR="0" lvl="1" indent="-285750">
              <a:spcBef>
                <a:spcPts val="0"/>
              </a:spcBef>
              <a:spcAft>
                <a:spcPts val="0"/>
              </a:spcAft>
              <a:buFont typeface="Courier New" panose="02070309020205020404" pitchFamily="49" charset="0"/>
              <a:buChar char="o"/>
            </a:pPr>
            <a:endParaRPr lang="en-US" sz="1400" dirty="0">
              <a:latin typeface="Open Sans Light" panose="020B0306030504020204" pitchFamily="34" charset="0"/>
              <a:ea typeface="Open Sans Light" panose="020B0306030504020204" pitchFamily="34" charset="0"/>
              <a:cs typeface="Open Sans Light" panose="020B0306030504020204" pitchFamily="34" charset="0"/>
            </a:endParaRPr>
          </a:p>
          <a:p>
            <a:pPr marL="742950" marR="0" lvl="1" indent="-285750">
              <a:spcBef>
                <a:spcPts val="0"/>
              </a:spcBef>
              <a:spcAft>
                <a:spcPts val="0"/>
              </a:spcAft>
              <a:buFont typeface="Courier New" panose="02070309020205020404" pitchFamily="49" charset="0"/>
              <a:buChar char="o"/>
            </a:pPr>
            <a:endParaRPr lang="en-US" sz="1400"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0" lvl="0" indent="0" algn="l" rtl="0">
              <a:spcBef>
                <a:spcPts val="0"/>
              </a:spcBef>
              <a:spcAft>
                <a:spcPts val="1600"/>
              </a:spcAft>
              <a:buNone/>
            </a:pPr>
            <a:endParaRPr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84882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sz="1800" dirty="0">
                <a:latin typeface="Garamond" panose="02020404030301010803" pitchFamily="18" charset="0"/>
                <a:ea typeface="Open Sans" panose="020B0606030504020204" pitchFamily="34" charset="0"/>
                <a:cs typeface="Open Sans" panose="020B0606030504020204" pitchFamily="34" charset="0"/>
              </a:rPr>
              <a:t>RESULTS - Top 10 list of SB opportunity improvements to Evolve procurement</a:t>
            </a:r>
          </a:p>
        </p:txBody>
      </p:sp>
      <p:sp>
        <p:nvSpPr>
          <p:cNvPr id="139" name="Google Shape;139;p16"/>
          <p:cNvSpPr txBox="1">
            <a:spLocks noGrp="1"/>
          </p:cNvSpPr>
          <p:nvPr>
            <p:ph type="body" idx="1"/>
          </p:nvPr>
        </p:nvSpPr>
        <p:spPr>
          <a:xfrm>
            <a:off x="188328" y="1018550"/>
            <a:ext cx="8520599" cy="2986674"/>
          </a:xfrm>
          <a:prstGeom prst="rect">
            <a:avLst/>
          </a:prstGeom>
        </p:spPr>
        <p:txBody>
          <a:bodyPr spcFirstLastPara="1" wrap="square" lIns="91425" tIns="91425" rIns="91425" bIns="91425" anchor="t" anchorCtr="0">
            <a:noAutofit/>
          </a:bodyPr>
          <a:lstStyle/>
          <a:p>
            <a:pPr marL="342900" indent="-342900">
              <a:lnSpc>
                <a:spcPct val="150000"/>
              </a:lnSpc>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Industry communication outreach plan (Ex. Small Business Industry Day) </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Strategic approach to maintain 8(a) program requirements</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Consolidation review/avoid bundling</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Additional sources sought market research to create set aside and partial set sides of the pools</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SB Participation as an eval factor</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&lt;$5m SB reserve</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Solicitation: </a:t>
            </a:r>
            <a:r>
              <a:rPr lang="en-US" dirty="0">
                <a:latin typeface="Open Sans Light" panose="020B0306030504020204" pitchFamily="34" charset="0"/>
                <a:ea typeface="Open Sans Light" panose="020B0306030504020204" pitchFamily="34" charset="0"/>
                <a:cs typeface="Open Sans Light" panose="020B0306030504020204" pitchFamily="34" charset="0"/>
              </a:rPr>
              <a:t>F</a:t>
            </a: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air opportunity stating SB set asides at the TO level following rule of 2</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Dept recognizing the facility clearance of JV partners</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Increased number of small business awards and parity/on ramping</a:t>
            </a:r>
          </a:p>
          <a:p>
            <a:pPr marL="342900" marR="0" lvl="0" indent="-342900">
              <a:lnSpc>
                <a:spcPct val="150000"/>
              </a:lnSpc>
              <a:spcBef>
                <a:spcPts val="0"/>
              </a:spcBef>
              <a:spcAft>
                <a:spcPts val="0"/>
              </a:spcAft>
              <a:buFont typeface="+mj-lt"/>
              <a:buAutoNum type="arabicPeriod"/>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Additional DRFPs and milestone plan time for industry responses</a:t>
            </a:r>
          </a:p>
          <a:p>
            <a:pPr marL="742950" marR="0" lvl="1" indent="-285750">
              <a:spcBef>
                <a:spcPts val="0"/>
              </a:spcBef>
              <a:spcAft>
                <a:spcPts val="0"/>
              </a:spcAft>
              <a:buFont typeface="Courier New" panose="02070309020205020404" pitchFamily="49" charset="0"/>
              <a:buChar char="o"/>
            </a:pPr>
            <a:endParaRPr lang="en-US" sz="1400" dirty="0">
              <a:latin typeface="Open Sans Light" panose="020B0306030504020204" pitchFamily="34" charset="0"/>
              <a:ea typeface="Open Sans Light" panose="020B0306030504020204" pitchFamily="34" charset="0"/>
              <a:cs typeface="Open Sans Light" panose="020B0306030504020204" pitchFamily="34" charset="0"/>
            </a:endParaRPr>
          </a:p>
          <a:p>
            <a:pPr marL="742950" marR="0" lvl="1" indent="-285750">
              <a:spcBef>
                <a:spcPts val="0"/>
              </a:spcBef>
              <a:spcAft>
                <a:spcPts val="0"/>
              </a:spcAft>
              <a:buFont typeface="Courier New" panose="02070309020205020404" pitchFamily="49" charset="0"/>
              <a:buChar char="o"/>
            </a:pPr>
            <a:endParaRPr lang="en-US" sz="1400"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0" lvl="0" indent="0" algn="l" rtl="0">
              <a:spcBef>
                <a:spcPts val="0"/>
              </a:spcBef>
              <a:spcAft>
                <a:spcPts val="1600"/>
              </a:spcAft>
              <a:buNone/>
            </a:pPr>
            <a:endParaRPr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491082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Understand the Department of State</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Content Placeholder 2">
            <a:extLst>
              <a:ext uri="{FF2B5EF4-FFF2-40B4-BE49-F238E27FC236}">
                <a16:creationId xmlns:a16="http://schemas.microsoft.com/office/drawing/2014/main" id="{338317D4-7C90-B578-048A-7AA4E3935185}"/>
              </a:ext>
            </a:extLst>
          </p:cNvPr>
          <p:cNvGraphicFramePr>
            <a:graphicFrameLocks/>
          </p:cNvGraphicFramePr>
          <p:nvPr>
            <p:extLst>
              <p:ext uri="{D42A27DB-BD31-4B8C-83A1-F6EECF244321}">
                <p14:modId xmlns:p14="http://schemas.microsoft.com/office/powerpoint/2010/main" val="1172963095"/>
              </p:ext>
            </p:extLst>
          </p:nvPr>
        </p:nvGraphicFramePr>
        <p:xfrm>
          <a:off x="332815" y="1118440"/>
          <a:ext cx="8576917" cy="3805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3653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FY 2023 Small Business Goals &amp; Order of Preference</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Table 4">
            <a:extLst>
              <a:ext uri="{FF2B5EF4-FFF2-40B4-BE49-F238E27FC236}">
                <a16:creationId xmlns:a16="http://schemas.microsoft.com/office/drawing/2014/main" id="{82A4EB61-DB3F-9379-B1CE-155636C0176E}"/>
              </a:ext>
            </a:extLst>
          </p:cNvPr>
          <p:cNvGraphicFramePr>
            <a:graphicFrameLocks/>
          </p:cNvGraphicFramePr>
          <p:nvPr>
            <p:extLst>
              <p:ext uri="{D42A27DB-BD31-4B8C-83A1-F6EECF244321}">
                <p14:modId xmlns:p14="http://schemas.microsoft.com/office/powerpoint/2010/main" val="1611222899"/>
              </p:ext>
            </p:extLst>
          </p:nvPr>
        </p:nvGraphicFramePr>
        <p:xfrm>
          <a:off x="1672828" y="1557030"/>
          <a:ext cx="6330770" cy="2427396"/>
        </p:xfrm>
        <a:graphic>
          <a:graphicData uri="http://schemas.openxmlformats.org/drawingml/2006/table">
            <a:tbl>
              <a:tblPr firstRow="1" bandRow="1">
                <a:tableStyleId>{00A15C55-8517-42AA-B614-E9B94910E393}</a:tableStyleId>
              </a:tblPr>
              <a:tblGrid>
                <a:gridCol w="856851">
                  <a:extLst>
                    <a:ext uri="{9D8B030D-6E8A-4147-A177-3AD203B41FA5}">
                      <a16:colId xmlns:a16="http://schemas.microsoft.com/office/drawing/2014/main" val="2949971512"/>
                    </a:ext>
                  </a:extLst>
                </a:gridCol>
                <a:gridCol w="2916070">
                  <a:extLst>
                    <a:ext uri="{9D8B030D-6E8A-4147-A177-3AD203B41FA5}">
                      <a16:colId xmlns:a16="http://schemas.microsoft.com/office/drawing/2014/main" val="737788795"/>
                    </a:ext>
                  </a:extLst>
                </a:gridCol>
                <a:gridCol w="1297460">
                  <a:extLst>
                    <a:ext uri="{9D8B030D-6E8A-4147-A177-3AD203B41FA5}">
                      <a16:colId xmlns:a16="http://schemas.microsoft.com/office/drawing/2014/main" val="3790684438"/>
                    </a:ext>
                  </a:extLst>
                </a:gridCol>
                <a:gridCol w="1260389">
                  <a:extLst>
                    <a:ext uri="{9D8B030D-6E8A-4147-A177-3AD203B41FA5}">
                      <a16:colId xmlns:a16="http://schemas.microsoft.com/office/drawing/2014/main" val="3768155382"/>
                    </a:ext>
                  </a:extLst>
                </a:gridCol>
              </a:tblGrid>
              <a:tr h="622916">
                <a:tc>
                  <a:txBody>
                    <a:bodyPr/>
                    <a:lstStyle/>
                    <a:p>
                      <a:pPr algn="ctr"/>
                      <a:endParaRPr lang="en-US" sz="1400">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34290" marB="34290"/>
                </a:tc>
                <a:tc>
                  <a:txBody>
                    <a:bodyPr/>
                    <a:lstStyle/>
                    <a:p>
                      <a:pPr algn="ctr"/>
                      <a:r>
                        <a:rPr lang="en-US" sz="1400">
                          <a:latin typeface="Open Sans Light" panose="020B0306030504020204" pitchFamily="34" charset="0"/>
                          <a:ea typeface="Open Sans Light" panose="020B0306030504020204" pitchFamily="34" charset="0"/>
                          <a:cs typeface="Open Sans Light" panose="020B0306030504020204" pitchFamily="34" charset="0"/>
                        </a:rPr>
                        <a:t>Category</a:t>
                      </a:r>
                    </a:p>
                  </a:txBody>
                  <a:tcPr marL="68580" marR="68580" marT="34290" marB="34290"/>
                </a:tc>
                <a:tc>
                  <a:txBody>
                    <a:bodyPr/>
                    <a:lstStyle/>
                    <a:p>
                      <a:pPr algn="ctr"/>
                      <a:r>
                        <a:rPr lang="en-US" sz="1400">
                          <a:latin typeface="Open Sans Light" panose="020B0306030504020204" pitchFamily="34" charset="0"/>
                          <a:ea typeface="Open Sans Light" panose="020B0306030504020204" pitchFamily="34" charset="0"/>
                          <a:cs typeface="Open Sans Light" panose="020B0306030504020204" pitchFamily="34" charset="0"/>
                        </a:rPr>
                        <a:t>Prime Contracting</a:t>
                      </a:r>
                    </a:p>
                  </a:txBody>
                  <a:tcPr marL="68580" marR="68580" marT="34290" marB="34290"/>
                </a:tc>
                <a:tc>
                  <a:txBody>
                    <a:bodyPr/>
                    <a:lstStyle/>
                    <a:p>
                      <a:pPr algn="ctr"/>
                      <a:r>
                        <a:rPr lang="en-US" sz="1400">
                          <a:latin typeface="Open Sans Light" panose="020B0306030504020204" pitchFamily="34" charset="0"/>
                          <a:ea typeface="Open Sans Light" panose="020B0306030504020204" pitchFamily="34" charset="0"/>
                          <a:cs typeface="Open Sans Light" panose="020B0306030504020204" pitchFamily="34" charset="0"/>
                        </a:rPr>
                        <a:t>Sub- Contracting</a:t>
                      </a:r>
                    </a:p>
                  </a:txBody>
                  <a:tcPr marL="68580" marR="68580" marT="34290" marB="34290"/>
                </a:tc>
                <a:extLst>
                  <a:ext uri="{0D108BD9-81ED-4DB2-BD59-A6C34878D82A}">
                    <a16:rowId xmlns:a16="http://schemas.microsoft.com/office/drawing/2014/main" val="3308457880"/>
                  </a:ext>
                </a:extLst>
              </a:tr>
              <a:tr h="360896">
                <a:tc>
                  <a:txBody>
                    <a:bodyPr/>
                    <a:lstStyle/>
                    <a:p>
                      <a:pPr algn="ctr"/>
                      <a:endParaRPr lang="en-US" sz="1400" b="1">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34290" marB="34290"/>
                </a:tc>
                <a:tc>
                  <a:txBody>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Small Business</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25.5%</a:t>
                      </a:r>
                    </a:p>
                  </a:txBody>
                  <a:tcPr marL="68580" marR="68580" marT="34290" marB="34290"/>
                </a:tc>
                <a:tc>
                  <a:txBody>
                    <a:bodyPr/>
                    <a:lstStyle/>
                    <a:p>
                      <a:pPr algn="ctr"/>
                      <a:r>
                        <a:rPr lang="en-US" sz="1400" b="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38%</a:t>
                      </a:r>
                    </a:p>
                  </a:txBody>
                  <a:tcPr marL="68580" marR="68580" marT="34290" marB="34290"/>
                </a:tc>
                <a:extLst>
                  <a:ext uri="{0D108BD9-81ED-4DB2-BD59-A6C34878D82A}">
                    <a16:rowId xmlns:a16="http://schemas.microsoft.com/office/drawing/2014/main" val="1676095958"/>
                  </a:ext>
                </a:extLst>
              </a:tr>
              <a:tr h="360896">
                <a:tc>
                  <a:txBody>
                    <a:bodyPr/>
                    <a:lstStyle/>
                    <a:p>
                      <a:pPr algn="ctr"/>
                      <a:r>
                        <a:rPr lang="en-US" sz="1400" b="1" dirty="0">
                          <a:latin typeface="Open Sans Light" panose="020B0306030504020204" pitchFamily="34" charset="0"/>
                          <a:ea typeface="Open Sans Light" panose="020B0306030504020204" pitchFamily="34" charset="0"/>
                          <a:cs typeface="Open Sans Light" panose="020B0306030504020204" pitchFamily="34" charset="0"/>
                        </a:rPr>
                        <a:t>1</a:t>
                      </a:r>
                    </a:p>
                  </a:txBody>
                  <a:tcPr marL="68580" marR="68580" marT="34290" marB="34290"/>
                </a:tc>
                <a:tc>
                  <a:txBody>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WOSB</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5%</a:t>
                      </a:r>
                      <a:endParaRPr kumimoji="0" lang="en-US" sz="1400" b="0" i="0" u="none" strike="noStrike" kern="1200" cap="none" spc="0" normalizeH="0" baseline="0" noProof="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u="none" strike="noStrike" kern="1200" cap="none" spc="0" normalizeH="0" baseline="0" noProof="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5%</a:t>
                      </a:r>
                      <a:endParaRPr kumimoji="0" lang="en-US" sz="1400" b="0" i="0" u="none" strike="noStrike" kern="1200" cap="none" spc="0" normalizeH="0" baseline="0" noProof="0">
                        <a:ln>
                          <a:noFill/>
                        </a:ln>
                        <a:solidFill>
                          <a:srgbClr val="000000"/>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a:txBody>
                  <a:tcPr marL="68580" marR="68580" marT="34290" marB="34290"/>
                </a:tc>
                <a:extLst>
                  <a:ext uri="{0D108BD9-81ED-4DB2-BD59-A6C34878D82A}">
                    <a16:rowId xmlns:a16="http://schemas.microsoft.com/office/drawing/2014/main" val="2983513950"/>
                  </a:ext>
                </a:extLst>
              </a:tr>
              <a:tr h="360896">
                <a:tc>
                  <a:txBody>
                    <a:bodyPr/>
                    <a:lstStyle/>
                    <a:p>
                      <a:pPr algn="ctr"/>
                      <a:r>
                        <a:rPr lang="en-US" sz="1400" b="1">
                          <a:latin typeface="Open Sans Light" panose="020B0306030504020204" pitchFamily="34" charset="0"/>
                          <a:ea typeface="Open Sans Light" panose="020B0306030504020204" pitchFamily="34" charset="0"/>
                          <a:cs typeface="Open Sans Light" panose="020B0306030504020204" pitchFamily="34" charset="0"/>
                        </a:rPr>
                        <a:t>3</a:t>
                      </a:r>
                    </a:p>
                  </a:txBody>
                  <a:tcPr marL="68580" marR="68580" marT="34290" marB="34290"/>
                </a:tc>
                <a:tc>
                  <a:txBody>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SDVOSB</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3%</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3%</a:t>
                      </a:r>
                    </a:p>
                  </a:txBody>
                  <a:tcPr marL="68580" marR="68580" marT="34290" marB="34290"/>
                </a:tc>
                <a:extLst>
                  <a:ext uri="{0D108BD9-81ED-4DB2-BD59-A6C34878D82A}">
                    <a16:rowId xmlns:a16="http://schemas.microsoft.com/office/drawing/2014/main" val="2767073807"/>
                  </a:ext>
                </a:extLst>
              </a:tr>
              <a:tr h="360896">
                <a:tc>
                  <a:txBody>
                    <a:bodyPr/>
                    <a:lstStyle/>
                    <a:p>
                      <a:pPr algn="ctr"/>
                      <a:r>
                        <a:rPr lang="en-US" sz="1400" b="1">
                          <a:latin typeface="Open Sans Light" panose="020B0306030504020204" pitchFamily="34" charset="0"/>
                          <a:ea typeface="Open Sans Light" panose="020B0306030504020204" pitchFamily="34" charset="0"/>
                          <a:cs typeface="Open Sans Light" panose="020B0306030504020204" pitchFamily="34" charset="0"/>
                        </a:rPr>
                        <a:t>4</a:t>
                      </a:r>
                    </a:p>
                  </a:txBody>
                  <a:tcPr marL="68580" marR="68580" marT="34290" marB="34290"/>
                </a:tc>
                <a:tc>
                  <a:txBody>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HUBZone</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3%</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3%</a:t>
                      </a:r>
                    </a:p>
                  </a:txBody>
                  <a:tcPr marL="68580" marR="68580" marT="34290" marB="34290"/>
                </a:tc>
                <a:extLst>
                  <a:ext uri="{0D108BD9-81ED-4DB2-BD59-A6C34878D82A}">
                    <a16:rowId xmlns:a16="http://schemas.microsoft.com/office/drawing/2014/main" val="360072752"/>
                  </a:ext>
                </a:extLst>
              </a:tr>
              <a:tr h="360896">
                <a:tc>
                  <a:txBody>
                    <a:bodyPr/>
                    <a:lstStyle/>
                    <a:p>
                      <a:pPr algn="ctr"/>
                      <a:r>
                        <a:rPr lang="en-US" sz="1400" b="1">
                          <a:latin typeface="Open Sans Light" panose="020B0306030504020204" pitchFamily="34" charset="0"/>
                          <a:ea typeface="Open Sans Light" panose="020B0306030504020204" pitchFamily="34" charset="0"/>
                          <a:cs typeface="Open Sans Light" panose="020B0306030504020204" pitchFamily="34" charset="0"/>
                        </a:rPr>
                        <a:t>2</a:t>
                      </a:r>
                    </a:p>
                  </a:txBody>
                  <a:tcPr marL="68580" marR="68580" marT="34290" marB="34290"/>
                </a:tc>
                <a:tc>
                  <a:txBody>
                    <a:bodyPr/>
                    <a:lstStyle/>
                    <a:p>
                      <a:r>
                        <a:rPr lang="en-US" sz="1400" b="1">
                          <a:latin typeface="Open Sans Light" panose="020B0306030504020204" pitchFamily="34" charset="0"/>
                          <a:ea typeface="Open Sans Light" panose="020B0306030504020204" pitchFamily="34" charset="0"/>
                          <a:cs typeface="Open Sans Light" panose="020B0306030504020204" pitchFamily="34" charset="0"/>
                        </a:rPr>
                        <a:t>Small Disadvantaged / 8(a)</a:t>
                      </a:r>
                    </a:p>
                  </a:txBody>
                  <a:tcPr marL="68580" marR="68580" marT="34290" marB="34290"/>
                </a:tc>
                <a:tc>
                  <a:txBody>
                    <a:bodyPr/>
                    <a:lstStyle/>
                    <a:p>
                      <a:pPr algn="ctr"/>
                      <a:r>
                        <a:rPr lang="en-US" sz="1400" b="0">
                          <a:latin typeface="Open Sans Light" panose="020B0306030504020204" pitchFamily="34" charset="0"/>
                          <a:ea typeface="Open Sans Light" panose="020B0306030504020204" pitchFamily="34" charset="0"/>
                          <a:cs typeface="Open Sans Light" panose="020B0306030504020204" pitchFamily="34" charset="0"/>
                        </a:rPr>
                        <a:t>  21%</a:t>
                      </a: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latin typeface="Open Sans Light" panose="020B0306030504020204" pitchFamily="34" charset="0"/>
                          <a:ea typeface="Open Sans Light" panose="020B0306030504020204" pitchFamily="34" charset="0"/>
                          <a:cs typeface="Open Sans Light" panose="020B0306030504020204" pitchFamily="34" charset="0"/>
                        </a:rPr>
                        <a:t>5%</a:t>
                      </a:r>
                    </a:p>
                  </a:txBody>
                  <a:tcPr marL="68580" marR="68580" marT="34290" marB="34290"/>
                </a:tc>
                <a:extLst>
                  <a:ext uri="{0D108BD9-81ED-4DB2-BD59-A6C34878D82A}">
                    <a16:rowId xmlns:a16="http://schemas.microsoft.com/office/drawing/2014/main" val="746602440"/>
                  </a:ext>
                </a:extLst>
              </a:tr>
            </a:tbl>
          </a:graphicData>
        </a:graphic>
      </p:graphicFrame>
      <p:sp>
        <p:nvSpPr>
          <p:cNvPr id="3" name="TextBox 2">
            <a:extLst>
              <a:ext uri="{FF2B5EF4-FFF2-40B4-BE49-F238E27FC236}">
                <a16:creationId xmlns:a16="http://schemas.microsoft.com/office/drawing/2014/main" id="{1B9F7ABD-2EE0-C1DF-8C5E-23069A930971}"/>
              </a:ext>
            </a:extLst>
          </p:cNvPr>
          <p:cNvSpPr txBox="1"/>
          <p:nvPr/>
        </p:nvSpPr>
        <p:spPr>
          <a:xfrm rot="20844820">
            <a:off x="1395859" y="1279976"/>
            <a:ext cx="1170749" cy="553998"/>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1500"/>
              <a:t>Order of Preference</a:t>
            </a:r>
          </a:p>
        </p:txBody>
      </p:sp>
    </p:spTree>
    <p:extLst>
      <p:ext uri="{BB962C8B-B14F-4D97-AF65-F5344CB8AC3E}">
        <p14:creationId xmlns:p14="http://schemas.microsoft.com/office/powerpoint/2010/main" val="121789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DoS Small Business Goals – Prime Contracting</a:t>
            </a:r>
          </a:p>
        </p:txBody>
      </p:sp>
      <p:graphicFrame>
        <p:nvGraphicFramePr>
          <p:cNvPr id="6" name="Table 6">
            <a:extLst>
              <a:ext uri="{FF2B5EF4-FFF2-40B4-BE49-F238E27FC236}">
                <a16:creationId xmlns:a16="http://schemas.microsoft.com/office/drawing/2014/main" id="{AD6A2E97-6B5B-35D0-EE9F-9294DE1572AA}"/>
              </a:ext>
            </a:extLst>
          </p:cNvPr>
          <p:cNvGraphicFramePr>
            <a:graphicFrameLocks noGrp="1"/>
          </p:cNvGraphicFramePr>
          <p:nvPr/>
        </p:nvGraphicFramePr>
        <p:xfrm>
          <a:off x="311700" y="1492624"/>
          <a:ext cx="8395272" cy="2657214"/>
        </p:xfrm>
        <a:graphic>
          <a:graphicData uri="http://schemas.openxmlformats.org/drawingml/2006/table">
            <a:tbl>
              <a:tblPr firstRow="1" bandRow="1">
                <a:tableStyleId>{6E25E649-3F16-4E02-A733-19D2CDBF48F0}</a:tableStyleId>
              </a:tblPr>
              <a:tblGrid>
                <a:gridCol w="2370430">
                  <a:extLst>
                    <a:ext uri="{9D8B030D-6E8A-4147-A177-3AD203B41FA5}">
                      <a16:colId xmlns:a16="http://schemas.microsoft.com/office/drawing/2014/main" val="344138274"/>
                    </a:ext>
                  </a:extLst>
                </a:gridCol>
                <a:gridCol w="1526851">
                  <a:extLst>
                    <a:ext uri="{9D8B030D-6E8A-4147-A177-3AD203B41FA5}">
                      <a16:colId xmlns:a16="http://schemas.microsoft.com/office/drawing/2014/main" val="2181130232"/>
                    </a:ext>
                  </a:extLst>
                </a:gridCol>
                <a:gridCol w="1139883">
                  <a:extLst>
                    <a:ext uri="{9D8B030D-6E8A-4147-A177-3AD203B41FA5}">
                      <a16:colId xmlns:a16="http://schemas.microsoft.com/office/drawing/2014/main" val="794898783"/>
                    </a:ext>
                  </a:extLst>
                </a:gridCol>
                <a:gridCol w="1679054">
                  <a:extLst>
                    <a:ext uri="{9D8B030D-6E8A-4147-A177-3AD203B41FA5}">
                      <a16:colId xmlns:a16="http://schemas.microsoft.com/office/drawing/2014/main" val="778976766"/>
                    </a:ext>
                  </a:extLst>
                </a:gridCol>
                <a:gridCol w="1679054">
                  <a:extLst>
                    <a:ext uri="{9D8B030D-6E8A-4147-A177-3AD203B41FA5}">
                      <a16:colId xmlns:a16="http://schemas.microsoft.com/office/drawing/2014/main" val="1263756265"/>
                    </a:ext>
                  </a:extLst>
                </a:gridCol>
              </a:tblGrid>
              <a:tr h="442869">
                <a:tc>
                  <a:txBody>
                    <a:bodyPr/>
                    <a:lstStyle/>
                    <a:p>
                      <a:r>
                        <a:rPr lang="en-US" dirty="0"/>
                        <a:t>SB CATEGORY</a:t>
                      </a:r>
                    </a:p>
                  </a:txBody>
                  <a:tcPr/>
                </a:tc>
                <a:tc>
                  <a:txBody>
                    <a:bodyPr/>
                    <a:lstStyle/>
                    <a:p>
                      <a:r>
                        <a:rPr lang="en-US"/>
                        <a:t>FY22 GOALS</a:t>
                      </a:r>
                    </a:p>
                  </a:txBody>
                  <a:tcPr/>
                </a:tc>
                <a:tc>
                  <a:txBody>
                    <a:bodyPr/>
                    <a:lstStyle/>
                    <a:p>
                      <a:r>
                        <a:rPr lang="en-US"/>
                        <a:t>ACTUAL</a:t>
                      </a:r>
                    </a:p>
                  </a:txBody>
                  <a:tcPr/>
                </a:tc>
                <a:tc>
                  <a:txBody>
                    <a:bodyPr/>
                    <a:lstStyle/>
                    <a:p>
                      <a:r>
                        <a:rPr lang="en-US"/>
                        <a:t>ACHIEVEMENT</a:t>
                      </a:r>
                    </a:p>
                  </a:txBody>
                  <a:tcPr/>
                </a:tc>
                <a:tc>
                  <a:txBody>
                    <a:bodyPr/>
                    <a:lstStyle/>
                    <a:p>
                      <a:r>
                        <a:rPr lang="en-US"/>
                        <a:t>FY23 GOALS</a:t>
                      </a:r>
                    </a:p>
                  </a:txBody>
                  <a:tcPr/>
                </a:tc>
                <a:extLst>
                  <a:ext uri="{0D108BD9-81ED-4DB2-BD59-A6C34878D82A}">
                    <a16:rowId xmlns:a16="http://schemas.microsoft.com/office/drawing/2014/main" val="344788227"/>
                  </a:ext>
                </a:extLst>
              </a:tr>
              <a:tr h="442869">
                <a:tc>
                  <a:txBody>
                    <a:bodyPr/>
                    <a:lstStyle/>
                    <a:p>
                      <a:r>
                        <a:rPr lang="en-US"/>
                        <a:t>Small Business</a:t>
                      </a:r>
                    </a:p>
                  </a:txBody>
                  <a:tcPr/>
                </a:tc>
                <a:tc>
                  <a:txBody>
                    <a:bodyPr/>
                    <a:lstStyle/>
                    <a:p>
                      <a:pPr algn="ctr"/>
                      <a:r>
                        <a:rPr lang="en-US"/>
                        <a:t>28%</a:t>
                      </a:r>
                    </a:p>
                  </a:txBody>
                  <a:tcPr/>
                </a:tc>
                <a:tc>
                  <a:txBody>
                    <a:bodyPr/>
                    <a:lstStyle/>
                    <a:p>
                      <a:pPr algn="ctr"/>
                      <a:r>
                        <a:rPr lang="en-US"/>
                        <a:t>27.63%</a:t>
                      </a:r>
                    </a:p>
                  </a:txBody>
                  <a:tcPr/>
                </a:tc>
                <a:tc>
                  <a:txBody>
                    <a:bodyPr/>
                    <a:lstStyle/>
                    <a:p>
                      <a:pPr algn="ctr"/>
                      <a:r>
                        <a:rPr lang="en-US"/>
                        <a:t>98%</a:t>
                      </a:r>
                    </a:p>
                  </a:txBody>
                  <a:tcPr/>
                </a:tc>
                <a:tc>
                  <a:txBody>
                    <a:bodyPr/>
                    <a:lstStyle/>
                    <a:p>
                      <a:pPr algn="ctr"/>
                      <a:r>
                        <a:rPr lang="en-US"/>
                        <a:t>25.5%</a:t>
                      </a:r>
                    </a:p>
                  </a:txBody>
                  <a:tcPr/>
                </a:tc>
                <a:extLst>
                  <a:ext uri="{0D108BD9-81ED-4DB2-BD59-A6C34878D82A}">
                    <a16:rowId xmlns:a16="http://schemas.microsoft.com/office/drawing/2014/main" val="484575860"/>
                  </a:ext>
                </a:extLst>
              </a:tr>
              <a:tr h="442869">
                <a:tc>
                  <a:txBody>
                    <a:bodyPr/>
                    <a:lstStyle/>
                    <a:p>
                      <a:r>
                        <a:rPr lang="en-US"/>
                        <a:t>Small Disadvantaged</a:t>
                      </a:r>
                    </a:p>
                  </a:txBody>
                  <a:tcPr/>
                </a:tc>
                <a:tc>
                  <a:txBody>
                    <a:bodyPr/>
                    <a:lstStyle/>
                    <a:p>
                      <a:pPr algn="ctr"/>
                      <a:r>
                        <a:rPr lang="en-US"/>
                        <a:t>21%</a:t>
                      </a:r>
                    </a:p>
                  </a:txBody>
                  <a:tcPr/>
                </a:tc>
                <a:tc>
                  <a:txBody>
                    <a:bodyPr/>
                    <a:lstStyle/>
                    <a:p>
                      <a:pPr algn="ctr"/>
                      <a:r>
                        <a:rPr lang="en-US"/>
                        <a:t>20.10%</a:t>
                      </a:r>
                    </a:p>
                  </a:txBody>
                  <a:tcPr/>
                </a:tc>
                <a:tc>
                  <a:txBody>
                    <a:bodyPr/>
                    <a:lstStyle/>
                    <a:p>
                      <a:pPr algn="ctr"/>
                      <a:r>
                        <a:rPr lang="en-US"/>
                        <a:t>95%</a:t>
                      </a:r>
                    </a:p>
                  </a:txBody>
                  <a:tcPr/>
                </a:tc>
                <a:tc>
                  <a:txBody>
                    <a:bodyPr/>
                    <a:lstStyle/>
                    <a:p>
                      <a:pPr algn="ctr"/>
                      <a:r>
                        <a:rPr lang="en-US"/>
                        <a:t>21%</a:t>
                      </a:r>
                    </a:p>
                  </a:txBody>
                  <a:tcPr/>
                </a:tc>
                <a:extLst>
                  <a:ext uri="{0D108BD9-81ED-4DB2-BD59-A6C34878D82A}">
                    <a16:rowId xmlns:a16="http://schemas.microsoft.com/office/drawing/2014/main" val="2441423804"/>
                  </a:ext>
                </a:extLst>
              </a:tr>
              <a:tr h="442869">
                <a:tc>
                  <a:txBody>
                    <a:bodyPr/>
                    <a:lstStyle/>
                    <a:p>
                      <a:r>
                        <a:rPr lang="en-US"/>
                        <a:t>Service-Disabled Veteran</a:t>
                      </a:r>
                    </a:p>
                  </a:txBody>
                  <a:tcPr/>
                </a:tc>
                <a:tc>
                  <a:txBody>
                    <a:bodyPr/>
                    <a:lstStyle/>
                    <a:p>
                      <a:pPr algn="ctr"/>
                      <a:r>
                        <a:rPr lang="en-US"/>
                        <a:t>3%</a:t>
                      </a:r>
                    </a:p>
                  </a:txBody>
                  <a:tcPr/>
                </a:tc>
                <a:tc>
                  <a:txBody>
                    <a:bodyPr/>
                    <a:lstStyle/>
                    <a:p>
                      <a:pPr algn="ctr"/>
                      <a:r>
                        <a:rPr lang="en-US"/>
                        <a:t>3.57%</a:t>
                      </a:r>
                    </a:p>
                  </a:txBody>
                  <a:tcPr/>
                </a:tc>
                <a:tc>
                  <a:txBody>
                    <a:bodyPr/>
                    <a:lstStyle/>
                    <a:p>
                      <a:pPr algn="ctr"/>
                      <a:r>
                        <a:rPr lang="en-US"/>
                        <a:t>119%</a:t>
                      </a:r>
                    </a:p>
                  </a:txBody>
                  <a:tcPr/>
                </a:tc>
                <a:tc>
                  <a:txBody>
                    <a:bodyPr/>
                    <a:lstStyle/>
                    <a:p>
                      <a:pPr algn="ctr"/>
                      <a:r>
                        <a:rPr lang="en-US"/>
                        <a:t>3%</a:t>
                      </a:r>
                    </a:p>
                  </a:txBody>
                  <a:tcPr/>
                </a:tc>
                <a:extLst>
                  <a:ext uri="{0D108BD9-81ED-4DB2-BD59-A6C34878D82A}">
                    <a16:rowId xmlns:a16="http://schemas.microsoft.com/office/drawing/2014/main" val="3007286035"/>
                  </a:ext>
                </a:extLst>
              </a:tr>
              <a:tr h="442869">
                <a:tc>
                  <a:txBody>
                    <a:bodyPr/>
                    <a:lstStyle/>
                    <a:p>
                      <a:r>
                        <a:rPr lang="en-US"/>
                        <a:t>Women</a:t>
                      </a:r>
                    </a:p>
                  </a:txBody>
                  <a:tcPr/>
                </a:tc>
                <a:tc>
                  <a:txBody>
                    <a:bodyPr/>
                    <a:lstStyle/>
                    <a:p>
                      <a:pPr algn="ctr"/>
                      <a:r>
                        <a:rPr lang="en-US"/>
                        <a:t>5%</a:t>
                      </a:r>
                    </a:p>
                  </a:txBody>
                  <a:tcPr/>
                </a:tc>
                <a:tc>
                  <a:txBody>
                    <a:bodyPr/>
                    <a:lstStyle/>
                    <a:p>
                      <a:pPr algn="ctr"/>
                      <a:r>
                        <a:rPr lang="en-US"/>
                        <a:t>3.93%</a:t>
                      </a:r>
                    </a:p>
                  </a:txBody>
                  <a:tcPr/>
                </a:tc>
                <a:tc>
                  <a:txBody>
                    <a:bodyPr/>
                    <a:lstStyle/>
                    <a:p>
                      <a:pPr algn="ctr"/>
                      <a:r>
                        <a:rPr lang="en-US"/>
                        <a:t>78%</a:t>
                      </a:r>
                    </a:p>
                  </a:txBody>
                  <a:tcPr/>
                </a:tc>
                <a:tc>
                  <a:txBody>
                    <a:bodyPr/>
                    <a:lstStyle/>
                    <a:p>
                      <a:pPr algn="ctr"/>
                      <a:r>
                        <a:rPr lang="en-US"/>
                        <a:t>5%</a:t>
                      </a:r>
                    </a:p>
                  </a:txBody>
                  <a:tcPr/>
                </a:tc>
                <a:extLst>
                  <a:ext uri="{0D108BD9-81ED-4DB2-BD59-A6C34878D82A}">
                    <a16:rowId xmlns:a16="http://schemas.microsoft.com/office/drawing/2014/main" val="1456645941"/>
                  </a:ext>
                </a:extLst>
              </a:tr>
              <a:tr h="442869">
                <a:tc>
                  <a:txBody>
                    <a:bodyPr/>
                    <a:lstStyle/>
                    <a:p>
                      <a:r>
                        <a:rPr lang="en-US"/>
                        <a:t>HUBZone</a:t>
                      </a:r>
                    </a:p>
                  </a:txBody>
                  <a:tcPr/>
                </a:tc>
                <a:tc>
                  <a:txBody>
                    <a:bodyPr/>
                    <a:lstStyle/>
                    <a:p>
                      <a:pPr algn="ctr"/>
                      <a:r>
                        <a:rPr lang="en-US"/>
                        <a:t>3%</a:t>
                      </a:r>
                    </a:p>
                  </a:txBody>
                  <a:tcPr/>
                </a:tc>
                <a:tc>
                  <a:txBody>
                    <a:bodyPr/>
                    <a:lstStyle/>
                    <a:p>
                      <a:pPr algn="ctr"/>
                      <a:r>
                        <a:rPr lang="en-US"/>
                        <a:t>5.91%</a:t>
                      </a:r>
                    </a:p>
                  </a:txBody>
                  <a:tcPr/>
                </a:tc>
                <a:tc>
                  <a:txBody>
                    <a:bodyPr/>
                    <a:lstStyle/>
                    <a:p>
                      <a:pPr algn="ctr"/>
                      <a:r>
                        <a:rPr lang="en-US"/>
                        <a:t>197%</a:t>
                      </a:r>
                    </a:p>
                  </a:txBody>
                  <a:tcPr/>
                </a:tc>
                <a:tc>
                  <a:txBody>
                    <a:bodyPr/>
                    <a:lstStyle/>
                    <a:p>
                      <a:pPr algn="ctr"/>
                      <a:r>
                        <a:rPr lang="en-US" dirty="0"/>
                        <a:t>3%</a:t>
                      </a:r>
                    </a:p>
                  </a:txBody>
                  <a:tcPr/>
                </a:tc>
                <a:extLst>
                  <a:ext uri="{0D108BD9-81ED-4DB2-BD59-A6C34878D82A}">
                    <a16:rowId xmlns:a16="http://schemas.microsoft.com/office/drawing/2014/main" val="978655925"/>
                  </a:ext>
                </a:extLst>
              </a:tr>
            </a:tbl>
          </a:graphicData>
        </a:graphic>
      </p:graphicFrame>
    </p:spTree>
    <p:extLst>
      <p:ext uri="{BB962C8B-B14F-4D97-AF65-F5344CB8AC3E}">
        <p14:creationId xmlns:p14="http://schemas.microsoft.com/office/powerpoint/2010/main" val="2407252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Top 10 Vendors, FY22 Obligations ($M)</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4" name="Content Placeholder 3">
            <a:extLst>
              <a:ext uri="{FF2B5EF4-FFF2-40B4-BE49-F238E27FC236}">
                <a16:creationId xmlns:a16="http://schemas.microsoft.com/office/drawing/2014/main" id="{989298F0-0DF5-7B98-A7D6-E276E99AC039}"/>
              </a:ext>
            </a:extLst>
          </p:cNvPr>
          <p:cNvGraphicFramePr>
            <a:graphicFrameLocks/>
          </p:cNvGraphicFramePr>
          <p:nvPr>
            <p:extLst>
              <p:ext uri="{D42A27DB-BD31-4B8C-83A1-F6EECF244321}">
                <p14:modId xmlns:p14="http://schemas.microsoft.com/office/powerpoint/2010/main" val="2851180075"/>
              </p:ext>
            </p:extLst>
          </p:nvPr>
        </p:nvGraphicFramePr>
        <p:xfrm>
          <a:off x="514351" y="1110882"/>
          <a:ext cx="8085544" cy="36651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15572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Top Bureaus, FY2022 Obligations</a:t>
            </a:r>
          </a:p>
        </p:txBody>
      </p:sp>
      <p:graphicFrame>
        <p:nvGraphicFramePr>
          <p:cNvPr id="6" name="Content Placeholder 5">
            <a:extLst>
              <a:ext uri="{FF2B5EF4-FFF2-40B4-BE49-F238E27FC236}">
                <a16:creationId xmlns:a16="http://schemas.microsoft.com/office/drawing/2014/main" id="{662C00C0-0DB6-8E82-773E-68C29CA57EE8}"/>
              </a:ext>
            </a:extLst>
          </p:cNvPr>
          <p:cNvGraphicFramePr>
            <a:graphicFrameLocks/>
          </p:cNvGraphicFramePr>
          <p:nvPr>
            <p:extLst>
              <p:ext uri="{D42A27DB-BD31-4B8C-83A1-F6EECF244321}">
                <p14:modId xmlns:p14="http://schemas.microsoft.com/office/powerpoint/2010/main" val="464601284"/>
              </p:ext>
            </p:extLst>
          </p:nvPr>
        </p:nvGraphicFramePr>
        <p:xfrm>
          <a:off x="50008" y="1299808"/>
          <a:ext cx="8782292" cy="349325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9A142D5-DF1C-5E18-7016-6FEAA8AD1DAB}"/>
              </a:ext>
            </a:extLst>
          </p:cNvPr>
          <p:cNvSpPr txBox="1"/>
          <p:nvPr/>
        </p:nvSpPr>
        <p:spPr>
          <a:xfrm>
            <a:off x="6373932" y="1555343"/>
            <a:ext cx="1993106" cy="41549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050"/>
              <a:t>              Total = $ 11.83B</a:t>
            </a:r>
          </a:p>
          <a:p>
            <a:r>
              <a:rPr lang="en-US" sz="1050"/>
              <a:t>Small Business = $ 3.25B</a:t>
            </a:r>
          </a:p>
        </p:txBody>
      </p:sp>
    </p:spTree>
    <p:extLst>
      <p:ext uri="{BB962C8B-B14F-4D97-AF65-F5344CB8AC3E}">
        <p14:creationId xmlns:p14="http://schemas.microsoft.com/office/powerpoint/2010/main" val="2622118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Top NAICS, All FY2022 Obligations</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Content Placeholder 3">
            <a:extLst>
              <a:ext uri="{FF2B5EF4-FFF2-40B4-BE49-F238E27FC236}">
                <a16:creationId xmlns:a16="http://schemas.microsoft.com/office/drawing/2014/main" id="{FF368AC6-7BC6-138C-D635-C98DDB07731D}"/>
              </a:ext>
            </a:extLst>
          </p:cNvPr>
          <p:cNvGraphicFramePr>
            <a:graphicFrameLocks/>
          </p:cNvGraphicFramePr>
          <p:nvPr>
            <p:extLst>
              <p:ext uri="{D42A27DB-BD31-4B8C-83A1-F6EECF244321}">
                <p14:modId xmlns:p14="http://schemas.microsoft.com/office/powerpoint/2010/main" val="4144309746"/>
              </p:ext>
            </p:extLst>
          </p:nvPr>
        </p:nvGraphicFramePr>
        <p:xfrm>
          <a:off x="514351" y="1110882"/>
          <a:ext cx="8085544" cy="39183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92148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Small Business News and Opportunities</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Content Placeholder 2">
            <a:extLst>
              <a:ext uri="{FF2B5EF4-FFF2-40B4-BE49-F238E27FC236}">
                <a16:creationId xmlns:a16="http://schemas.microsoft.com/office/drawing/2014/main" id="{DFF2772C-262B-FC86-C00D-60615358C425}"/>
              </a:ext>
            </a:extLst>
          </p:cNvPr>
          <p:cNvGraphicFramePr>
            <a:graphicFrameLocks/>
          </p:cNvGraphicFramePr>
          <p:nvPr>
            <p:extLst>
              <p:ext uri="{D42A27DB-BD31-4B8C-83A1-F6EECF244321}">
                <p14:modId xmlns:p14="http://schemas.microsoft.com/office/powerpoint/2010/main" val="4111506270"/>
              </p:ext>
            </p:extLst>
          </p:nvPr>
        </p:nvGraphicFramePr>
        <p:xfrm>
          <a:off x="302559" y="1311090"/>
          <a:ext cx="8714025" cy="27587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0037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4"/>
          <p:cNvSpPr txBox="1">
            <a:spLocks noGrp="1"/>
          </p:cNvSpPr>
          <p:nvPr>
            <p:ph type="title"/>
          </p:nvPr>
        </p:nvSpPr>
        <p:spPr>
          <a:prstGeom prst="rect">
            <a:avLst/>
          </a:prstGeom>
        </p:spPr>
        <p:txBody>
          <a:bodyPr spcFirstLastPara="1" wrap="square" lIns="91425" tIns="91425" rIns="91425" bIns="91425" anchor="ctr" anchorCtr="0">
            <a:noAutofit/>
          </a:bodyPr>
          <a:lstStyle/>
          <a:p>
            <a:br>
              <a:rPr lang="en-US" sz="1400"/>
            </a:br>
            <a:br>
              <a:rPr lang="en-US" sz="1400"/>
            </a:br>
            <a:r>
              <a:rPr lang="en-US" sz="1400"/>
              <a:t>Mission, and Authorities</a:t>
            </a:r>
            <a:br>
              <a:rPr lang="en-US" sz="1400"/>
            </a:br>
            <a:br>
              <a:rPr lang="en-US" sz="1400"/>
            </a:br>
            <a:r>
              <a:rPr lang="en-US" sz="1400"/>
              <a:t>Organizational Placement and Achievements​</a:t>
            </a:r>
            <a:br>
              <a:rPr lang="en-US" sz="1400"/>
            </a:br>
            <a:br>
              <a:rPr lang="en-US" sz="1400"/>
            </a:br>
            <a:r>
              <a:rPr lang="en-US" sz="1400"/>
              <a:t>Small Business Impact​</a:t>
            </a:r>
            <a:br>
              <a:rPr lang="en-US" sz="1400"/>
            </a:br>
            <a:br>
              <a:rPr lang="en-US" sz="1400"/>
            </a:br>
            <a:r>
              <a:rPr lang="en-US" sz="1400"/>
              <a:t>Understanding the Department of State</a:t>
            </a:r>
            <a:br>
              <a:rPr lang="en-US" sz="1400"/>
            </a:br>
            <a:br>
              <a:rPr lang="en-US" sz="1400"/>
            </a:br>
            <a:r>
              <a:rPr lang="en-US" sz="1400"/>
              <a:t>FY22 Results and FY23 Initiatives​</a:t>
            </a:r>
            <a:br>
              <a:rPr lang="en-US" sz="1400"/>
            </a:br>
            <a:br>
              <a:rPr lang="en-US" sz="1400"/>
            </a:br>
            <a:r>
              <a:rPr lang="en-US" sz="1400"/>
              <a:t>Upcoming Opportunities</a:t>
            </a:r>
            <a:br>
              <a:rPr lang="en-US" sz="1400"/>
            </a:br>
            <a:br>
              <a:rPr lang="en-US" sz="1400"/>
            </a:br>
            <a:r>
              <a:rPr lang="en-US" sz="1400"/>
              <a:t>Resources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3787D-B1CD-C7CD-77AE-159D201C1D68}"/>
              </a:ext>
            </a:extLst>
          </p:cNvPr>
          <p:cNvSpPr>
            <a:spLocks noGrp="1"/>
          </p:cNvSpPr>
          <p:nvPr>
            <p:ph type="title"/>
          </p:nvPr>
        </p:nvSpPr>
        <p:spPr>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Upcoming Opportunities (Quarterly Industry Brief)</a:t>
            </a:r>
          </a:p>
        </p:txBody>
      </p:sp>
      <p:sp>
        <p:nvSpPr>
          <p:cNvPr id="3" name="Text Placeholder 2">
            <a:extLst>
              <a:ext uri="{FF2B5EF4-FFF2-40B4-BE49-F238E27FC236}">
                <a16:creationId xmlns:a16="http://schemas.microsoft.com/office/drawing/2014/main" id="{DAF3D43B-62C1-E0C5-ECE3-4D0109348841}"/>
              </a:ext>
            </a:extLst>
          </p:cNvPr>
          <p:cNvSpPr>
            <a:spLocks noGrp="1"/>
          </p:cNvSpPr>
          <p:nvPr>
            <p:ph type="body" idx="1"/>
          </p:nvPr>
        </p:nvSpPr>
        <p:spPr/>
        <p:txBody>
          <a:bodyPr/>
          <a:lstStyle/>
          <a:p>
            <a:r>
              <a:rPr lang="en">
                <a:latin typeface="Open Sans Light" panose="020B0306030504020204" pitchFamily="34" charset="0"/>
                <a:ea typeface="Open Sans Light" panose="020B0306030504020204" pitchFamily="34" charset="0"/>
                <a:cs typeface="Open Sans Light" panose="020B0306030504020204" pitchFamily="34" charset="0"/>
              </a:rPr>
              <a:t>Global Antiterrorism Training Assistance Training Delivery IDIQ Solicitation for DS/T/ATA(GATA III) – Est. </a:t>
            </a:r>
            <a:r>
              <a:rPr lang="en-US">
                <a:latin typeface="Open Sans Light" panose="020B0306030504020204" pitchFamily="34" charset="0"/>
                <a:ea typeface="Open Sans Light" panose="020B0306030504020204" pitchFamily="34" charset="0"/>
                <a:cs typeface="Open Sans Light" panose="020B0306030504020204" pitchFamily="34" charset="0"/>
              </a:rPr>
              <a:t>$620 million</a:t>
            </a:r>
            <a:endParaRPr lang="en">
              <a:latin typeface="Open Sans Light" panose="020B0306030504020204" pitchFamily="34" charset="0"/>
              <a:ea typeface="Open Sans Light" panose="020B0306030504020204" pitchFamily="34" charset="0"/>
              <a:cs typeface="Open Sans Light" panose="020B0306030504020204" pitchFamily="34" charset="0"/>
            </a:endParaRPr>
          </a:p>
          <a:p>
            <a:r>
              <a:rPr lang="en-US">
                <a:latin typeface="Open Sans Light" panose="020B0306030504020204" pitchFamily="34" charset="0"/>
                <a:ea typeface="Open Sans Light" panose="020B0306030504020204" pitchFamily="34" charset="0"/>
                <a:cs typeface="Open Sans Light" panose="020B0306030504020204" pitchFamily="34" charset="0"/>
              </a:rPr>
              <a:t>Vetting and Linguistics – Est. $160M</a:t>
            </a:r>
          </a:p>
          <a:p>
            <a:r>
              <a:rPr lang="en-US">
                <a:latin typeface="Open Sans Light" panose="020B0306030504020204" pitchFamily="34" charset="0"/>
                <a:ea typeface="Open Sans Light" panose="020B0306030504020204" pitchFamily="34" charset="0"/>
                <a:cs typeface="Open Sans Light" panose="020B0306030504020204" pitchFamily="34" charset="0"/>
              </a:rPr>
              <a:t>HVAC Program – Est. $10M</a:t>
            </a:r>
          </a:p>
          <a:p>
            <a:r>
              <a:rPr lang="en-US">
                <a:latin typeface="Open Sans Light" panose="020B0306030504020204" pitchFamily="34" charset="0"/>
                <a:ea typeface="Open Sans Light" panose="020B0306030504020204" pitchFamily="34" charset="0"/>
                <a:cs typeface="Open Sans Light" panose="020B0306030504020204" pitchFamily="34" charset="0"/>
              </a:rPr>
              <a:t>Bern Project Continuation – Est $10M</a:t>
            </a:r>
          </a:p>
          <a:p>
            <a:r>
              <a:rPr lang="en-US">
                <a:latin typeface="Open Sans Light" panose="020B0306030504020204" pitchFamily="34" charset="0"/>
                <a:ea typeface="Open Sans Light" panose="020B0306030504020204" pitchFamily="34" charset="0"/>
                <a:cs typeface="Open Sans Light" panose="020B0306030504020204" pitchFamily="34" charset="0"/>
              </a:rPr>
              <a:t>Temporary Housing Continuation – Est. $40M</a:t>
            </a:r>
          </a:p>
          <a:p>
            <a:r>
              <a:rPr lang="en-US">
                <a:latin typeface="Open Sans Light" panose="020B0306030504020204" pitchFamily="34" charset="0"/>
                <a:ea typeface="Open Sans Light" panose="020B0306030504020204" pitchFamily="34" charset="0"/>
                <a:cs typeface="Open Sans Light" panose="020B0306030504020204" pitchFamily="34" charset="0"/>
              </a:rPr>
              <a:t>Worldwide Conventional Weapons Destruction</a:t>
            </a:r>
            <a:br>
              <a:rPr lang="en-US">
                <a:latin typeface="Open Sans Light" panose="020B0306030504020204" pitchFamily="34" charset="0"/>
                <a:ea typeface="Open Sans Light" panose="020B0306030504020204" pitchFamily="34" charset="0"/>
                <a:cs typeface="Open Sans Light" panose="020B0306030504020204" pitchFamily="34" charset="0"/>
              </a:rPr>
            </a:br>
            <a:r>
              <a:rPr lang="en-US">
                <a:latin typeface="Open Sans Light" panose="020B0306030504020204" pitchFamily="34" charset="0"/>
                <a:ea typeface="Open Sans Light" panose="020B0306030504020204" pitchFamily="34" charset="0"/>
                <a:cs typeface="Open Sans Light" panose="020B0306030504020204" pitchFamily="34" charset="0"/>
              </a:rPr>
              <a:t>(CWD) – Est. $1B</a:t>
            </a:r>
          </a:p>
          <a:p>
            <a:r>
              <a:rPr lang="en-US">
                <a:latin typeface="Open Sans Light" panose="020B0306030504020204" pitchFamily="34" charset="0"/>
                <a:ea typeface="Open Sans Light" panose="020B0306030504020204" pitchFamily="34" charset="0"/>
                <a:cs typeface="Open Sans Light" panose="020B0306030504020204" pitchFamily="34" charset="0"/>
              </a:rPr>
              <a:t>GITM/Access Continuation</a:t>
            </a:r>
          </a:p>
          <a:p>
            <a:r>
              <a:rPr lang="en-US">
                <a:latin typeface="Open Sans Light" panose="020B0306030504020204" pitchFamily="34" charset="0"/>
                <a:ea typeface="Open Sans Light" panose="020B0306030504020204" pitchFamily="34" charset="0"/>
                <a:cs typeface="Open Sans Light" panose="020B0306030504020204" pitchFamily="34" charset="0"/>
              </a:rPr>
              <a:t>GlobalCap – Est. $5B</a:t>
            </a:r>
          </a:p>
        </p:txBody>
      </p:sp>
      <p:sp>
        <p:nvSpPr>
          <p:cNvPr id="4" name="Text Placeholder 3">
            <a:extLst>
              <a:ext uri="{FF2B5EF4-FFF2-40B4-BE49-F238E27FC236}">
                <a16:creationId xmlns:a16="http://schemas.microsoft.com/office/drawing/2014/main" id="{6F973461-B080-1CCD-E61F-FFCA79800748}"/>
              </a:ext>
            </a:extLst>
          </p:cNvPr>
          <p:cNvSpPr>
            <a:spLocks noGrp="1"/>
          </p:cNvSpPr>
          <p:nvPr>
            <p:ph type="body" idx="2"/>
          </p:nvPr>
        </p:nvSpPr>
        <p:spPr/>
        <p:txBody>
          <a:bodyPr/>
          <a:lstStyle/>
          <a:p>
            <a:r>
              <a:rPr lang="en-US">
                <a:latin typeface="Open Sans Light" panose="020B0306030504020204" pitchFamily="34" charset="0"/>
                <a:ea typeface="Open Sans Light" panose="020B0306030504020204" pitchFamily="34" charset="0"/>
                <a:cs typeface="Open Sans Light" panose="020B0306030504020204" pitchFamily="34" charset="0"/>
              </a:rPr>
              <a:t>Additional information regarding these requirements can be found within the official OSDBU events website:</a:t>
            </a:r>
            <a:r>
              <a:rPr lang="en-US">
                <a:latin typeface="Open Sans Light" panose="020B0306030504020204" pitchFamily="34" charset="0"/>
                <a:ea typeface="Open Sans Light" panose="020B0306030504020204" pitchFamily="34" charset="0"/>
                <a:cs typeface="Open Sans Light" panose="020B0306030504020204" pitchFamily="34" charset="0"/>
                <a:hlinkClick r:id="rId3"/>
              </a:rPr>
              <a:t> https://www.state.gov/events-office-of-small-and-disadvantaged-business-utilization/</a:t>
            </a:r>
            <a:endParaRPr lang="en-US">
              <a:latin typeface="Open Sans Light" panose="020B0306030504020204" pitchFamily="34" charset="0"/>
              <a:ea typeface="Open Sans Light" panose="020B0306030504020204" pitchFamily="34" charset="0"/>
              <a:cs typeface="Open Sans Light" panose="020B0306030504020204" pitchFamily="34" charset="0"/>
            </a:endParaRPr>
          </a:p>
          <a:p>
            <a:pPr marL="139700" indent="0">
              <a:buNone/>
            </a:pPr>
            <a:endParaRPr lang="en-US">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6" name="Picture 5" descr="A picture containing text, clipart&#10;&#10;Description automatically generated">
            <a:extLst>
              <a:ext uri="{FF2B5EF4-FFF2-40B4-BE49-F238E27FC236}">
                <a16:creationId xmlns:a16="http://schemas.microsoft.com/office/drawing/2014/main" id="{303B1834-2841-7C0C-A658-C8D1425C40D4}"/>
              </a:ext>
            </a:extLst>
          </p:cNvPr>
          <p:cNvPicPr>
            <a:picLocks noChangeAspect="1"/>
          </p:cNvPicPr>
          <p:nvPr/>
        </p:nvPicPr>
        <p:blipFill>
          <a:blip r:embed="rId4"/>
          <a:stretch>
            <a:fillRect/>
          </a:stretch>
        </p:blipFill>
        <p:spPr>
          <a:xfrm>
            <a:off x="5165948" y="3078480"/>
            <a:ext cx="3825651" cy="996000"/>
          </a:xfrm>
          <a:prstGeom prst="rect">
            <a:avLst/>
          </a:prstGeom>
        </p:spPr>
      </p:pic>
    </p:spTree>
    <p:extLst>
      <p:ext uri="{BB962C8B-B14F-4D97-AF65-F5344CB8AC3E}">
        <p14:creationId xmlns:p14="http://schemas.microsoft.com/office/powerpoint/2010/main" val="17611285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EBBAE-FEEE-0DF9-D2A3-C35485CF30B1}"/>
              </a:ext>
            </a:extLst>
          </p:cNvPr>
          <p:cNvSpPr>
            <a:spLocks noGrp="1"/>
          </p:cNvSpPr>
          <p:nvPr>
            <p:ph type="title"/>
          </p:nvPr>
        </p:nvSpPr>
        <p:spPr>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What’s new with IT</a:t>
            </a:r>
          </a:p>
        </p:txBody>
      </p:sp>
      <p:sp>
        <p:nvSpPr>
          <p:cNvPr id="4" name="TextBox 3">
            <a:extLst>
              <a:ext uri="{FF2B5EF4-FFF2-40B4-BE49-F238E27FC236}">
                <a16:creationId xmlns:a16="http://schemas.microsoft.com/office/drawing/2014/main" id="{D241E20F-C7D7-C9F8-CC17-C333B8BB2706}"/>
              </a:ext>
            </a:extLst>
          </p:cNvPr>
          <p:cNvSpPr txBox="1"/>
          <p:nvPr/>
        </p:nvSpPr>
        <p:spPr>
          <a:xfrm>
            <a:off x="609599" y="1323975"/>
            <a:ext cx="8086725" cy="2031325"/>
          </a:xfrm>
          <a:prstGeom prst="rect">
            <a:avLst/>
          </a:prstGeom>
          <a:noFill/>
        </p:spPr>
        <p:txBody>
          <a:bodyPr wrap="square">
            <a:spAutoFit/>
          </a:bodyPr>
          <a:lstStyle/>
          <a:p>
            <a:pPr marL="342900" marR="0" lvl="0" indent="-342900">
              <a:spcBef>
                <a:spcPts val="0"/>
              </a:spcBef>
              <a:spcAft>
                <a:spcPts val="0"/>
              </a:spcAft>
              <a:buFont typeface="Symbol" panose="05050102010706020507" pitchFamily="18" charset="2"/>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New CIO/priorities </a:t>
            </a:r>
          </a:p>
          <a:p>
            <a:pPr marR="0" lvl="0">
              <a:spcBef>
                <a:spcPts val="0"/>
              </a:spcBef>
              <a:spcAft>
                <a:spcPts val="0"/>
              </a:spcAft>
            </a:pPr>
            <a:endParaRPr lang="en-US"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342900" marR="0" lvl="0" indent="-342900">
              <a:spcBef>
                <a:spcPts val="0"/>
              </a:spcBef>
              <a:spcAft>
                <a:spcPts val="0"/>
              </a:spcAft>
              <a:buFont typeface="Symbol" panose="05050102010706020507" pitchFamily="18" charset="2"/>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IRM looking for SBIR phase 3 companies </a:t>
            </a:r>
          </a:p>
          <a:p>
            <a:pPr marL="342900" marR="0" lvl="0" indent="-342900">
              <a:spcBef>
                <a:spcPts val="0"/>
              </a:spcBef>
              <a:spcAft>
                <a:spcPts val="0"/>
              </a:spcAft>
              <a:buFont typeface="Symbol" panose="05050102010706020507" pitchFamily="18" charset="2"/>
              <a:buChar char=""/>
            </a:pPr>
            <a:endParaRPr lang="en-US"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342900" marR="0" lvl="0" indent="-342900">
              <a:spcBef>
                <a:spcPts val="0"/>
              </a:spcBef>
              <a:spcAft>
                <a:spcPts val="0"/>
              </a:spcAft>
              <a:buFont typeface="Symbol" panose="05050102010706020507" pitchFamily="18" charset="2"/>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Digital services 8(a) program- direct awards that don’t have to stay in the 8(a) program</a:t>
            </a:r>
          </a:p>
          <a:p>
            <a:pPr marL="342900" marR="0" lvl="0" indent="-342900">
              <a:spcBef>
                <a:spcPts val="0"/>
              </a:spcBef>
              <a:spcAft>
                <a:spcPts val="0"/>
              </a:spcAft>
              <a:buFont typeface="Symbol" panose="05050102010706020507" pitchFamily="18" charset="2"/>
              <a:buChar char=""/>
            </a:pPr>
            <a:endParaRPr lang="en-US"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342900" marR="0" lvl="0" indent="-342900">
              <a:spcBef>
                <a:spcPts val="0"/>
              </a:spcBef>
              <a:spcAft>
                <a:spcPts val="0"/>
              </a:spcAft>
              <a:buFont typeface="Symbol" panose="05050102010706020507" pitchFamily="18" charset="2"/>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Cybersecurity procurement alert</a:t>
            </a:r>
          </a:p>
          <a:p>
            <a:pPr marL="342900" marR="0" lvl="0" indent="-342900">
              <a:spcBef>
                <a:spcPts val="0"/>
              </a:spcBef>
              <a:spcAft>
                <a:spcPts val="0"/>
              </a:spcAft>
              <a:buFont typeface="Symbol" panose="05050102010706020507" pitchFamily="18" charset="2"/>
              <a:buChar char=""/>
            </a:pPr>
            <a:endParaRPr lang="en-US" dirty="0">
              <a:effectLst/>
              <a:latin typeface="Open Sans Light" panose="020B0306030504020204" pitchFamily="34" charset="0"/>
              <a:ea typeface="Open Sans Light" panose="020B0306030504020204" pitchFamily="34" charset="0"/>
              <a:cs typeface="Open Sans Light" panose="020B0306030504020204" pitchFamily="34" charset="0"/>
            </a:endParaRPr>
          </a:p>
          <a:p>
            <a:pPr marL="342900" marR="0" lvl="0" indent="-342900">
              <a:spcBef>
                <a:spcPts val="0"/>
              </a:spcBef>
              <a:spcAft>
                <a:spcPts val="0"/>
              </a:spcAft>
              <a:buFont typeface="Symbol" panose="05050102010706020507" pitchFamily="18" charset="2"/>
              <a:buChar char=""/>
            </a:pPr>
            <a:r>
              <a:rPr lang="en-US" dirty="0">
                <a:effectLst/>
                <a:latin typeface="Open Sans Light" panose="020B0306030504020204" pitchFamily="34" charset="0"/>
                <a:ea typeface="Open Sans Light" panose="020B0306030504020204" pitchFamily="34" charset="0"/>
                <a:cs typeface="Open Sans Light" panose="020B0306030504020204" pitchFamily="34" charset="0"/>
              </a:rPr>
              <a:t>IRM has internal CO team working with CORs</a:t>
            </a:r>
          </a:p>
        </p:txBody>
      </p:sp>
    </p:spTree>
    <p:extLst>
      <p:ext uri="{BB962C8B-B14F-4D97-AF65-F5344CB8AC3E}">
        <p14:creationId xmlns:p14="http://schemas.microsoft.com/office/powerpoint/2010/main" val="3277416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Doing Business Overseas</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2" name="Text Placeholder 3">
            <a:extLst>
              <a:ext uri="{FF2B5EF4-FFF2-40B4-BE49-F238E27FC236}">
                <a16:creationId xmlns:a16="http://schemas.microsoft.com/office/drawing/2014/main" id="{4384663C-71AA-4E4C-CD1F-C917DCD43C87}"/>
              </a:ext>
            </a:extLst>
          </p:cNvPr>
          <p:cNvSpPr>
            <a:spLocks noGrp="1"/>
          </p:cNvSpPr>
          <p:nvPr>
            <p:ph type="body" idx="1"/>
          </p:nvPr>
        </p:nvSpPr>
        <p:spPr>
          <a:xfrm>
            <a:off x="1173060" y="1239876"/>
            <a:ext cx="2738782" cy="430676"/>
          </a:xfrm>
        </p:spPr>
        <p:txBody>
          <a:bodyPr>
            <a:normAutofit fontScale="70000" lnSpcReduction="20000"/>
          </a:bodyPr>
          <a:lstStyle/>
          <a:p>
            <a:pPr marL="139700" indent="0">
              <a:buNone/>
            </a:pPr>
            <a:r>
              <a:rPr lang="en-US" sz="2400">
                <a:solidFill>
                  <a:schemeClr val="accent3">
                    <a:lumMod val="75000"/>
                  </a:schemeClr>
                </a:solidFill>
              </a:rPr>
              <a:t>Challenges</a:t>
            </a:r>
            <a:endParaRPr lang="en-US" sz="2100">
              <a:solidFill>
                <a:schemeClr val="accent3">
                  <a:lumMod val="75000"/>
                </a:schemeClr>
              </a:solidFill>
            </a:endParaRPr>
          </a:p>
        </p:txBody>
      </p:sp>
      <p:sp>
        <p:nvSpPr>
          <p:cNvPr id="3" name="Content Placeholder 2">
            <a:extLst>
              <a:ext uri="{FF2B5EF4-FFF2-40B4-BE49-F238E27FC236}">
                <a16:creationId xmlns:a16="http://schemas.microsoft.com/office/drawing/2014/main" id="{99E18CF5-DD53-A598-19B5-4160895AE01E}"/>
              </a:ext>
            </a:extLst>
          </p:cNvPr>
          <p:cNvSpPr txBox="1">
            <a:spLocks/>
          </p:cNvSpPr>
          <p:nvPr/>
        </p:nvSpPr>
        <p:spPr>
          <a:xfrm>
            <a:off x="147577" y="1670552"/>
            <a:ext cx="4424423" cy="3090440"/>
          </a:xfrm>
          <a:prstGeom prst="rect">
            <a:avLst/>
          </a:prstGeom>
          <a:ln w="25400" cap="flat" cmpd="sng" algn="ctr">
            <a:noFill/>
            <a:prstDash val="solid"/>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Open Sans"/>
              <a:buChar char="●"/>
              <a:defRPr sz="1400" b="0" i="0" u="none" strike="noStrike" cap="none">
                <a:solidFill>
                  <a:schemeClr val="dk2"/>
                </a:solidFill>
                <a:latin typeface="Open Sans Light"/>
                <a:ea typeface="Open Sans Light"/>
                <a:cs typeface="Open Sans Light"/>
                <a:sym typeface="Open Sans"/>
              </a:defRPr>
            </a:lvl1pPr>
            <a:lvl2pPr marL="914400" marR="0" lvl="1"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2pPr>
            <a:lvl3pPr marL="1371600" marR="0" lvl="2"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3pPr>
            <a:lvl4pPr marL="1828800" marR="0" lvl="3"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4pPr>
            <a:lvl5pPr marL="2286000" marR="0" lvl="4"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5pPr>
            <a:lvl6pPr marL="2743200" marR="0" lvl="5"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6pPr>
            <a:lvl7pPr marL="3200400" marR="0" lvl="6"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7pPr>
            <a:lvl8pPr marL="3657600" marR="0" lvl="7"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8pPr>
            <a:lvl9pPr marL="4114800" marR="0" lvl="8" indent="-304800" algn="l" rtl="0">
              <a:lnSpc>
                <a:spcPct val="115000"/>
              </a:lnSpc>
              <a:spcBef>
                <a:spcPts val="1600"/>
              </a:spcBef>
              <a:spcAft>
                <a:spcPts val="160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9pPr>
          </a:lstStyle>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Political &amp; world events influence, alter priorities​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Differences in Cultural norms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Potential corruption, bribe customs​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Unreliable electricity, utilities​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Dangerous conditions:  hostility, sanitation, medical…</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International regulatory &amp; compliance requirements​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Long lead times, short deadlines, transport costs, travel &amp; time zones affect work​</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Expect greater range of performance norms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Staffing: U.S. nationals &amp; local personnel​</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Currency fluctuations​</a:t>
            </a:r>
          </a:p>
          <a:p>
            <a:pPr>
              <a:spcBef>
                <a:spcPts val="150"/>
              </a:spcBef>
            </a:pPr>
            <a:endParaRPr lang="en-US" sz="120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Content Placeholder 4">
            <a:extLst>
              <a:ext uri="{FF2B5EF4-FFF2-40B4-BE49-F238E27FC236}">
                <a16:creationId xmlns:a16="http://schemas.microsoft.com/office/drawing/2014/main" id="{A412318E-CFDD-D2E9-504E-5D96AEB6B965}"/>
              </a:ext>
            </a:extLst>
          </p:cNvPr>
          <p:cNvSpPr txBox="1">
            <a:spLocks/>
          </p:cNvSpPr>
          <p:nvPr/>
        </p:nvSpPr>
        <p:spPr>
          <a:xfrm>
            <a:off x="4671716" y="1670553"/>
            <a:ext cx="4324707" cy="3090440"/>
          </a:xfrm>
          <a:prstGeom prst="rect">
            <a:avLst/>
          </a:prstGeom>
          <a:ln w="25400" cap="flat" cmpd="sng" algn="ctr">
            <a:noFill/>
            <a:prstDash val="solid"/>
          </a:ln>
        </p:spPr>
        <p:style>
          <a:lnRef idx="2">
            <a:schemeClr val="dk1"/>
          </a:lnRef>
          <a:fillRef idx="1">
            <a:schemeClr val="lt1"/>
          </a:fillRef>
          <a:effectRef idx="0">
            <a:schemeClr val="dk1"/>
          </a:effectRef>
          <a:fontRef idx="minor">
            <a:schemeClr val="dk1"/>
          </a:fontRef>
        </p:style>
        <p:txBody>
          <a:bodyPr spcFirstLastPara="1" vert="horz" wrap="square" lIns="68580" tIns="34290" rIns="68580" bIns="34290" rtlCol="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Understand local laws, identify resources ​</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Link with well vetted and capable local / international business partners​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US Dept of Commerce Programs (Trade Office at post)​</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Research best practices for local operations​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Build solid operation procedures, contingency plans​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Develop verifiable financial processes​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Look for OCONUS opportunities that require “cleared Americans.”​</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Embassy websites are a good place to start</a:t>
            </a:r>
          </a:p>
          <a:p>
            <a:pPr fontAlgn="base">
              <a:spcBef>
                <a:spcPts val="150"/>
              </a:spcBef>
              <a:buFont typeface="Arial" panose="020B0604020202020204" pitchFamily="34" charset="0"/>
              <a:buChar char="•"/>
            </a:pPr>
            <a:r>
              <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rPr>
              <a:t>“Key Offices at Posts” –GSO (General Service Officer)</a:t>
            </a:r>
          </a:p>
          <a:p>
            <a:pPr fontAlgn="base">
              <a:spcBef>
                <a:spcPts val="150"/>
              </a:spcBef>
            </a:pPr>
            <a:endParaRPr lang="en-US" sz="1200">
              <a:solidFill>
                <a:srgbClr val="2F2B20"/>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5">
            <a:extLst>
              <a:ext uri="{FF2B5EF4-FFF2-40B4-BE49-F238E27FC236}">
                <a16:creationId xmlns:a16="http://schemas.microsoft.com/office/drawing/2014/main" id="{7813B1C0-18A3-669A-2756-81D5CF80D654}"/>
              </a:ext>
            </a:extLst>
          </p:cNvPr>
          <p:cNvSpPr txBox="1">
            <a:spLocks/>
          </p:cNvSpPr>
          <p:nvPr/>
        </p:nvSpPr>
        <p:spPr>
          <a:xfrm>
            <a:off x="4884517" y="1059596"/>
            <a:ext cx="3202686" cy="528065"/>
          </a:xfrm>
          <a:prstGeom prst="rect">
            <a:avLst/>
          </a:prstGeom>
        </p:spPr>
        <p:txBody>
          <a:bodyPr spcFirstLastPara="1" vert="horz" wrap="square" lIns="68580" tIns="34290" rIns="68580" bIns="34290" rtlCol="0" anchor="b" anchorCtr="1">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700">
                <a:solidFill>
                  <a:schemeClr val="accent3">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Best Practices</a:t>
            </a:r>
          </a:p>
        </p:txBody>
      </p:sp>
      <p:pic>
        <p:nvPicPr>
          <p:cNvPr id="6" name="Picture 4" descr="Golden Globe PNG Image - PurePNG | Free transparent CC0 PNG Image Library">
            <a:extLst>
              <a:ext uri="{FF2B5EF4-FFF2-40B4-BE49-F238E27FC236}">
                <a16:creationId xmlns:a16="http://schemas.microsoft.com/office/drawing/2014/main" id="{FA83AA33-0DD6-B2C2-4C6D-FA47529841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439" y="-343044"/>
            <a:ext cx="2307634" cy="2307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14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bg/>
                                          </p:spTgt>
                                        </p:tgtEl>
                                        <p:attrNameLst>
                                          <p:attrName>style.visibility</p:attrName>
                                        </p:attrNameLst>
                                      </p:cBhvr>
                                      <p:to>
                                        <p:strVal val="visible"/>
                                      </p:to>
                                    </p:set>
                                    <p:animEffect transition="in" filter="fade">
                                      <p:cBhvr>
                                        <p:cTn id="10" dur="500"/>
                                        <p:tgtEl>
                                          <p:spTgt spid="4">
                                            <p:bg/>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500"/>
                                        <p:tgtEl>
                                          <p:spTgt spid="4">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fade">
                                      <p:cBhvr>
                                        <p:cTn id="40" dur="500"/>
                                        <p:tgtEl>
                                          <p:spTgt spid="4">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fade">
                                      <p:cBhvr>
                                        <p:cTn id="45" dur="500"/>
                                        <p:tgtEl>
                                          <p:spTgt spid="4">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xEl>
                                              <p:pRg st="7" end="7"/>
                                            </p:txEl>
                                          </p:spTgt>
                                        </p:tgtEl>
                                        <p:attrNameLst>
                                          <p:attrName>style.visibility</p:attrName>
                                        </p:attrNameLst>
                                      </p:cBhvr>
                                      <p:to>
                                        <p:strVal val="visible"/>
                                      </p:to>
                                    </p:set>
                                    <p:animEffect transition="in" filter="fade">
                                      <p:cBhvr>
                                        <p:cTn id="50" dur="500"/>
                                        <p:tgtEl>
                                          <p:spTgt spid="4">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Effect transition="in" filter="fade">
                                      <p:cBhvr>
                                        <p:cTn id="55"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Business Development “Insight”</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Content Placeholder 3">
            <a:extLst>
              <a:ext uri="{FF2B5EF4-FFF2-40B4-BE49-F238E27FC236}">
                <a16:creationId xmlns:a16="http://schemas.microsoft.com/office/drawing/2014/main" id="{298F1C1D-EE8E-63CB-D1AE-7DD923328AA5}"/>
              </a:ext>
            </a:extLst>
          </p:cNvPr>
          <p:cNvGraphicFramePr>
            <a:graphicFrameLocks/>
          </p:cNvGraphicFramePr>
          <p:nvPr>
            <p:extLst>
              <p:ext uri="{D42A27DB-BD31-4B8C-83A1-F6EECF244321}">
                <p14:modId xmlns:p14="http://schemas.microsoft.com/office/powerpoint/2010/main" val="614242475"/>
              </p:ext>
            </p:extLst>
          </p:nvPr>
        </p:nvGraphicFramePr>
        <p:xfrm>
          <a:off x="717550" y="1163781"/>
          <a:ext cx="8003258" cy="3790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0153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Set-Asides and beyond</a:t>
            </a:r>
            <a:endParaRPr>
              <a:latin typeface="Garamond" panose="02020404030301010803" pitchFamily="18"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011320DE-0B65-C5BA-54BC-3981F8E47EF9}"/>
              </a:ext>
            </a:extLst>
          </p:cNvPr>
          <p:cNvGrpSpPr/>
          <p:nvPr/>
        </p:nvGrpSpPr>
        <p:grpSpPr>
          <a:xfrm>
            <a:off x="365888" y="1277490"/>
            <a:ext cx="8412223" cy="796950"/>
            <a:chOff x="0" y="340360"/>
            <a:chExt cx="8412223" cy="796950"/>
          </a:xfrm>
          <a:scene3d>
            <a:camera prst="orthographicFront"/>
            <a:lightRig rig="flat" dir="t"/>
          </a:scene3d>
        </p:grpSpPr>
        <p:sp>
          <p:nvSpPr>
            <p:cNvPr id="24" name="Rectangle 23">
              <a:extLst>
                <a:ext uri="{FF2B5EF4-FFF2-40B4-BE49-F238E27FC236}">
                  <a16:creationId xmlns:a16="http://schemas.microsoft.com/office/drawing/2014/main" id="{EF38F931-2F99-E780-98C0-A184FC968497}"/>
                </a:ext>
              </a:extLst>
            </p:cNvPr>
            <p:cNvSpPr/>
            <p:nvPr/>
          </p:nvSpPr>
          <p:spPr>
            <a:xfrm>
              <a:off x="0" y="340360"/>
              <a:ext cx="8412223" cy="796950"/>
            </a:xfrm>
            <a:prstGeom prst="rect">
              <a:avLst/>
            </a:prstGeom>
            <a:sp3d z="190500" extrusionH="12700" prstMaterial="plastic">
              <a:bevelT w="50800" h="50800"/>
            </a:sp3d>
          </p:spPr>
          <p:style>
            <a:lnRef idx="1">
              <a:schemeClr val="accent2">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25" name="TextBox 24">
              <a:extLst>
                <a:ext uri="{FF2B5EF4-FFF2-40B4-BE49-F238E27FC236}">
                  <a16:creationId xmlns:a16="http://schemas.microsoft.com/office/drawing/2014/main" id="{41654ACC-B63A-6FDA-04BB-932A230C9675}"/>
                </a:ext>
              </a:extLst>
            </p:cNvPr>
            <p:cNvSpPr txBox="1"/>
            <p:nvPr/>
          </p:nvSpPr>
          <p:spPr>
            <a:xfrm>
              <a:off x="0" y="340360"/>
              <a:ext cx="8412223" cy="796950"/>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2882" tIns="229108" rIns="652882" bIns="78232" numCol="1" spcCol="1270" anchor="t" anchorCtr="0">
              <a:noAutofit/>
            </a:bodyPr>
            <a:lstStyle/>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Competing on the merits is always an option even ‘unrestricted’ </a:t>
              </a:r>
            </a:p>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Successful Teaming allows participation on larger programs</a:t>
              </a:r>
            </a:p>
            <a:p>
              <a:pPr marL="57150" lvl="1" indent="-57150" algn="l" defTabSz="488950">
                <a:lnSpc>
                  <a:spcPct val="90000"/>
                </a:lnSpc>
                <a:spcBef>
                  <a:spcPct val="0"/>
                </a:spcBef>
                <a:spcAft>
                  <a:spcPct val="15000"/>
                </a:spcAft>
                <a:buChar char="•"/>
              </a:pPr>
              <a:r>
                <a:rPr lang="en-US" sz="1200" kern="1200" err="1">
                  <a:latin typeface="Open Sans Light" panose="020B0306030504020204" pitchFamily="34" charset="0"/>
                  <a:ea typeface="Open Sans Light" panose="020B0306030504020204" pitchFamily="34" charset="0"/>
                  <a:cs typeface="Open Sans Light" panose="020B0306030504020204" pitchFamily="34" charset="0"/>
                </a:rPr>
                <a:t>HUBZone</a:t>
              </a:r>
              <a:r>
                <a:rPr lang="en-US" sz="1200" kern="1200">
                  <a:latin typeface="Open Sans Light" panose="020B0306030504020204" pitchFamily="34" charset="0"/>
                  <a:ea typeface="Open Sans Light" panose="020B0306030504020204" pitchFamily="34" charset="0"/>
                  <a:cs typeface="Open Sans Light" panose="020B0306030504020204" pitchFamily="34" charset="0"/>
                </a:rPr>
                <a:t> Price preference allows HZs an advantage</a:t>
              </a:r>
            </a:p>
          </p:txBody>
        </p:sp>
      </p:grpSp>
      <p:grpSp>
        <p:nvGrpSpPr>
          <p:cNvPr id="3" name="Group 2">
            <a:extLst>
              <a:ext uri="{FF2B5EF4-FFF2-40B4-BE49-F238E27FC236}">
                <a16:creationId xmlns:a16="http://schemas.microsoft.com/office/drawing/2014/main" id="{9F76F2EB-BEC6-47C8-5024-E07C0AF6D00A}"/>
              </a:ext>
            </a:extLst>
          </p:cNvPr>
          <p:cNvGrpSpPr/>
          <p:nvPr/>
        </p:nvGrpSpPr>
        <p:grpSpPr>
          <a:xfrm>
            <a:off x="1481743" y="1115130"/>
            <a:ext cx="5888556" cy="324720"/>
            <a:chOff x="420611" y="178000"/>
            <a:chExt cx="5888556" cy="324720"/>
          </a:xfrm>
          <a:scene3d>
            <a:camera prst="orthographicFront"/>
            <a:lightRig rig="flat" dir="t"/>
          </a:scene3d>
        </p:grpSpPr>
        <p:sp>
          <p:nvSpPr>
            <p:cNvPr id="22" name="Rectangle: Rounded Corners 21">
              <a:extLst>
                <a:ext uri="{FF2B5EF4-FFF2-40B4-BE49-F238E27FC236}">
                  <a16:creationId xmlns:a16="http://schemas.microsoft.com/office/drawing/2014/main" id="{C316F10C-26B4-4F8D-B134-9C3B41250710}"/>
                </a:ext>
              </a:extLst>
            </p:cNvPr>
            <p:cNvSpPr/>
            <p:nvPr/>
          </p:nvSpPr>
          <p:spPr>
            <a:xfrm>
              <a:off x="420611" y="178000"/>
              <a:ext cx="5888556" cy="324720"/>
            </a:xfrm>
            <a:prstGeom prst="roundRect">
              <a:avLst/>
            </a:prstGeom>
            <a:solidFill>
              <a:srgbClr val="597077"/>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sp>
        <p:sp>
          <p:nvSpPr>
            <p:cNvPr id="23" name="Rectangle: Rounded Corners 6">
              <a:extLst>
                <a:ext uri="{FF2B5EF4-FFF2-40B4-BE49-F238E27FC236}">
                  <a16:creationId xmlns:a16="http://schemas.microsoft.com/office/drawing/2014/main" id="{E44C09D2-65AC-F722-CACB-4C12AC3D67FC}"/>
                </a:ext>
              </a:extLst>
            </p:cNvPr>
            <p:cNvSpPr txBox="1"/>
            <p:nvPr/>
          </p:nvSpPr>
          <p:spPr>
            <a:xfrm>
              <a:off x="436463" y="193852"/>
              <a:ext cx="5856852" cy="2930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2573" tIns="0" rIns="222573" bIns="0" numCol="1" spcCol="1270" anchor="ctr" anchorCtr="0">
              <a:noAutofit/>
            </a:bodyPr>
            <a:lstStyle/>
            <a:p>
              <a:pPr marL="0" lvl="0" indent="0" algn="l" defTabSz="800100">
                <a:lnSpc>
                  <a:spcPct val="90000"/>
                </a:lnSpc>
                <a:spcBef>
                  <a:spcPct val="0"/>
                </a:spcBef>
                <a:spcAft>
                  <a:spcPct val="35000"/>
                </a:spcAft>
                <a:buNone/>
              </a:pPr>
              <a:r>
                <a:rPr lang="en-US" kern="1200">
                  <a:latin typeface="Open Sans" panose="020B0606030504020204" pitchFamily="34" charset="0"/>
                  <a:ea typeface="Open Sans" panose="020B0606030504020204" pitchFamily="34" charset="0"/>
                  <a:cs typeface="Open Sans" panose="020B0606030504020204" pitchFamily="34" charset="0"/>
                </a:rPr>
                <a:t>Total addressable market is larger than set-aside</a:t>
              </a:r>
            </a:p>
          </p:txBody>
        </p:sp>
      </p:grpSp>
      <p:grpSp>
        <p:nvGrpSpPr>
          <p:cNvPr id="4" name="Group 3">
            <a:extLst>
              <a:ext uri="{FF2B5EF4-FFF2-40B4-BE49-F238E27FC236}">
                <a16:creationId xmlns:a16="http://schemas.microsoft.com/office/drawing/2014/main" id="{E269ECCC-0253-32FF-0B85-B69E3D8E8720}"/>
              </a:ext>
            </a:extLst>
          </p:cNvPr>
          <p:cNvGrpSpPr/>
          <p:nvPr/>
        </p:nvGrpSpPr>
        <p:grpSpPr>
          <a:xfrm>
            <a:off x="365888" y="2296200"/>
            <a:ext cx="8412223" cy="623700"/>
            <a:chOff x="0" y="1359070"/>
            <a:chExt cx="8412223" cy="623700"/>
          </a:xfrm>
          <a:scene3d>
            <a:camera prst="orthographicFront"/>
            <a:lightRig rig="flat" dir="t"/>
          </a:scene3d>
        </p:grpSpPr>
        <p:sp>
          <p:nvSpPr>
            <p:cNvPr id="20" name="Rectangle 19">
              <a:extLst>
                <a:ext uri="{FF2B5EF4-FFF2-40B4-BE49-F238E27FC236}">
                  <a16:creationId xmlns:a16="http://schemas.microsoft.com/office/drawing/2014/main" id="{63405A40-1F06-A02F-4A68-5A6307D6EADE}"/>
                </a:ext>
              </a:extLst>
            </p:cNvPr>
            <p:cNvSpPr/>
            <p:nvPr/>
          </p:nvSpPr>
          <p:spPr>
            <a:xfrm>
              <a:off x="0" y="1359070"/>
              <a:ext cx="8412223" cy="623700"/>
            </a:xfrm>
            <a:prstGeom prst="rect">
              <a:avLst/>
            </a:prstGeom>
            <a:sp3d z="190500" extrusionH="12700" prstMaterial="plastic">
              <a:bevelT w="50800" h="50800"/>
            </a:sp3d>
          </p:spPr>
          <p:style>
            <a:lnRef idx="1">
              <a:schemeClr val="accent2">
                <a:hueOff val="4000023"/>
                <a:satOff val="5128"/>
                <a:lumOff val="13725"/>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21" name="TextBox 20">
              <a:extLst>
                <a:ext uri="{FF2B5EF4-FFF2-40B4-BE49-F238E27FC236}">
                  <a16:creationId xmlns:a16="http://schemas.microsoft.com/office/drawing/2014/main" id="{D6C88749-F45D-04C4-4319-D85CBD7B35EC}"/>
                </a:ext>
              </a:extLst>
            </p:cNvPr>
            <p:cNvSpPr txBox="1"/>
            <p:nvPr/>
          </p:nvSpPr>
          <p:spPr>
            <a:xfrm>
              <a:off x="0" y="1359070"/>
              <a:ext cx="8412223" cy="623700"/>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2882" tIns="229108" rIns="652882" bIns="78232" numCol="1" spcCol="1270" anchor="t" anchorCtr="0">
              <a:noAutofit/>
            </a:bodyPr>
            <a:lstStyle/>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Micro Purchases, Simplified Acquisitions (SAP), and Reverse Auctions (Unison Federal) are a “WIN”</a:t>
              </a:r>
            </a:p>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Allow vendor to build past performance on a lower-risk engagement</a:t>
              </a:r>
            </a:p>
          </p:txBody>
        </p:sp>
      </p:grpSp>
      <p:grpSp>
        <p:nvGrpSpPr>
          <p:cNvPr id="5" name="Group 4">
            <a:extLst>
              <a:ext uri="{FF2B5EF4-FFF2-40B4-BE49-F238E27FC236}">
                <a16:creationId xmlns:a16="http://schemas.microsoft.com/office/drawing/2014/main" id="{0F6F6A61-DF4E-D078-2011-4E68B2C8A983}"/>
              </a:ext>
            </a:extLst>
          </p:cNvPr>
          <p:cNvGrpSpPr/>
          <p:nvPr/>
        </p:nvGrpSpPr>
        <p:grpSpPr>
          <a:xfrm>
            <a:off x="1481743" y="2133840"/>
            <a:ext cx="5888556" cy="324720"/>
            <a:chOff x="420611" y="1196710"/>
            <a:chExt cx="5888556" cy="324720"/>
          </a:xfrm>
          <a:scene3d>
            <a:camera prst="orthographicFront"/>
            <a:lightRig rig="flat" dir="t"/>
          </a:scene3d>
        </p:grpSpPr>
        <p:sp>
          <p:nvSpPr>
            <p:cNvPr id="18" name="Rectangle: Rounded Corners 17">
              <a:extLst>
                <a:ext uri="{FF2B5EF4-FFF2-40B4-BE49-F238E27FC236}">
                  <a16:creationId xmlns:a16="http://schemas.microsoft.com/office/drawing/2014/main" id="{CF1077B2-7281-00F6-3476-039083B6E0A2}"/>
                </a:ext>
              </a:extLst>
            </p:cNvPr>
            <p:cNvSpPr/>
            <p:nvPr/>
          </p:nvSpPr>
          <p:spPr>
            <a:xfrm>
              <a:off x="420611" y="1196710"/>
              <a:ext cx="5888556" cy="324720"/>
            </a:xfrm>
            <a:prstGeom prst="roundRect">
              <a:avLst/>
            </a:prstGeom>
            <a:solidFill>
              <a:srgbClr val="3E764D"/>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4000023"/>
                <a:satOff val="5128"/>
                <a:lumOff val="13725"/>
                <a:alphaOff val="0"/>
              </a:schemeClr>
            </a:effectRef>
            <a:fontRef idx="minor">
              <a:schemeClr val="lt1"/>
            </a:fontRef>
          </p:style>
        </p:sp>
        <p:sp>
          <p:nvSpPr>
            <p:cNvPr id="19" name="Rectangle: Rounded Corners 10">
              <a:extLst>
                <a:ext uri="{FF2B5EF4-FFF2-40B4-BE49-F238E27FC236}">
                  <a16:creationId xmlns:a16="http://schemas.microsoft.com/office/drawing/2014/main" id="{AF814A88-320D-C665-2BFA-B2C3FD30607E}"/>
                </a:ext>
              </a:extLst>
            </p:cNvPr>
            <p:cNvSpPr txBox="1"/>
            <p:nvPr/>
          </p:nvSpPr>
          <p:spPr>
            <a:xfrm>
              <a:off x="436463" y="1212562"/>
              <a:ext cx="5856852" cy="2930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2573" tIns="0" rIns="222573" bIns="0" numCol="1" spcCol="1270" anchor="ctr" anchorCtr="0">
              <a:noAutofit/>
            </a:bodyPr>
            <a:lstStyle/>
            <a:p>
              <a:pPr marL="0" lvl="0" indent="0" algn="l" defTabSz="800100">
                <a:lnSpc>
                  <a:spcPct val="90000"/>
                </a:lnSpc>
                <a:spcBef>
                  <a:spcPct val="0"/>
                </a:spcBef>
                <a:spcAft>
                  <a:spcPct val="35000"/>
                </a:spcAft>
                <a:buNone/>
              </a:pPr>
              <a:r>
                <a:rPr lang="en-US" kern="1200">
                  <a:latin typeface="Open Sans" panose="020B0606030504020204" pitchFamily="34" charset="0"/>
                  <a:ea typeface="Open Sans" panose="020B0606030504020204" pitchFamily="34" charset="0"/>
                  <a:cs typeface="Open Sans" panose="020B0606030504020204" pitchFamily="34" charset="0"/>
                </a:rPr>
                <a:t>Smaller-Dollar Acquisitions as an entry point</a:t>
              </a:r>
            </a:p>
          </p:txBody>
        </p:sp>
      </p:grpSp>
      <p:grpSp>
        <p:nvGrpSpPr>
          <p:cNvPr id="6" name="Group 5">
            <a:extLst>
              <a:ext uri="{FF2B5EF4-FFF2-40B4-BE49-F238E27FC236}">
                <a16:creationId xmlns:a16="http://schemas.microsoft.com/office/drawing/2014/main" id="{AE242116-7E41-5AA3-F7E3-1484A211B6B0}"/>
              </a:ext>
            </a:extLst>
          </p:cNvPr>
          <p:cNvGrpSpPr/>
          <p:nvPr/>
        </p:nvGrpSpPr>
        <p:grpSpPr>
          <a:xfrm>
            <a:off x="365888" y="3141660"/>
            <a:ext cx="8412223" cy="855006"/>
            <a:chOff x="0" y="2204530"/>
            <a:chExt cx="8412223" cy="724350"/>
          </a:xfrm>
          <a:scene3d>
            <a:camera prst="orthographicFront"/>
            <a:lightRig rig="flat" dir="t"/>
          </a:scene3d>
        </p:grpSpPr>
        <p:sp>
          <p:nvSpPr>
            <p:cNvPr id="16" name="Rectangle 15">
              <a:extLst>
                <a:ext uri="{FF2B5EF4-FFF2-40B4-BE49-F238E27FC236}">
                  <a16:creationId xmlns:a16="http://schemas.microsoft.com/office/drawing/2014/main" id="{F633A51F-51C7-4AF6-5E66-52A9A50D2C51}"/>
                </a:ext>
              </a:extLst>
            </p:cNvPr>
            <p:cNvSpPr/>
            <p:nvPr/>
          </p:nvSpPr>
          <p:spPr>
            <a:xfrm>
              <a:off x="0" y="2204530"/>
              <a:ext cx="8412223" cy="623700"/>
            </a:xfrm>
            <a:prstGeom prst="rect">
              <a:avLst/>
            </a:prstGeom>
            <a:sp3d z="190500" extrusionH="12700" prstMaterial="plastic">
              <a:bevelT w="50800" h="50800"/>
            </a:sp3d>
          </p:spPr>
          <p:style>
            <a:lnRef idx="1">
              <a:schemeClr val="accent2">
                <a:hueOff val="8000046"/>
                <a:satOff val="10257"/>
                <a:lumOff val="27451"/>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7" name="TextBox 16">
              <a:extLst>
                <a:ext uri="{FF2B5EF4-FFF2-40B4-BE49-F238E27FC236}">
                  <a16:creationId xmlns:a16="http://schemas.microsoft.com/office/drawing/2014/main" id="{CFFEC9F0-CBB1-0103-9DBE-BD5230D6EEC4}"/>
                </a:ext>
              </a:extLst>
            </p:cNvPr>
            <p:cNvSpPr txBox="1"/>
            <p:nvPr/>
          </p:nvSpPr>
          <p:spPr>
            <a:xfrm>
              <a:off x="0" y="2204530"/>
              <a:ext cx="8412223" cy="724350"/>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2882" tIns="229108" rIns="652882" bIns="78232" numCol="1" spcCol="1270" anchor="t" anchorCtr="0">
              <a:noAutofit/>
            </a:bodyPr>
            <a:lstStyle/>
            <a:p>
              <a:pPr marL="57150" lvl="1" indent="-57150" algn="l" defTabSz="488950">
                <a:lnSpc>
                  <a:spcPct val="90000"/>
                </a:lnSpc>
                <a:spcBef>
                  <a:spcPct val="0"/>
                </a:spcBef>
                <a:spcAft>
                  <a:spcPct val="15000"/>
                </a:spcAft>
                <a:buChar char="•"/>
              </a:pPr>
              <a:r>
                <a:rPr lang="en-US" sz="1200" kern="1200" dirty="0">
                  <a:latin typeface="Open Sans Light" panose="020B0306030504020204" pitchFamily="34" charset="0"/>
                  <a:ea typeface="Open Sans Light" panose="020B0306030504020204" pitchFamily="34" charset="0"/>
                  <a:cs typeface="Open Sans Light" panose="020B0306030504020204" pitchFamily="34" charset="0"/>
                </a:rPr>
                <a:t>Set asides can only happen if Rule of 2 is substantiated </a:t>
              </a:r>
              <a:r>
                <a:rPr lang="en-US" sz="1200" kern="12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(except for socio-economic programs that allow for sole source awards)</a:t>
              </a:r>
            </a:p>
            <a:p>
              <a:pPr marL="57150" lvl="1" indent="-57150" algn="l" defTabSz="488950">
                <a:lnSpc>
                  <a:spcPct val="90000"/>
                </a:lnSpc>
                <a:spcBef>
                  <a:spcPct val="0"/>
                </a:spcBef>
                <a:spcAft>
                  <a:spcPct val="15000"/>
                </a:spcAft>
                <a:buChar char="•"/>
              </a:pPr>
              <a:r>
                <a:rPr lang="en-US" sz="1200" kern="1200" dirty="0">
                  <a:latin typeface="Open Sans Light" panose="020B0306030504020204" pitchFamily="34" charset="0"/>
                  <a:ea typeface="Open Sans Light" panose="020B0306030504020204" pitchFamily="34" charset="0"/>
                  <a:cs typeface="Open Sans Light" panose="020B0306030504020204" pitchFamily="34" charset="0"/>
                </a:rPr>
                <a:t>Encourage industry partners, “competition” to participate to create set-aside opportunities</a:t>
              </a:r>
            </a:p>
          </p:txBody>
        </p:sp>
      </p:grpSp>
      <p:grpSp>
        <p:nvGrpSpPr>
          <p:cNvPr id="7" name="Group 6">
            <a:extLst>
              <a:ext uri="{FF2B5EF4-FFF2-40B4-BE49-F238E27FC236}">
                <a16:creationId xmlns:a16="http://schemas.microsoft.com/office/drawing/2014/main" id="{614E7BC0-6BE1-F30E-C977-363CAA2317C1}"/>
              </a:ext>
            </a:extLst>
          </p:cNvPr>
          <p:cNvGrpSpPr/>
          <p:nvPr/>
        </p:nvGrpSpPr>
        <p:grpSpPr>
          <a:xfrm>
            <a:off x="1481743" y="2979300"/>
            <a:ext cx="5888556" cy="324720"/>
            <a:chOff x="420611" y="2042170"/>
            <a:chExt cx="5888556" cy="324720"/>
          </a:xfrm>
          <a:scene3d>
            <a:camera prst="orthographicFront"/>
            <a:lightRig rig="flat" dir="t"/>
          </a:scene3d>
        </p:grpSpPr>
        <p:sp>
          <p:nvSpPr>
            <p:cNvPr id="14" name="Rectangle: Rounded Corners 13">
              <a:extLst>
                <a:ext uri="{FF2B5EF4-FFF2-40B4-BE49-F238E27FC236}">
                  <a16:creationId xmlns:a16="http://schemas.microsoft.com/office/drawing/2014/main" id="{D8084A43-D299-8AE6-336F-6E2E40745727}"/>
                </a:ext>
              </a:extLst>
            </p:cNvPr>
            <p:cNvSpPr/>
            <p:nvPr/>
          </p:nvSpPr>
          <p:spPr>
            <a:xfrm>
              <a:off x="420611" y="2042170"/>
              <a:ext cx="5888556" cy="324720"/>
            </a:xfrm>
            <a:prstGeom prst="roundRect">
              <a:avLst/>
            </a:prstGeom>
            <a:solidFill>
              <a:srgbClr val="00B050"/>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8000046"/>
                <a:satOff val="10257"/>
                <a:lumOff val="27451"/>
                <a:alphaOff val="0"/>
              </a:schemeClr>
            </a:effectRef>
            <a:fontRef idx="minor">
              <a:schemeClr val="lt1"/>
            </a:fontRef>
          </p:style>
        </p:sp>
        <p:sp>
          <p:nvSpPr>
            <p:cNvPr id="15" name="Rectangle: Rounded Corners 14">
              <a:extLst>
                <a:ext uri="{FF2B5EF4-FFF2-40B4-BE49-F238E27FC236}">
                  <a16:creationId xmlns:a16="http://schemas.microsoft.com/office/drawing/2014/main" id="{BFE85A1A-F9AB-CA84-6DBF-8A2D07F9FD94}"/>
                </a:ext>
              </a:extLst>
            </p:cNvPr>
            <p:cNvSpPr txBox="1"/>
            <p:nvPr/>
          </p:nvSpPr>
          <p:spPr>
            <a:xfrm>
              <a:off x="436463" y="2058022"/>
              <a:ext cx="5856852" cy="2930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2573" tIns="0" rIns="222573" bIns="0" numCol="1" spcCol="1270" anchor="ctr" anchorCtr="0">
              <a:noAutofit/>
            </a:bodyPr>
            <a:lstStyle/>
            <a:p>
              <a:pPr marL="0" lvl="0" indent="0" algn="l" defTabSz="488950">
                <a:lnSpc>
                  <a:spcPct val="90000"/>
                </a:lnSpc>
                <a:spcBef>
                  <a:spcPct val="0"/>
                </a:spcBef>
                <a:spcAft>
                  <a:spcPct val="35000"/>
                </a:spcAft>
                <a:buNone/>
              </a:pPr>
              <a:r>
                <a:rPr lang="en-US" kern="1200">
                  <a:latin typeface="Open Sans" panose="020B0606030504020204" pitchFamily="34" charset="0"/>
                  <a:ea typeface="Open Sans" panose="020B0606030504020204" pitchFamily="34" charset="0"/>
                  <a:cs typeface="Open Sans" panose="020B0606030504020204" pitchFamily="34" charset="0"/>
                </a:rPr>
                <a:t>“CREATE” Set-Asides by responding to Sources Sought &amp; RFIs</a:t>
              </a:r>
            </a:p>
          </p:txBody>
        </p:sp>
      </p:grpSp>
      <p:grpSp>
        <p:nvGrpSpPr>
          <p:cNvPr id="8" name="Group 7">
            <a:extLst>
              <a:ext uri="{FF2B5EF4-FFF2-40B4-BE49-F238E27FC236}">
                <a16:creationId xmlns:a16="http://schemas.microsoft.com/office/drawing/2014/main" id="{FD997568-B278-AE3F-ED43-ECB16643D23A}"/>
              </a:ext>
            </a:extLst>
          </p:cNvPr>
          <p:cNvGrpSpPr/>
          <p:nvPr/>
        </p:nvGrpSpPr>
        <p:grpSpPr>
          <a:xfrm>
            <a:off x="365888" y="4012518"/>
            <a:ext cx="8412223" cy="796950"/>
            <a:chOff x="0" y="3049990"/>
            <a:chExt cx="8412223" cy="796950"/>
          </a:xfrm>
          <a:scene3d>
            <a:camera prst="orthographicFront"/>
            <a:lightRig rig="flat" dir="t"/>
          </a:scene3d>
        </p:grpSpPr>
        <p:sp>
          <p:nvSpPr>
            <p:cNvPr id="12" name="Rectangle 11">
              <a:extLst>
                <a:ext uri="{FF2B5EF4-FFF2-40B4-BE49-F238E27FC236}">
                  <a16:creationId xmlns:a16="http://schemas.microsoft.com/office/drawing/2014/main" id="{D4171092-EA5C-1075-F64A-CF9CFBCA9CA4}"/>
                </a:ext>
              </a:extLst>
            </p:cNvPr>
            <p:cNvSpPr/>
            <p:nvPr/>
          </p:nvSpPr>
          <p:spPr>
            <a:xfrm>
              <a:off x="0" y="3049990"/>
              <a:ext cx="8412223" cy="796950"/>
            </a:xfrm>
            <a:prstGeom prst="rect">
              <a:avLst/>
            </a:prstGeom>
            <a:sp3d z="190500" extrusionH="12700" prstMaterial="plastic">
              <a:bevelT w="50800" h="50800"/>
            </a:sp3d>
          </p:spPr>
          <p:style>
            <a:lnRef idx="1">
              <a:schemeClr val="accent2">
                <a:hueOff val="12000070"/>
                <a:satOff val="15385"/>
                <a:lumOff val="41176"/>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sp>
        <p:sp>
          <p:nvSpPr>
            <p:cNvPr id="13" name="TextBox 12">
              <a:extLst>
                <a:ext uri="{FF2B5EF4-FFF2-40B4-BE49-F238E27FC236}">
                  <a16:creationId xmlns:a16="http://schemas.microsoft.com/office/drawing/2014/main" id="{621F8E7B-1653-298C-2A3A-65FF517B010B}"/>
                </a:ext>
              </a:extLst>
            </p:cNvPr>
            <p:cNvSpPr txBox="1"/>
            <p:nvPr/>
          </p:nvSpPr>
          <p:spPr>
            <a:xfrm>
              <a:off x="0" y="3049990"/>
              <a:ext cx="8412223" cy="796950"/>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52882" tIns="229108" rIns="652882" bIns="78232" numCol="1" spcCol="1270" anchor="t" anchorCtr="0">
              <a:noAutofit/>
            </a:bodyPr>
            <a:lstStyle/>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Look for “Small Business Participation Plans” on significant unrestricted procurements</a:t>
              </a:r>
            </a:p>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Leverage partners’ credentials, competencies</a:t>
              </a:r>
            </a:p>
            <a:p>
              <a:pPr marL="57150" lvl="1" indent="-57150" algn="l" defTabSz="488950">
                <a:lnSpc>
                  <a:spcPct val="90000"/>
                </a:lnSpc>
                <a:spcBef>
                  <a:spcPct val="0"/>
                </a:spcBef>
                <a:spcAft>
                  <a:spcPct val="15000"/>
                </a:spcAft>
                <a:buChar char="•"/>
              </a:pPr>
              <a:r>
                <a:rPr lang="en-US" sz="1200" kern="1200">
                  <a:latin typeface="Open Sans Light" panose="020B0306030504020204" pitchFamily="34" charset="0"/>
                  <a:ea typeface="Open Sans Light" panose="020B0306030504020204" pitchFamily="34" charset="0"/>
                  <a:cs typeface="Open Sans Light" panose="020B0306030504020204" pitchFamily="34" charset="0"/>
                </a:rPr>
                <a:t>Define team / JV in RFI, SSN, RFP responses so CO understands performance roles, risks, expectations</a:t>
              </a:r>
            </a:p>
          </p:txBody>
        </p:sp>
      </p:grpSp>
      <p:grpSp>
        <p:nvGrpSpPr>
          <p:cNvPr id="9" name="Group 8">
            <a:extLst>
              <a:ext uri="{FF2B5EF4-FFF2-40B4-BE49-F238E27FC236}">
                <a16:creationId xmlns:a16="http://schemas.microsoft.com/office/drawing/2014/main" id="{748B96EE-12A5-E56E-0150-8C3EFFDF7BB3}"/>
              </a:ext>
            </a:extLst>
          </p:cNvPr>
          <p:cNvGrpSpPr/>
          <p:nvPr/>
        </p:nvGrpSpPr>
        <p:grpSpPr>
          <a:xfrm>
            <a:off x="1497595" y="3918845"/>
            <a:ext cx="5888556" cy="324720"/>
            <a:chOff x="420611" y="2887630"/>
            <a:chExt cx="5888556" cy="324720"/>
          </a:xfrm>
          <a:scene3d>
            <a:camera prst="orthographicFront"/>
            <a:lightRig rig="flat" dir="t"/>
          </a:scene3d>
        </p:grpSpPr>
        <p:sp>
          <p:nvSpPr>
            <p:cNvPr id="10" name="Rectangle: Rounded Corners 9">
              <a:extLst>
                <a:ext uri="{FF2B5EF4-FFF2-40B4-BE49-F238E27FC236}">
                  <a16:creationId xmlns:a16="http://schemas.microsoft.com/office/drawing/2014/main" id="{0F58D6AA-FDA6-D3D6-B2DE-BC687AB64C9E}"/>
                </a:ext>
              </a:extLst>
            </p:cNvPr>
            <p:cNvSpPr/>
            <p:nvPr/>
          </p:nvSpPr>
          <p:spPr>
            <a:xfrm>
              <a:off x="420611" y="2887630"/>
              <a:ext cx="5888556" cy="324720"/>
            </a:xfrm>
            <a:prstGeom prst="roundRect">
              <a:avLst/>
            </a:prstGeom>
            <a:solidFill>
              <a:schemeClr val="accent3">
                <a:lumMod val="75000"/>
              </a:schemeClr>
            </a:soli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12000070"/>
                <a:satOff val="15385"/>
                <a:lumOff val="41176"/>
                <a:alphaOff val="0"/>
              </a:schemeClr>
            </a:effectRef>
            <a:fontRef idx="minor">
              <a:schemeClr val="lt1"/>
            </a:fontRef>
          </p:style>
        </p:sp>
        <p:sp>
          <p:nvSpPr>
            <p:cNvPr id="11" name="Rectangle: Rounded Corners 18">
              <a:extLst>
                <a:ext uri="{FF2B5EF4-FFF2-40B4-BE49-F238E27FC236}">
                  <a16:creationId xmlns:a16="http://schemas.microsoft.com/office/drawing/2014/main" id="{0C7B0DF8-3B83-E45C-17DD-6E7164958169}"/>
                </a:ext>
              </a:extLst>
            </p:cNvPr>
            <p:cNvSpPr txBox="1"/>
            <p:nvPr/>
          </p:nvSpPr>
          <p:spPr>
            <a:xfrm>
              <a:off x="436463" y="2903482"/>
              <a:ext cx="5856852" cy="2930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2573" tIns="0" rIns="222573" bIns="0" numCol="1" spcCol="1270" anchor="ctr" anchorCtr="0">
              <a:noAutofit/>
            </a:bodyPr>
            <a:lstStyle/>
            <a:p>
              <a:pPr marL="0" lvl="0" indent="0" algn="l" defTabSz="488950">
                <a:lnSpc>
                  <a:spcPct val="90000"/>
                </a:lnSpc>
                <a:spcBef>
                  <a:spcPct val="0"/>
                </a:spcBef>
                <a:spcAft>
                  <a:spcPct val="35000"/>
                </a:spcAft>
                <a:buNone/>
              </a:pPr>
              <a:r>
                <a:rPr lang="en-US" kern="1200">
                  <a:latin typeface="Open Sans" panose="020B0606030504020204" pitchFamily="34" charset="0"/>
                  <a:ea typeface="Open Sans" panose="020B0606030504020204" pitchFamily="34" charset="0"/>
                  <a:cs typeface="Open Sans" panose="020B0606030504020204" pitchFamily="34" charset="0"/>
                </a:rPr>
                <a:t>Teaming and Subcontracting</a:t>
              </a:r>
            </a:p>
          </p:txBody>
        </p:sp>
      </p:grpSp>
    </p:spTree>
    <p:extLst>
      <p:ext uri="{BB962C8B-B14F-4D97-AF65-F5344CB8AC3E}">
        <p14:creationId xmlns:p14="http://schemas.microsoft.com/office/powerpoint/2010/main" val="1785625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Do your Homework</a:t>
            </a:r>
          </a:p>
        </p:txBody>
      </p:sp>
      <p:graphicFrame>
        <p:nvGraphicFramePr>
          <p:cNvPr id="139" name="Content Placeholder 2">
            <a:extLst>
              <a:ext uri="{FF2B5EF4-FFF2-40B4-BE49-F238E27FC236}">
                <a16:creationId xmlns:a16="http://schemas.microsoft.com/office/drawing/2014/main" id="{D9ABA20C-C2A9-BD76-50FF-E922B93317CD}"/>
              </a:ext>
            </a:extLst>
          </p:cNvPr>
          <p:cNvGraphicFramePr>
            <a:graphicFrameLocks/>
          </p:cNvGraphicFramePr>
          <p:nvPr>
            <p:extLst>
              <p:ext uri="{D42A27DB-BD31-4B8C-83A1-F6EECF244321}">
                <p14:modId xmlns:p14="http://schemas.microsoft.com/office/powerpoint/2010/main" val="3056838126"/>
              </p:ext>
            </p:extLst>
          </p:nvPr>
        </p:nvGraphicFramePr>
        <p:xfrm>
          <a:off x="1093004" y="1023196"/>
          <a:ext cx="7882908" cy="3999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0" name="Rectangle 139">
            <a:extLst>
              <a:ext uri="{FF2B5EF4-FFF2-40B4-BE49-F238E27FC236}">
                <a16:creationId xmlns:a16="http://schemas.microsoft.com/office/drawing/2014/main" id="{6F2D093C-E467-1C94-465B-948E4B4AC947}"/>
              </a:ext>
            </a:extLst>
          </p:cNvPr>
          <p:cNvSpPr/>
          <p:nvPr/>
        </p:nvSpPr>
        <p:spPr>
          <a:xfrm>
            <a:off x="1610019" y="987982"/>
            <a:ext cx="5948532" cy="623248"/>
          </a:xfrm>
          <a:prstGeom prst="rect">
            <a:avLst/>
          </a:prstGeom>
        </p:spPr>
        <p:txBody>
          <a:bodyPr wrap="square" lIns="68580" tIns="34290" rIns="68580" bIns="34290" anchor="t">
            <a:spAutoFit/>
          </a:bodyPr>
          <a:lstStyle/>
          <a:p>
            <a:pPr algn="l"/>
            <a:endParaRPr lang="en-US" sz="1800" i="1">
              <a:latin typeface="Roboto"/>
            </a:endParaRPr>
          </a:p>
          <a:p>
            <a:pPr algn="ctr" fontAlgn="base"/>
            <a:endParaRPr lang="en-US" sz="1800">
              <a:latin typeface="Open Sans"/>
            </a:endParaRPr>
          </a:p>
        </p:txBody>
      </p:sp>
    </p:spTree>
    <p:extLst>
      <p:ext uri="{BB962C8B-B14F-4D97-AF65-F5344CB8AC3E}">
        <p14:creationId xmlns:p14="http://schemas.microsoft.com/office/powerpoint/2010/main" val="4498563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Resources</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139" name="Google Shape;139;p16"/>
          <p:cNvSpPr txBox="1">
            <a:spLocks noGrp="1"/>
          </p:cNvSpPr>
          <p:nvPr>
            <p:ph type="body" idx="1"/>
          </p:nvPr>
        </p:nvSpPr>
        <p:spPr>
          <a:xfrm>
            <a:off x="311699" y="1152475"/>
            <a:ext cx="8520599" cy="3416400"/>
          </a:xfrm>
          <a:prstGeom prst="rect">
            <a:avLst/>
          </a:prstGeom>
        </p:spPr>
        <p:txBody>
          <a:bodyPr spcFirstLastPara="1" wrap="square" lIns="91425" tIns="91425" rIns="91425" bIns="91425" anchor="t" anchorCtr="0">
            <a:noAutofit/>
          </a:bodyPr>
          <a:lstStyle/>
          <a:p>
            <a:pPr marL="285750" indent="-285750">
              <a:spcAft>
                <a:spcPts val="1600"/>
              </a:spcAft>
            </a:pPr>
            <a:r>
              <a:rPr lang="en-US">
                <a:latin typeface="Open Sans Light" panose="020B0306030504020204" pitchFamily="34" charset="0"/>
                <a:ea typeface="Open Sans Light" panose="020B0306030504020204" pitchFamily="34" charset="0"/>
                <a:cs typeface="Open Sans Light" panose="020B0306030504020204" pitchFamily="34" charset="0"/>
              </a:rPr>
              <a:t>Department of State OSDBU Website </a:t>
            </a:r>
            <a:r>
              <a:rPr lang="en-US">
                <a:latin typeface="Open Sans Light" panose="020B0306030504020204" pitchFamily="34" charset="0"/>
                <a:ea typeface="Open Sans Light" panose="020B0306030504020204" pitchFamily="34" charset="0"/>
                <a:cs typeface="Open Sans Light" panose="020B0306030504020204" pitchFamily="34" charset="0"/>
                <a:hlinkClick r:id="rId3"/>
              </a:rPr>
              <a:t>www.state.gov/smallbusiness/</a:t>
            </a:r>
            <a:r>
              <a:rPr lang="en-US">
                <a:latin typeface="Open Sans Light" panose="020B0306030504020204" pitchFamily="34" charset="0"/>
                <a:ea typeface="Open Sans Light" panose="020B0306030504020204" pitchFamily="34" charset="0"/>
                <a:cs typeface="Open Sans Light" panose="020B0306030504020204" pitchFamily="34" charset="0"/>
              </a:rPr>
              <a:t> </a:t>
            </a:r>
          </a:p>
          <a:p>
            <a:pPr marL="285750" indent="-285750">
              <a:spcAft>
                <a:spcPts val="1600"/>
              </a:spcAft>
            </a:pPr>
            <a:r>
              <a:rPr lang="en-US">
                <a:latin typeface="Open Sans Light" panose="020B0306030504020204" pitchFamily="34" charset="0"/>
                <a:ea typeface="Open Sans Light" panose="020B0306030504020204" pitchFamily="34" charset="0"/>
                <a:cs typeface="Open Sans Light" panose="020B0306030504020204" pitchFamily="34" charset="0"/>
              </a:rPr>
              <a:t>Federal Acquisition Regulation: </a:t>
            </a:r>
            <a:r>
              <a:rPr lang="en-US">
                <a:latin typeface="Open Sans Light" panose="020B0306030504020204" pitchFamily="34" charset="0"/>
                <a:ea typeface="Open Sans Light" panose="020B0306030504020204" pitchFamily="34" charset="0"/>
                <a:cs typeface="Open Sans Light" panose="020B0306030504020204" pitchFamily="34" charset="0"/>
                <a:hlinkClick r:id="rId4"/>
              </a:rPr>
              <a:t>www.acquisition.gov</a:t>
            </a:r>
            <a:r>
              <a:rPr lang="en-US">
                <a:latin typeface="Open Sans Light" panose="020B0306030504020204" pitchFamily="34" charset="0"/>
                <a:ea typeface="Open Sans Light" panose="020B0306030504020204" pitchFamily="34" charset="0"/>
                <a:cs typeface="Open Sans Light" panose="020B0306030504020204" pitchFamily="34" charset="0"/>
              </a:rPr>
              <a:t> </a:t>
            </a:r>
          </a:p>
          <a:p>
            <a:pPr marL="285750" indent="-285750">
              <a:spcAft>
                <a:spcPts val="1600"/>
              </a:spcAft>
            </a:pPr>
            <a:r>
              <a:rPr lang="en-US">
                <a:latin typeface="Open Sans Light" panose="020B0306030504020204" pitchFamily="34" charset="0"/>
                <a:ea typeface="Open Sans Light" panose="020B0306030504020204" pitchFamily="34" charset="0"/>
                <a:cs typeface="Open Sans Light" panose="020B0306030504020204" pitchFamily="34" charset="0"/>
              </a:rPr>
              <a:t>Department of State Acquisition Regulation (DOSAR): </a:t>
            </a:r>
            <a:r>
              <a:rPr lang="en-US">
                <a:latin typeface="Open Sans Light" panose="020B0306030504020204" pitchFamily="34" charset="0"/>
                <a:ea typeface="Open Sans Light" panose="020B0306030504020204" pitchFamily="34" charset="0"/>
                <a:cs typeface="Open Sans Light" panose="020B0306030504020204" pitchFamily="34" charset="0"/>
                <a:hlinkClick r:id="rId5"/>
              </a:rPr>
              <a:t>https://www.acquisition.gov/dosar</a:t>
            </a:r>
            <a:r>
              <a:rPr lang="en-US">
                <a:latin typeface="Open Sans Light" panose="020B0306030504020204" pitchFamily="34" charset="0"/>
                <a:ea typeface="Open Sans Light" panose="020B0306030504020204" pitchFamily="34" charset="0"/>
                <a:cs typeface="Open Sans Light" panose="020B0306030504020204" pitchFamily="34" charset="0"/>
              </a:rPr>
              <a:t> </a:t>
            </a:r>
          </a:p>
          <a:p>
            <a:pPr marL="285750" indent="-285750">
              <a:spcAft>
                <a:spcPts val="1600"/>
              </a:spcAft>
            </a:pPr>
            <a:r>
              <a:rPr lang="en-US">
                <a:latin typeface="Open Sans Light" panose="020B0306030504020204" pitchFamily="34" charset="0"/>
                <a:ea typeface="Open Sans Light" panose="020B0306030504020204" pitchFamily="34" charset="0"/>
                <a:cs typeface="Open Sans Light" panose="020B0306030504020204" pitchFamily="34" charset="0"/>
              </a:rPr>
              <a:t>Foreign Affairs Handbook (FAH) &amp; Foreign Affairs Manual (FAM): </a:t>
            </a:r>
            <a:r>
              <a:rPr lang="en-US">
                <a:latin typeface="Open Sans Light" panose="020B0306030504020204" pitchFamily="34" charset="0"/>
                <a:ea typeface="Open Sans Light" panose="020B0306030504020204" pitchFamily="34" charset="0"/>
                <a:cs typeface="Open Sans Light" panose="020B0306030504020204" pitchFamily="34" charset="0"/>
                <a:hlinkClick r:id="rId6"/>
              </a:rPr>
              <a:t>https://fam.state.gov/</a:t>
            </a:r>
            <a:endParaRPr lang="en-US">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spcAft>
                <a:spcPts val="1600"/>
              </a:spcAft>
            </a:pPr>
            <a:r>
              <a:rPr lang="fr-FR" err="1">
                <a:latin typeface="Open Sans Light" panose="020B0306030504020204" pitchFamily="34" charset="0"/>
                <a:ea typeface="Open Sans Light" panose="020B0306030504020204" pitchFamily="34" charset="0"/>
                <a:cs typeface="Open Sans Light" panose="020B0306030504020204" pitchFamily="34" charset="0"/>
              </a:rPr>
              <a:t>Procurement</a:t>
            </a:r>
            <a:r>
              <a:rPr lang="fr-FR">
                <a:latin typeface="Open Sans Light" panose="020B0306030504020204" pitchFamily="34" charset="0"/>
                <a:ea typeface="Open Sans Light" panose="020B0306030504020204" pitchFamily="34" charset="0"/>
                <a:cs typeface="Open Sans Light" panose="020B0306030504020204" pitchFamily="34" charset="0"/>
              </a:rPr>
              <a:t> </a:t>
            </a:r>
            <a:r>
              <a:rPr lang="fr-FR" err="1">
                <a:latin typeface="Open Sans Light" panose="020B0306030504020204" pitchFamily="34" charset="0"/>
                <a:ea typeface="Open Sans Light" panose="020B0306030504020204" pitchFamily="34" charset="0"/>
                <a:cs typeface="Open Sans Light" panose="020B0306030504020204" pitchFamily="34" charset="0"/>
              </a:rPr>
              <a:t>Technical</a:t>
            </a:r>
            <a:r>
              <a:rPr lang="fr-FR">
                <a:latin typeface="Open Sans Light" panose="020B0306030504020204" pitchFamily="34" charset="0"/>
                <a:ea typeface="Open Sans Light" panose="020B0306030504020204" pitchFamily="34" charset="0"/>
                <a:cs typeface="Open Sans Light" panose="020B0306030504020204" pitchFamily="34" charset="0"/>
              </a:rPr>
              <a:t> Assistance Centers (</a:t>
            </a:r>
            <a:r>
              <a:rPr lang="fr-FR" err="1">
                <a:latin typeface="Open Sans Light" panose="020B0306030504020204" pitchFamily="34" charset="0"/>
                <a:ea typeface="Open Sans Light" panose="020B0306030504020204" pitchFamily="34" charset="0"/>
                <a:cs typeface="Open Sans Light" panose="020B0306030504020204" pitchFamily="34" charset="0"/>
              </a:rPr>
              <a:t>PTACs</a:t>
            </a:r>
            <a:r>
              <a:rPr lang="fr-FR">
                <a:latin typeface="Open Sans Light" panose="020B0306030504020204" pitchFamily="34" charset="0"/>
                <a:ea typeface="Open Sans Light" panose="020B0306030504020204" pitchFamily="34" charset="0"/>
                <a:cs typeface="Open Sans Light" panose="020B0306030504020204" pitchFamily="34" charset="0"/>
              </a:rPr>
              <a:t>) </a:t>
            </a:r>
            <a:r>
              <a:rPr lang="fr-FR">
                <a:latin typeface="Open Sans Light" panose="020B0306030504020204" pitchFamily="34" charset="0"/>
                <a:ea typeface="Open Sans Light" panose="020B0306030504020204" pitchFamily="34" charset="0"/>
                <a:cs typeface="Open Sans Light" panose="020B0306030504020204" pitchFamily="34" charset="0"/>
                <a:hlinkClick r:id="rId7"/>
              </a:rPr>
              <a:t>https://www.dla.mil/SmallBusiness/PTAP/PTAC/</a:t>
            </a:r>
            <a:r>
              <a:rPr lang="fr-FR">
                <a:latin typeface="Open Sans Light" panose="020B0306030504020204" pitchFamily="34" charset="0"/>
                <a:ea typeface="Open Sans Light" panose="020B0306030504020204" pitchFamily="34" charset="0"/>
                <a:cs typeface="Open Sans Light" panose="020B0306030504020204" pitchFamily="34" charset="0"/>
              </a:rPr>
              <a:t> </a:t>
            </a:r>
          </a:p>
          <a:p>
            <a:pPr marL="285750" indent="-285750">
              <a:spcAft>
                <a:spcPts val="1600"/>
              </a:spcAft>
            </a:pPr>
            <a:r>
              <a:rPr lang="fr-FR" err="1">
                <a:latin typeface="Open Sans Light" panose="020B0306030504020204" pitchFamily="34" charset="0"/>
                <a:ea typeface="Open Sans Light" panose="020B0306030504020204" pitchFamily="34" charset="0"/>
                <a:cs typeface="Open Sans Light" panose="020B0306030504020204" pitchFamily="34" charset="0"/>
              </a:rPr>
              <a:t>Department</a:t>
            </a:r>
            <a:r>
              <a:rPr lang="fr-FR">
                <a:latin typeface="Open Sans Light" panose="020B0306030504020204" pitchFamily="34" charset="0"/>
                <a:ea typeface="Open Sans Light" panose="020B0306030504020204" pitchFamily="34" charset="0"/>
                <a:cs typeface="Open Sans Light" panose="020B0306030504020204" pitchFamily="34" charset="0"/>
              </a:rPr>
              <a:t> of State </a:t>
            </a:r>
            <a:r>
              <a:rPr lang="fr-FR" err="1">
                <a:latin typeface="Open Sans Light" panose="020B0306030504020204" pitchFamily="34" charset="0"/>
                <a:ea typeface="Open Sans Light" panose="020B0306030504020204" pitchFamily="34" charset="0"/>
                <a:cs typeface="Open Sans Light" panose="020B0306030504020204" pitchFamily="34" charset="0"/>
              </a:rPr>
              <a:t>Procurement</a:t>
            </a:r>
            <a:r>
              <a:rPr lang="fr-FR">
                <a:latin typeface="Open Sans Light" panose="020B0306030504020204" pitchFamily="34" charset="0"/>
                <a:ea typeface="Open Sans Light" panose="020B0306030504020204" pitchFamily="34" charset="0"/>
                <a:cs typeface="Open Sans Light" panose="020B0306030504020204" pitchFamily="34" charset="0"/>
              </a:rPr>
              <a:t> </a:t>
            </a:r>
            <a:r>
              <a:rPr lang="fr-FR" err="1">
                <a:latin typeface="Open Sans Light" panose="020B0306030504020204" pitchFamily="34" charset="0"/>
                <a:ea typeface="Open Sans Light" panose="020B0306030504020204" pitchFamily="34" charset="0"/>
                <a:cs typeface="Open Sans Light" panose="020B0306030504020204" pitchFamily="34" charset="0"/>
              </a:rPr>
              <a:t>Forecast</a:t>
            </a:r>
            <a:r>
              <a:rPr lang="fr-FR">
                <a:latin typeface="Open Sans Light" panose="020B0306030504020204" pitchFamily="34" charset="0"/>
                <a:ea typeface="Open Sans Light" panose="020B0306030504020204" pitchFamily="34" charset="0"/>
                <a:cs typeface="Open Sans Light" panose="020B0306030504020204" pitchFamily="34" charset="0"/>
              </a:rPr>
              <a:t> </a:t>
            </a:r>
            <a:r>
              <a:rPr lang="fr-FR">
                <a:latin typeface="Open Sans Light" panose="020B0306030504020204" pitchFamily="34" charset="0"/>
                <a:ea typeface="Open Sans Light" panose="020B0306030504020204" pitchFamily="34" charset="0"/>
                <a:cs typeface="Open Sans Light" panose="020B0306030504020204" pitchFamily="34" charset="0"/>
                <a:hlinkClick r:id="rId8"/>
              </a:rPr>
              <a:t>https://www.state.gov/Procurement-Forecast</a:t>
            </a:r>
            <a:r>
              <a:rPr lang="fr-FR">
                <a:latin typeface="Open Sans Light" panose="020B0306030504020204" pitchFamily="34" charset="0"/>
                <a:ea typeface="Open Sans Light" panose="020B0306030504020204" pitchFamily="34" charset="0"/>
                <a:cs typeface="Open Sans Light" panose="020B0306030504020204" pitchFamily="34" charset="0"/>
              </a:rPr>
              <a:t> </a:t>
            </a:r>
          </a:p>
          <a:p>
            <a:pPr marL="285750" indent="-285750">
              <a:spcAft>
                <a:spcPts val="1600"/>
              </a:spcAft>
            </a:pPr>
            <a:r>
              <a:rPr lang="en-US">
                <a:latin typeface="Open Sans Light" panose="020B0306030504020204" pitchFamily="34" charset="0"/>
                <a:ea typeface="Open Sans Light" panose="020B0306030504020204" pitchFamily="34" charset="0"/>
                <a:cs typeface="Open Sans Light" panose="020B0306030504020204" pitchFamily="34" charset="0"/>
              </a:rPr>
              <a:t>DOS Short-Term upcoming opportunities </a:t>
            </a:r>
            <a:r>
              <a:rPr lang="en-US">
                <a:latin typeface="Open Sans Light" panose="020B0306030504020204" pitchFamily="34" charset="0"/>
                <a:ea typeface="Open Sans Light" panose="020B0306030504020204" pitchFamily="34" charset="0"/>
                <a:cs typeface="Open Sans Light" panose="020B0306030504020204" pitchFamily="34" charset="0"/>
                <a:hlinkClick r:id="rId9"/>
              </a:rPr>
              <a:t>https://www.state.gov/ds-1910-report/</a:t>
            </a:r>
            <a:r>
              <a:rPr lang="en-US">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429682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Quiz</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2" name="Content Placeholder 2">
            <a:extLst>
              <a:ext uri="{FF2B5EF4-FFF2-40B4-BE49-F238E27FC236}">
                <a16:creationId xmlns:a16="http://schemas.microsoft.com/office/drawing/2014/main" id="{8CE79348-2D74-D3D7-2B73-26A9E26FE139}"/>
              </a:ext>
            </a:extLst>
          </p:cNvPr>
          <p:cNvSpPr txBox="1">
            <a:spLocks/>
          </p:cNvSpPr>
          <p:nvPr/>
        </p:nvSpPr>
        <p:spPr>
          <a:xfrm>
            <a:off x="94207" y="1110883"/>
            <a:ext cx="4551023" cy="39062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Open Sans"/>
              <a:buChar char="●"/>
              <a:defRPr sz="1400" b="0" i="0" u="none" strike="noStrike" cap="none">
                <a:solidFill>
                  <a:schemeClr val="dk2"/>
                </a:solidFill>
                <a:latin typeface="Open Sans Light"/>
                <a:ea typeface="Open Sans Light"/>
                <a:cs typeface="Open Sans Light"/>
                <a:sym typeface="Open Sans"/>
              </a:defRPr>
            </a:lvl1pPr>
            <a:lvl2pPr marL="914400" marR="0" lvl="1"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2pPr>
            <a:lvl3pPr marL="1371600" marR="0" lvl="2"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3pPr>
            <a:lvl4pPr marL="1828800" marR="0" lvl="3"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4pPr>
            <a:lvl5pPr marL="2286000" marR="0" lvl="4"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5pPr>
            <a:lvl6pPr marL="2743200" marR="0" lvl="5"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6pPr>
            <a:lvl7pPr marL="3200400" marR="0" lvl="6"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7pPr>
            <a:lvl8pPr marL="3657600" marR="0" lvl="7"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8pPr>
            <a:lvl9pPr marL="4114800" marR="0" lvl="8" indent="-304800" algn="l" rtl="0">
              <a:lnSpc>
                <a:spcPct val="115000"/>
              </a:lnSpc>
              <a:spcBef>
                <a:spcPts val="1600"/>
              </a:spcBef>
              <a:spcAft>
                <a:spcPts val="160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9pPr>
          </a:lstStyle>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What is the Small Business Prime Contracting Goal for FY 2023?</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24%</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28.25%</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25.5</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23%</a:t>
            </a:r>
          </a:p>
          <a:p>
            <a:pPr marL="171450" lvl="1" indent="0">
              <a:lnSpc>
                <a:spcPct val="100000"/>
              </a:lnSpc>
              <a:spcBef>
                <a:spcPts val="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What is the primary website for searching DOS contracting opportunities?</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Google</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FPDS</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Sam.gov</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USASpending.gov</a:t>
            </a:r>
          </a:p>
          <a:p>
            <a:pPr marL="171450" lvl="1" indent="0">
              <a:lnSpc>
                <a:spcPct val="100000"/>
              </a:lnSpc>
              <a:spcBef>
                <a:spcPts val="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3. True or false: each Bureau has its own acquisition office</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True</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False</a:t>
            </a:r>
          </a:p>
          <a:p>
            <a:pPr marL="257175" indent="-257175">
              <a:buFont typeface="Open Sans"/>
              <a:buAutoNum type="arabicPeriod"/>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0" indent="0">
              <a:buFont typeface="Open Sans"/>
              <a:buNone/>
            </a:pPr>
            <a:endParaRPr lang="en-US" sz="7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Content Placeholder 2">
            <a:extLst>
              <a:ext uri="{FF2B5EF4-FFF2-40B4-BE49-F238E27FC236}">
                <a16:creationId xmlns:a16="http://schemas.microsoft.com/office/drawing/2014/main" id="{1927B1A1-39DC-4661-2267-17A495C564CE}"/>
              </a:ext>
            </a:extLst>
          </p:cNvPr>
          <p:cNvSpPr txBox="1">
            <a:spLocks/>
          </p:cNvSpPr>
          <p:nvPr/>
        </p:nvSpPr>
        <p:spPr>
          <a:xfrm>
            <a:off x="4719387" y="1110883"/>
            <a:ext cx="4112913" cy="3906286"/>
          </a:xfrm>
          <a:prstGeom prst="rect">
            <a:avLst/>
          </a:prstGeom>
        </p:spPr>
        <p:txBody>
          <a:bodyPr vert="horz" lIns="68580" tIns="34290" rIns="68580" bIns="3429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spcBef>
                <a:spcPts val="1600"/>
              </a:spcBef>
              <a:buNone/>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4.   Which bureau had the most $ obligations in FY2021?</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rPr>
              <a:t>Overseas Buildings Operations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Diplomatic Security</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rPr>
              <a:t>Consular Affairs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rPr>
              <a:t>International Narcotics and Law Enforcement</a:t>
            </a:r>
          </a:p>
          <a:p>
            <a:pPr marL="171450" lvl="1" indent="0">
              <a:spcBef>
                <a:spcPts val="600"/>
              </a:spcBef>
              <a:buNone/>
            </a:pPr>
            <a:endParaRPr lang="en-US" sz="105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a:p>
            <a:pPr marL="0" lvl="1" indent="0">
              <a:spcBef>
                <a:spcPts val="1600"/>
              </a:spcBef>
              <a:buNone/>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5.  Which is valid strategy </a:t>
            </a:r>
            <a:r>
              <a:rPr lang="en-US" sz="105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for pursuing work at the Department?</a:t>
            </a:r>
          </a:p>
          <a:p>
            <a:pPr marL="428625" lvl="1" indent="-257175">
              <a:spcBef>
                <a:spcPts val="1600"/>
              </a:spcBef>
              <a:buFont typeface="Arial" panose="020B0604020202020204" pitchFamily="34" charset="0"/>
              <a:buAutoNum type="alphaLcPeriod"/>
            </a:pPr>
            <a:r>
              <a:rPr lang="en-US" sz="105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Responding to Sources Sought and RFIs</a:t>
            </a:r>
          </a:p>
          <a:p>
            <a:pPr marL="428625" lvl="1" indent="-257175">
              <a:spcBef>
                <a:spcPts val="1600"/>
              </a:spcBef>
              <a:buFont typeface="Arial" panose="020B0604020202020204" pitchFamily="34" charset="0"/>
              <a:buAutoNum type="alphaLcPeriod"/>
            </a:pPr>
            <a:r>
              <a:rPr lang="en-US" sz="105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Identifying Teaming and Subcontracting Opportunities</a:t>
            </a:r>
          </a:p>
          <a:p>
            <a:pPr marL="428625" lvl="1" indent="-257175">
              <a:spcBef>
                <a:spcPts val="1600"/>
              </a:spcBef>
              <a:buFont typeface="Arial" panose="020B0604020202020204" pitchFamily="34" charset="0"/>
              <a:buAutoNum type="alphaLcPeriod"/>
            </a:pPr>
            <a:r>
              <a:rPr lang="en-US" sz="105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Participating in unrestricted (Full &amp; Open) competitions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All the Above</a:t>
            </a:r>
          </a:p>
          <a:p>
            <a:pPr marL="257175" indent="-257175">
              <a:spcBef>
                <a:spcPts val="1600"/>
              </a:spcBef>
              <a:buFont typeface="Arial" panose="020B0604020202020204" pitchFamily="34" charset="0"/>
              <a:buAutoNum type="arabicPeriod"/>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0" indent="0">
              <a:spcBef>
                <a:spcPts val="1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409694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dirty="0">
                <a:latin typeface="Garamond" panose="02020404030301010803" pitchFamily="18" charset="0"/>
                <a:ea typeface="Open Sans" panose="020B0606030504020204" pitchFamily="34" charset="0"/>
                <a:cs typeface="Open Sans" panose="020B0606030504020204" pitchFamily="34" charset="0"/>
              </a:rPr>
              <a:t>Quiz (Answers)</a:t>
            </a:r>
            <a:endParaRPr dirty="0">
              <a:latin typeface="Garamond" panose="02020404030301010803" pitchFamily="18" charset="0"/>
              <a:ea typeface="Open Sans" panose="020B0606030504020204" pitchFamily="34" charset="0"/>
              <a:cs typeface="Open Sans" panose="020B0606030504020204" pitchFamily="34" charset="0"/>
            </a:endParaRPr>
          </a:p>
        </p:txBody>
      </p:sp>
      <p:sp>
        <p:nvSpPr>
          <p:cNvPr id="2" name="Content Placeholder 2">
            <a:extLst>
              <a:ext uri="{FF2B5EF4-FFF2-40B4-BE49-F238E27FC236}">
                <a16:creationId xmlns:a16="http://schemas.microsoft.com/office/drawing/2014/main" id="{8CE79348-2D74-D3D7-2B73-26A9E26FE139}"/>
              </a:ext>
            </a:extLst>
          </p:cNvPr>
          <p:cNvSpPr txBox="1">
            <a:spLocks/>
          </p:cNvSpPr>
          <p:nvPr/>
        </p:nvSpPr>
        <p:spPr>
          <a:xfrm>
            <a:off x="94207" y="1110883"/>
            <a:ext cx="4551023" cy="39062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Open Sans"/>
              <a:buChar char="●"/>
              <a:defRPr sz="1400" b="0" i="0" u="none" strike="noStrike" cap="none">
                <a:solidFill>
                  <a:schemeClr val="dk2"/>
                </a:solidFill>
                <a:latin typeface="Open Sans Light"/>
                <a:ea typeface="Open Sans Light"/>
                <a:cs typeface="Open Sans Light"/>
                <a:sym typeface="Open Sans"/>
              </a:defRPr>
            </a:lvl1pPr>
            <a:lvl2pPr marL="914400" marR="0" lvl="1"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2pPr>
            <a:lvl3pPr marL="1371600" marR="0" lvl="2"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3pPr>
            <a:lvl4pPr marL="1828800" marR="0" lvl="3"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4pPr>
            <a:lvl5pPr marL="2286000" marR="0" lvl="4"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5pPr>
            <a:lvl6pPr marL="2743200" marR="0" lvl="5"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6pPr>
            <a:lvl7pPr marL="3200400" marR="0" lvl="6"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7pPr>
            <a:lvl8pPr marL="3657600" marR="0" lvl="7" indent="-304800" algn="l" rtl="0">
              <a:lnSpc>
                <a:spcPct val="115000"/>
              </a:lnSpc>
              <a:spcBef>
                <a:spcPts val="1600"/>
              </a:spcBef>
              <a:spcAft>
                <a:spcPts val="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8pPr>
            <a:lvl9pPr marL="4114800" marR="0" lvl="8" indent="-304800" algn="l" rtl="0">
              <a:lnSpc>
                <a:spcPct val="115000"/>
              </a:lnSpc>
              <a:spcBef>
                <a:spcPts val="1600"/>
              </a:spcBef>
              <a:spcAft>
                <a:spcPts val="1600"/>
              </a:spcAft>
              <a:buClr>
                <a:schemeClr val="dk2"/>
              </a:buClr>
              <a:buSzPts val="1200"/>
              <a:buFont typeface="Open Sans"/>
              <a:buChar char="■"/>
              <a:defRPr sz="1200" b="0" i="0" u="none" strike="noStrike" cap="none">
                <a:solidFill>
                  <a:schemeClr val="dk2"/>
                </a:solidFill>
                <a:latin typeface="Open Sans Light"/>
                <a:ea typeface="Open Sans Light"/>
                <a:cs typeface="Open Sans Light"/>
                <a:sym typeface="Open Sans"/>
              </a:defRPr>
            </a:lvl9pPr>
          </a:lstStyle>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What is the Small Business Prime Contracting Goal for FY 2023?</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24%</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28.25%</a:t>
            </a:r>
          </a:p>
          <a:p>
            <a:pPr marL="428625" lvl="1" indent="-257175">
              <a:lnSpc>
                <a:spcPct val="100000"/>
              </a:lnSpc>
              <a:spcBef>
                <a:spcPts val="600"/>
              </a:spcBef>
              <a:buFont typeface="+mj-lt"/>
              <a:buAutoNum type="alphaLcPeriod"/>
            </a:pPr>
            <a:r>
              <a:rPr lang="en-US" sz="1050" dirty="0">
                <a:highlight>
                  <a:srgbClr val="5ABF95"/>
                </a:highlight>
                <a:latin typeface="Open Sans Light" panose="020B0306030504020204" pitchFamily="34" charset="0"/>
                <a:ea typeface="Open Sans Light" panose="020B0306030504020204" pitchFamily="34" charset="0"/>
                <a:cs typeface="Open Sans Light" panose="020B0306030504020204" pitchFamily="34" charset="0"/>
              </a:rPr>
              <a:t>25.5</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23%</a:t>
            </a:r>
          </a:p>
          <a:p>
            <a:pPr marL="171450" lvl="1" indent="0">
              <a:lnSpc>
                <a:spcPct val="100000"/>
              </a:lnSpc>
              <a:spcBef>
                <a:spcPts val="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What is the primary website for searching DOS contracting opportunities?</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Google</a:t>
            </a:r>
          </a:p>
          <a:p>
            <a:pPr marL="428625" lvl="1" indent="-257175">
              <a:lnSpc>
                <a:spcPct val="100000"/>
              </a:lnSpc>
              <a:spcBef>
                <a:spcPts val="600"/>
              </a:spcBef>
              <a:buFont typeface="+mj-lt"/>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FPDS</a:t>
            </a:r>
          </a:p>
          <a:p>
            <a:pPr marL="428625" lvl="1" indent="-257175">
              <a:lnSpc>
                <a:spcPct val="100000"/>
              </a:lnSpc>
              <a:spcBef>
                <a:spcPts val="600"/>
              </a:spcBef>
              <a:buFont typeface="Open Sans"/>
              <a:buAutoNum type="alphaLcPeriod"/>
            </a:pPr>
            <a:r>
              <a:rPr lang="en-US" sz="1050" dirty="0">
                <a:highlight>
                  <a:srgbClr val="5ABF95"/>
                </a:highlight>
                <a:latin typeface="Open Sans Light" panose="020B0306030504020204" pitchFamily="34" charset="0"/>
                <a:ea typeface="Open Sans Light" panose="020B0306030504020204" pitchFamily="34" charset="0"/>
                <a:cs typeface="Open Sans Light" panose="020B0306030504020204" pitchFamily="34" charset="0"/>
              </a:rPr>
              <a:t>Sam.gov</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USASpending.gov</a:t>
            </a:r>
          </a:p>
          <a:p>
            <a:pPr marL="171450" lvl="1" indent="0">
              <a:lnSpc>
                <a:spcPct val="100000"/>
              </a:lnSpc>
              <a:spcBef>
                <a:spcPts val="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257175" indent="-257175">
              <a:lnSpc>
                <a:spcPct val="100000"/>
              </a:lnSpc>
              <a:spcBef>
                <a:spcPts val="600"/>
              </a:spcBef>
              <a:buFont typeface="+mj-lt"/>
              <a:buAutoNum type="arabi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3. True or false: each Bureau has its own acquisition office</a:t>
            </a:r>
          </a:p>
          <a:p>
            <a:pPr marL="428625" lvl="1" indent="-257175">
              <a:lnSpc>
                <a:spcPct val="100000"/>
              </a:lnSpc>
              <a:spcBef>
                <a:spcPts val="600"/>
              </a:spcBef>
              <a:buFont typeface="Open Sans"/>
              <a:buAutoNum type="alphaLcPeriod"/>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True</a:t>
            </a:r>
          </a:p>
          <a:p>
            <a:pPr marL="428625" lvl="1" indent="-257175">
              <a:lnSpc>
                <a:spcPct val="100000"/>
              </a:lnSpc>
              <a:spcBef>
                <a:spcPts val="600"/>
              </a:spcBef>
              <a:buFont typeface="Open Sans"/>
              <a:buAutoNum type="alphaLcPeriod"/>
            </a:pPr>
            <a:r>
              <a:rPr lang="en-US" sz="1050" dirty="0">
                <a:highlight>
                  <a:srgbClr val="5ABF95"/>
                </a:highlight>
                <a:latin typeface="Open Sans Light" panose="020B0306030504020204" pitchFamily="34" charset="0"/>
                <a:ea typeface="Open Sans Light" panose="020B0306030504020204" pitchFamily="34" charset="0"/>
                <a:cs typeface="Open Sans Light" panose="020B0306030504020204" pitchFamily="34" charset="0"/>
              </a:rPr>
              <a:t>False</a:t>
            </a:r>
          </a:p>
          <a:p>
            <a:pPr marL="257175" indent="-257175">
              <a:buFont typeface="Open Sans"/>
              <a:buAutoNum type="arabicPeriod"/>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0" indent="0">
              <a:buFont typeface="Open Sans"/>
              <a:buNone/>
            </a:pPr>
            <a:endParaRPr lang="en-US" sz="7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Content Placeholder 2">
            <a:extLst>
              <a:ext uri="{FF2B5EF4-FFF2-40B4-BE49-F238E27FC236}">
                <a16:creationId xmlns:a16="http://schemas.microsoft.com/office/drawing/2014/main" id="{1927B1A1-39DC-4661-2267-17A495C564CE}"/>
              </a:ext>
            </a:extLst>
          </p:cNvPr>
          <p:cNvSpPr txBox="1">
            <a:spLocks/>
          </p:cNvSpPr>
          <p:nvPr/>
        </p:nvSpPr>
        <p:spPr>
          <a:xfrm>
            <a:off x="4719387" y="1110883"/>
            <a:ext cx="4112913" cy="3906286"/>
          </a:xfrm>
          <a:prstGeom prst="rect">
            <a:avLst/>
          </a:prstGeom>
        </p:spPr>
        <p:txBody>
          <a:bodyPr vert="horz" lIns="68580" tIns="34290" rIns="68580" bIns="34290" rtlCol="0">
            <a:normAutofit/>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spcBef>
                <a:spcPts val="1600"/>
              </a:spcBef>
              <a:buNone/>
            </a:pPr>
            <a:r>
              <a:rPr lang="en-US" sz="1050" dirty="0">
                <a:latin typeface="Open Sans Light" panose="020B0306030504020204" pitchFamily="34" charset="0"/>
                <a:ea typeface="Open Sans Light" panose="020B0306030504020204" pitchFamily="34" charset="0"/>
                <a:cs typeface="Open Sans Light" panose="020B0306030504020204" pitchFamily="34" charset="0"/>
              </a:rPr>
              <a:t>4.   Which bureau had the most $ obligations in FY2022?</a:t>
            </a:r>
          </a:p>
          <a:p>
            <a:pPr marL="428625" lvl="1" indent="-257175">
              <a:spcBef>
                <a:spcPts val="1600"/>
              </a:spcBef>
              <a:buFont typeface="Arial" panose="020B0604020202020204" pitchFamily="34" charset="0"/>
              <a:buAutoNum type="alphaLcPeriod"/>
            </a:pPr>
            <a:r>
              <a:rPr lang="en-US" sz="1050" dirty="0">
                <a:solidFill>
                  <a:schemeClr val="dk2"/>
                </a:solidFill>
                <a:highlight>
                  <a:srgbClr val="5ABF95"/>
                </a:highlight>
                <a:latin typeface="Open Sans Light" panose="020B0306030504020204" pitchFamily="34" charset="0"/>
                <a:ea typeface="Open Sans Light" panose="020B0306030504020204" pitchFamily="34" charset="0"/>
                <a:cs typeface="Open Sans Light" panose="020B0306030504020204" pitchFamily="34" charset="0"/>
                <a:sym typeface="Open Sans"/>
              </a:rPr>
              <a:t>Overseas Buildings Operations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Diplomatic Security</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Consular Affairs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International Narcotics and Law Enforcement</a:t>
            </a:r>
          </a:p>
          <a:p>
            <a:pPr marL="171450" lvl="1" indent="0">
              <a:spcBef>
                <a:spcPts val="600"/>
              </a:spcBef>
              <a:buNone/>
            </a:pPr>
            <a:endPar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endParaRPr>
          </a:p>
          <a:p>
            <a:pPr marL="0" lvl="1" indent="0">
              <a:spcBef>
                <a:spcPts val="1600"/>
              </a:spcBef>
              <a:buNone/>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5.  Which is valid strategy for pursuing work at the Department?</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Responding to Sources Sought and RFIs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Identifying Teaming and Subcontracting Opportunities</a:t>
            </a:r>
          </a:p>
          <a:p>
            <a:pPr marL="428625" lvl="1" indent="-257175">
              <a:spcBef>
                <a:spcPts val="1600"/>
              </a:spcBef>
              <a:buFont typeface="Arial" panose="020B0604020202020204" pitchFamily="34" charset="0"/>
              <a:buAutoNum type="alphaLcPeriod"/>
            </a:pPr>
            <a:r>
              <a:rPr lang="en-US" sz="1050" dirty="0">
                <a:solidFill>
                  <a:schemeClr val="dk2"/>
                </a:solidFill>
                <a:latin typeface="Open Sans Light" panose="020B0306030504020204" pitchFamily="34" charset="0"/>
                <a:ea typeface="Open Sans Light" panose="020B0306030504020204" pitchFamily="34" charset="0"/>
                <a:cs typeface="Open Sans Light" panose="020B0306030504020204" pitchFamily="34" charset="0"/>
                <a:sym typeface="Open Sans"/>
              </a:rPr>
              <a:t>Participating in unrestricted (Full &amp; Open) competitions</a:t>
            </a:r>
          </a:p>
          <a:p>
            <a:pPr marL="428625" lvl="1" indent="-257175">
              <a:spcBef>
                <a:spcPts val="1600"/>
              </a:spcBef>
              <a:buFont typeface="Arial" panose="020B0604020202020204" pitchFamily="34" charset="0"/>
              <a:buAutoNum type="alphaLcPeriod"/>
            </a:pPr>
            <a:r>
              <a:rPr lang="en-US" sz="1050" dirty="0">
                <a:solidFill>
                  <a:schemeClr val="dk2"/>
                </a:solidFill>
                <a:highlight>
                  <a:srgbClr val="5ABF95"/>
                </a:highlight>
                <a:latin typeface="Open Sans Light" panose="020B0306030504020204" pitchFamily="34" charset="0"/>
                <a:ea typeface="Open Sans Light" panose="020B0306030504020204" pitchFamily="34" charset="0"/>
                <a:cs typeface="Open Sans Light" panose="020B0306030504020204" pitchFamily="34" charset="0"/>
                <a:sym typeface="Open Sans"/>
              </a:rPr>
              <a:t>All the Above</a:t>
            </a:r>
          </a:p>
          <a:p>
            <a:pPr marL="257175" indent="-257175">
              <a:spcBef>
                <a:spcPts val="1600"/>
              </a:spcBef>
              <a:buFont typeface="Arial" panose="020B0604020202020204" pitchFamily="34" charset="0"/>
              <a:buAutoNum type="arabicPeriod"/>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a:p>
            <a:pPr marL="0" indent="0">
              <a:spcBef>
                <a:spcPts val="1600"/>
              </a:spcBef>
              <a:buNone/>
            </a:pPr>
            <a:endParaRPr lang="en-US" sz="105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9897132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5" name="Picture 4" descr="Close-up of question mark on a hardwood floor against a wall">
            <a:extLst>
              <a:ext uri="{FF2B5EF4-FFF2-40B4-BE49-F238E27FC236}">
                <a16:creationId xmlns:a16="http://schemas.microsoft.com/office/drawing/2014/main" id="{64B41579-771E-74C7-48AD-33EE194F4319}"/>
              </a:ext>
            </a:extLst>
          </p:cNvPr>
          <p:cNvPicPr>
            <a:picLocks noChangeAspect="1"/>
          </p:cNvPicPr>
          <p:nvPr/>
        </p:nvPicPr>
        <p:blipFill>
          <a:blip r:embed="rId3">
            <a:alphaModFix amt="70000"/>
          </a:blip>
          <a:stretch>
            <a:fillRect/>
          </a:stretch>
        </p:blipFill>
        <p:spPr>
          <a:xfrm>
            <a:off x="1089660" y="1276769"/>
            <a:ext cx="6964680" cy="3421706"/>
          </a:xfrm>
          <a:prstGeom prst="rect">
            <a:avLst/>
          </a:prstGeom>
          <a:ln>
            <a:noFill/>
          </a:ln>
          <a:effectLst>
            <a:softEdge rad="112500"/>
          </a:effectLst>
        </p:spPr>
      </p:pic>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Questions – Recommendations from Industry</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D533942D-63D9-98BE-110B-A2D1A4ED47CA}"/>
              </a:ext>
            </a:extLst>
          </p:cNvPr>
          <p:cNvSpPr txBox="1"/>
          <p:nvPr/>
        </p:nvSpPr>
        <p:spPr>
          <a:xfrm>
            <a:off x="3874770" y="2033515"/>
            <a:ext cx="3352800" cy="1292662"/>
          </a:xfrm>
          <a:prstGeom prst="rect">
            <a:avLst/>
          </a:prstGeom>
          <a:noFill/>
        </p:spPr>
        <p:txBody>
          <a:bodyPr wrap="square" rtlCol="0">
            <a:spAutoFit/>
          </a:bodyPr>
          <a:lstStyle/>
          <a:p>
            <a:r>
              <a:rPr lang="en-US" sz="1600">
                <a:solidFill>
                  <a:schemeClr val="tx1"/>
                </a:solidFill>
              </a:rPr>
              <a:t>We encourage you to ask questions or provide recommendations related to the presentation topic.</a:t>
            </a:r>
          </a:p>
          <a:p>
            <a:endParaRPr lang="en-US">
              <a:solidFill>
                <a:schemeClr val="tx1"/>
              </a:solidFill>
            </a:endParaRPr>
          </a:p>
        </p:txBody>
      </p:sp>
    </p:spTree>
    <p:extLst>
      <p:ext uri="{BB962C8B-B14F-4D97-AF65-F5344CB8AC3E}">
        <p14:creationId xmlns:p14="http://schemas.microsoft.com/office/powerpoint/2010/main" val="183207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OSDBU Mission and Authorities</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139" name="Google Shape;139;p16"/>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a:t>OSDBU works with industry partners, the acquisitions corps, and program offices to maximize prime and subcontracting opportunities for U.S. small businesses. Our efforts help maintain a viable and innovative industrial base, promote worldwide economic development, and support mission critical functions for every bureau within the U.S. Department of State.​</a:t>
            </a:r>
            <a:endParaRPr/>
          </a:p>
        </p:txBody>
      </p:sp>
      <p:sp>
        <p:nvSpPr>
          <p:cNvPr id="140" name="Google Shape;140;p16"/>
          <p:cNvSpPr txBox="1">
            <a:spLocks noGrp="1"/>
          </p:cNvSpPr>
          <p:nvPr>
            <p:ph type="body" idx="2"/>
          </p:nvPr>
        </p:nvSpPr>
        <p:spPr>
          <a:xfrm>
            <a:off x="4832402" y="1265399"/>
            <a:ext cx="3854400" cy="3303476"/>
          </a:xfrm>
          <a:prstGeom prst="rect">
            <a:avLst/>
          </a:prstGeom>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285750" indent="-285750">
              <a:lnSpc>
                <a:spcPct val="100000"/>
              </a:lnSpc>
              <a:buFont typeface="Wingdings" panose="05000000000000000000" pitchFamily="2" charset="2"/>
              <a:buChar char="Ø"/>
            </a:pPr>
            <a:r>
              <a:rPr lang="en-US">
                <a:solidFill>
                  <a:schemeClr val="tx1"/>
                </a:solidFill>
              </a:rPr>
              <a:t>Small Business Act and Small Business Investment Act of 1958​</a:t>
            </a:r>
          </a:p>
          <a:p>
            <a:pPr marL="285750" indent="-285750">
              <a:lnSpc>
                <a:spcPct val="100000"/>
              </a:lnSpc>
              <a:buFont typeface="Wingdings" panose="05000000000000000000" pitchFamily="2" charset="2"/>
              <a:buChar char="Ø"/>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Public Law 95-507, Section 8 and 15(k)​</a:t>
            </a:r>
          </a:p>
          <a:p>
            <a:pPr marL="0" indent="0">
              <a:lnSpc>
                <a:spcPct val="100000"/>
              </a:lnSpc>
              <a:buNone/>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13 CFR §121​</a:t>
            </a:r>
          </a:p>
          <a:p>
            <a:pPr marL="285750" indent="-285750">
              <a:lnSpc>
                <a:spcPct val="100000"/>
              </a:lnSpc>
              <a:buFont typeface="Wingdings" panose="05000000000000000000" pitchFamily="2" charset="2"/>
              <a:buChar char="Ø"/>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FAR Part 19​</a:t>
            </a:r>
          </a:p>
          <a:p>
            <a:pPr marL="285750" indent="-285750">
              <a:lnSpc>
                <a:spcPct val="100000"/>
              </a:lnSpc>
              <a:buFont typeface="Wingdings" panose="05000000000000000000" pitchFamily="2" charset="2"/>
              <a:buChar char="Ø"/>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DOSAR Part 619​</a:t>
            </a:r>
          </a:p>
          <a:p>
            <a:pPr marL="285750" indent="-285750">
              <a:lnSpc>
                <a:spcPct val="100000"/>
              </a:lnSpc>
              <a:buFont typeface="Wingdings" panose="05000000000000000000" pitchFamily="2" charset="2"/>
              <a:buChar char="Ø"/>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1 FAM 211.5 and 216.1 ​</a:t>
            </a:r>
          </a:p>
          <a:p>
            <a:pPr marL="285750" indent="-285750">
              <a:lnSpc>
                <a:spcPct val="100000"/>
              </a:lnSpc>
              <a:buFont typeface="Wingdings" panose="05000000000000000000" pitchFamily="2" charset="2"/>
              <a:buChar char="Ø"/>
            </a:pPr>
            <a:endParaRPr lang="en-US">
              <a:solidFill>
                <a:schemeClr val="tx1"/>
              </a:solidFill>
            </a:endParaRPr>
          </a:p>
          <a:p>
            <a:pPr marL="285750" indent="-285750">
              <a:lnSpc>
                <a:spcPct val="100000"/>
              </a:lnSpc>
              <a:buFont typeface="Wingdings" panose="05000000000000000000" pitchFamily="2" charset="2"/>
              <a:buChar char="Ø"/>
            </a:pPr>
            <a:r>
              <a:rPr lang="en-US">
                <a:solidFill>
                  <a:schemeClr val="tx1"/>
                </a:solidFill>
              </a:rPr>
              <a:t>14 FAH-@ H-241/242 ​</a:t>
            </a:r>
          </a:p>
        </p:txBody>
      </p:sp>
    </p:spTree>
    <p:extLst>
      <p:ext uri="{BB962C8B-B14F-4D97-AF65-F5344CB8AC3E}">
        <p14:creationId xmlns:p14="http://schemas.microsoft.com/office/powerpoint/2010/main" val="4070655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7"/>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
                <a:latin typeface="Garamond" panose="02020404030301010803" pitchFamily="18" charset="0"/>
                <a:ea typeface="Open Sans" panose="020B0606030504020204" pitchFamily="34" charset="0"/>
                <a:cs typeface="Open Sans" panose="020B0606030504020204" pitchFamily="34" charset="0"/>
              </a:rPr>
              <a:t>Contact the Department of State OSDBU Office</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2" name="TextBox 1">
            <a:extLst>
              <a:ext uri="{FF2B5EF4-FFF2-40B4-BE49-F238E27FC236}">
                <a16:creationId xmlns:a16="http://schemas.microsoft.com/office/drawing/2014/main" id="{B1D4F800-F98E-5704-0EEF-599C5EBD1C3F}"/>
              </a:ext>
            </a:extLst>
          </p:cNvPr>
          <p:cNvSpPr txBox="1"/>
          <p:nvPr/>
        </p:nvSpPr>
        <p:spPr>
          <a:xfrm>
            <a:off x="311700" y="1391079"/>
            <a:ext cx="7939924" cy="1384995"/>
          </a:xfrm>
          <a:prstGeom prst="rect">
            <a:avLst/>
          </a:prstGeom>
          <a:noFill/>
        </p:spPr>
        <p:txBody>
          <a:bodyPr wrap="square">
            <a:spAutoFit/>
          </a:bodyPr>
          <a:lstStyle/>
          <a:p>
            <a:pPr algn="ctr"/>
            <a:r>
              <a:rPr lang="en-US" b="0" i="0">
                <a:solidFill>
                  <a:srgbClr val="333333"/>
                </a:solidFill>
                <a:effectLst/>
                <a:latin typeface="Open Sans" panose="020B0606030504020204" pitchFamily="34" charset="0"/>
              </a:rPr>
              <a:t>U.S. Department of State</a:t>
            </a:r>
            <a:br>
              <a:rPr lang="en-US"/>
            </a:br>
            <a:r>
              <a:rPr lang="en-US" b="0" i="0">
                <a:solidFill>
                  <a:srgbClr val="333333"/>
                </a:solidFill>
                <a:effectLst/>
                <a:latin typeface="Open Sans" panose="020B0606030504020204" pitchFamily="34" charset="0"/>
              </a:rPr>
              <a:t>OSDBU, SA-6, Room L500</a:t>
            </a:r>
            <a:br>
              <a:rPr lang="en-US"/>
            </a:br>
            <a:r>
              <a:rPr lang="en-US" b="0" i="0">
                <a:solidFill>
                  <a:srgbClr val="333333"/>
                </a:solidFill>
                <a:effectLst/>
                <a:latin typeface="Open Sans" panose="020B0606030504020204" pitchFamily="34" charset="0"/>
              </a:rPr>
              <a:t>Washington, DC 20522</a:t>
            </a:r>
            <a:br>
              <a:rPr lang="en-US"/>
            </a:br>
            <a:r>
              <a:rPr lang="en-US" b="0" i="0">
                <a:solidFill>
                  <a:srgbClr val="333333"/>
                </a:solidFill>
                <a:effectLst/>
                <a:latin typeface="Open Sans" panose="020B0606030504020204" pitchFamily="34" charset="0"/>
              </a:rPr>
              <a:t>Phone: (703) 875-6822</a:t>
            </a:r>
            <a:br>
              <a:rPr lang="en-US"/>
            </a:br>
            <a:r>
              <a:rPr lang="en-US" b="0" i="0">
                <a:solidFill>
                  <a:srgbClr val="333333"/>
                </a:solidFill>
                <a:effectLst/>
                <a:latin typeface="Open Sans" panose="020B0606030504020204" pitchFamily="34" charset="0"/>
              </a:rPr>
              <a:t>Email: </a:t>
            </a:r>
            <a:r>
              <a:rPr lang="en-US" b="1" i="0" u="none" strike="noStrike">
                <a:solidFill>
                  <a:srgbClr val="4574A1"/>
                </a:solidFill>
                <a:effectLst/>
                <a:latin typeface="inherit"/>
                <a:hlinkClick r:id="rId3"/>
              </a:rPr>
              <a:t>smallbusiness@state.gov</a:t>
            </a:r>
            <a:endParaRPr lang="en-US">
              <a:solidFill>
                <a:schemeClr val="tx1"/>
              </a:solidFill>
              <a:latin typeface="+mj-lt"/>
            </a:endParaRPr>
          </a:p>
          <a:p>
            <a:pPr algn="ctr"/>
            <a:endParaRPr lang="en-US">
              <a:solidFill>
                <a:schemeClr val="tx1"/>
              </a:solidFill>
              <a:latin typeface="+mj-lt"/>
            </a:endParaRPr>
          </a:p>
        </p:txBody>
      </p:sp>
      <p:sp>
        <p:nvSpPr>
          <p:cNvPr id="3" name="TextBox 2">
            <a:extLst>
              <a:ext uri="{FF2B5EF4-FFF2-40B4-BE49-F238E27FC236}">
                <a16:creationId xmlns:a16="http://schemas.microsoft.com/office/drawing/2014/main" id="{B2AE4C1A-D2BE-7C6C-6508-67B9871B7D10}"/>
              </a:ext>
            </a:extLst>
          </p:cNvPr>
          <p:cNvSpPr txBox="1"/>
          <p:nvPr/>
        </p:nvSpPr>
        <p:spPr>
          <a:xfrm>
            <a:off x="311700" y="4267588"/>
            <a:ext cx="8520600" cy="430887"/>
          </a:xfrm>
          <a:prstGeom prst="rect">
            <a:avLst/>
          </a:prstGeom>
          <a:noFill/>
        </p:spPr>
        <p:txBody>
          <a:bodyPr wrap="square">
            <a:spAutoFit/>
          </a:bodyPr>
          <a:lstStyle/>
          <a:p>
            <a:r>
              <a:rPr lang="en-US" sz="1100" b="0">
                <a:solidFill>
                  <a:srgbClr val="D01319"/>
                </a:solidFill>
                <a:effectLst/>
                <a:latin typeface="+mn-lt"/>
              </a:rPr>
              <a:t>Please be aware that our office cannot answer questions pertaining to press releases, visas and passports, international matters, foreign governments, state or local governments or other federal Government agencies’ policies or procedures. </a:t>
            </a:r>
            <a:endParaRPr lang="en-US" sz="1100">
              <a:solidFill>
                <a:srgbClr val="D01319"/>
              </a:solidFill>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Organizational Placement​</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Content Placeholder 5">
            <a:extLst>
              <a:ext uri="{FF2B5EF4-FFF2-40B4-BE49-F238E27FC236}">
                <a16:creationId xmlns:a16="http://schemas.microsoft.com/office/drawing/2014/main" id="{54FD6E70-5522-41EA-9397-DFE2FDBD440B}"/>
              </a:ext>
            </a:extLst>
          </p:cNvPr>
          <p:cNvGraphicFramePr>
            <a:graphicFrameLocks/>
          </p:cNvGraphicFramePr>
          <p:nvPr/>
        </p:nvGraphicFramePr>
        <p:xfrm>
          <a:off x="1104900" y="361950"/>
          <a:ext cx="6934200"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966BE23D-6672-78FA-9785-764F37BA434D}"/>
              </a:ext>
            </a:extLst>
          </p:cNvPr>
          <p:cNvSpPr txBox="1"/>
          <p:nvPr/>
        </p:nvSpPr>
        <p:spPr>
          <a:xfrm>
            <a:off x="3506396" y="4150072"/>
            <a:ext cx="2131208" cy="369332"/>
          </a:xfrm>
          <a:prstGeom prst="rect">
            <a:avLst/>
          </a:prstGeom>
          <a:noFill/>
        </p:spPr>
        <p:txBody>
          <a:bodyPr wrap="square">
            <a:spAutoFit/>
          </a:bodyPr>
          <a:lstStyle/>
          <a:p>
            <a:pPr marL="85725"/>
            <a:r>
              <a:rPr lang="en-US" sz="1800">
                <a:latin typeface="Calibri" panose="020F0502020204030204" pitchFamily="34" charset="0"/>
                <a:cs typeface="Calibri" panose="020F0502020204030204" pitchFamily="34" charset="0"/>
                <a:hlinkClick r:id="rId8"/>
              </a:rPr>
              <a:t>Organization Chart</a:t>
            </a:r>
            <a:endParaRPr lang="en-US" sz="18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4584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OSDBU Workload</a:t>
            </a:r>
            <a:endParaRPr>
              <a:latin typeface="Garamond" panose="02020404030301010803" pitchFamily="18" charset="0"/>
              <a:ea typeface="Open Sans" panose="020B0606030504020204" pitchFamily="34" charset="0"/>
              <a:cs typeface="Open Sans" panose="020B0606030504020204" pitchFamily="34" charset="0"/>
            </a:endParaRPr>
          </a:p>
        </p:txBody>
      </p:sp>
      <p:grpSp>
        <p:nvGrpSpPr>
          <p:cNvPr id="3" name="Group 2">
            <a:extLst>
              <a:ext uri="{FF2B5EF4-FFF2-40B4-BE49-F238E27FC236}">
                <a16:creationId xmlns:a16="http://schemas.microsoft.com/office/drawing/2014/main" id="{7D86D828-A993-779A-3B4B-78777D31D921}"/>
              </a:ext>
            </a:extLst>
          </p:cNvPr>
          <p:cNvGrpSpPr/>
          <p:nvPr/>
        </p:nvGrpSpPr>
        <p:grpSpPr>
          <a:xfrm>
            <a:off x="311700" y="1120314"/>
            <a:ext cx="8440414" cy="3621703"/>
            <a:chOff x="251832" y="1051610"/>
            <a:chExt cx="8784264" cy="4704820"/>
          </a:xfrm>
          <a:effectLst>
            <a:outerShdw blurRad="50800" dist="38100" dir="8100000" algn="tr" rotWithShape="0">
              <a:prstClr val="black">
                <a:alpha val="40000"/>
              </a:prstClr>
            </a:outerShdw>
          </a:effectLst>
        </p:grpSpPr>
        <p:pic>
          <p:nvPicPr>
            <p:cNvPr id="5" name="Picture 4" descr="Iceberg floating in the water&#10;&#10;Description automatically generated with low confidence">
              <a:extLst>
                <a:ext uri="{FF2B5EF4-FFF2-40B4-BE49-F238E27FC236}">
                  <a16:creationId xmlns:a16="http://schemas.microsoft.com/office/drawing/2014/main" id="{5A14E24C-1B56-EDBB-7D3B-933300FB93F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51832" y="1051610"/>
              <a:ext cx="8784264" cy="4704820"/>
            </a:xfrm>
            <a:prstGeom prst="rect">
              <a:avLst/>
            </a:prstGeom>
            <a:ln>
              <a:solidFill>
                <a:schemeClr val="tx1"/>
              </a:solidFill>
            </a:ln>
            <a:effectLst>
              <a:softEdge rad="31750"/>
            </a:effectLst>
          </p:spPr>
        </p:pic>
        <p:grpSp>
          <p:nvGrpSpPr>
            <p:cNvPr id="6" name="Group 5">
              <a:extLst>
                <a:ext uri="{FF2B5EF4-FFF2-40B4-BE49-F238E27FC236}">
                  <a16:creationId xmlns:a16="http://schemas.microsoft.com/office/drawing/2014/main" id="{0FBCD5FE-BE33-FEEE-CA60-7D667B3FBD06}"/>
                </a:ext>
              </a:extLst>
            </p:cNvPr>
            <p:cNvGrpSpPr/>
            <p:nvPr/>
          </p:nvGrpSpPr>
          <p:grpSpPr>
            <a:xfrm>
              <a:off x="1590249" y="1596934"/>
              <a:ext cx="1130248" cy="746619"/>
              <a:chOff x="5797130" y="1149143"/>
              <a:chExt cx="1507000" cy="995492"/>
            </a:xfrm>
          </p:grpSpPr>
          <p:cxnSp>
            <p:nvCxnSpPr>
              <p:cNvPr id="149" name="Straight Arrow Connector 148">
                <a:extLst>
                  <a:ext uri="{FF2B5EF4-FFF2-40B4-BE49-F238E27FC236}">
                    <a16:creationId xmlns:a16="http://schemas.microsoft.com/office/drawing/2014/main" id="{D78F4062-833F-660F-F120-64B6E5C2993E}"/>
                  </a:ext>
                </a:extLst>
              </p:cNvPr>
              <p:cNvCxnSpPr>
                <a:cxnSpLocks/>
              </p:cNvCxnSpPr>
              <p:nvPr/>
            </p:nvCxnSpPr>
            <p:spPr>
              <a:xfrm flipH="1" flipV="1">
                <a:off x="6774457" y="1796747"/>
                <a:ext cx="374322" cy="347888"/>
              </a:xfrm>
              <a:prstGeom prst="straightConnector1">
                <a:avLst/>
              </a:prstGeom>
              <a:ln>
                <a:solidFill>
                  <a:srgbClr val="2B392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0" name="TextBox 149">
                <a:extLst>
                  <a:ext uri="{FF2B5EF4-FFF2-40B4-BE49-F238E27FC236}">
                    <a16:creationId xmlns:a16="http://schemas.microsoft.com/office/drawing/2014/main" id="{F50E57F9-9433-D398-89BC-061DBC88A0C8}"/>
                  </a:ext>
                </a:extLst>
              </p:cNvPr>
              <p:cNvSpPr txBox="1"/>
              <p:nvPr/>
            </p:nvSpPr>
            <p:spPr>
              <a:xfrm>
                <a:off x="5797126" y="1149140"/>
                <a:ext cx="1506999" cy="647607"/>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defPPr>
                  <a:defRPr lang="en-US"/>
                </a:defPPr>
              </a:lstStyle>
              <a:p>
                <a:r>
                  <a:rPr lang="en-US" sz="1013">
                    <a:solidFill>
                      <a:schemeClr val="bg1"/>
                    </a:solidFill>
                    <a:latin typeface="+mn-lt"/>
                    <a:ea typeface="+mn-ea"/>
                    <a:cs typeface="+mn-cs"/>
                  </a:rPr>
                  <a:t>DS-1910 Reviews</a:t>
                </a:r>
              </a:p>
            </p:txBody>
          </p:sp>
        </p:grpSp>
        <p:grpSp>
          <p:nvGrpSpPr>
            <p:cNvPr id="7" name="Group 6">
              <a:extLst>
                <a:ext uri="{FF2B5EF4-FFF2-40B4-BE49-F238E27FC236}">
                  <a16:creationId xmlns:a16="http://schemas.microsoft.com/office/drawing/2014/main" id="{63B0F838-0E2E-BED4-EF77-524E7A5835CA}"/>
                </a:ext>
              </a:extLst>
            </p:cNvPr>
            <p:cNvGrpSpPr/>
            <p:nvPr/>
          </p:nvGrpSpPr>
          <p:grpSpPr>
            <a:xfrm>
              <a:off x="3029578" y="1821068"/>
              <a:ext cx="1984032" cy="515458"/>
              <a:chOff x="4039510" y="1068965"/>
              <a:chExt cx="4260004" cy="689839"/>
            </a:xfrm>
          </p:grpSpPr>
          <p:cxnSp>
            <p:nvCxnSpPr>
              <p:cNvPr id="147" name="Straight Arrow Connector 146">
                <a:extLst>
                  <a:ext uri="{FF2B5EF4-FFF2-40B4-BE49-F238E27FC236}">
                    <a16:creationId xmlns:a16="http://schemas.microsoft.com/office/drawing/2014/main" id="{E2671759-8242-AC6E-B971-81672C2D51CC}"/>
                  </a:ext>
                </a:extLst>
              </p:cNvPr>
              <p:cNvCxnSpPr>
                <a:cxnSpLocks/>
              </p:cNvCxnSpPr>
              <p:nvPr/>
            </p:nvCxnSpPr>
            <p:spPr>
              <a:xfrm flipV="1">
                <a:off x="4039510" y="1482424"/>
                <a:ext cx="1679561" cy="276380"/>
              </a:xfrm>
              <a:prstGeom prst="straightConnector1">
                <a:avLst/>
              </a:prstGeom>
              <a:ln>
                <a:solidFill>
                  <a:srgbClr val="2B392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8" name="TextBox 147">
                <a:extLst>
                  <a:ext uri="{FF2B5EF4-FFF2-40B4-BE49-F238E27FC236}">
                    <a16:creationId xmlns:a16="http://schemas.microsoft.com/office/drawing/2014/main" id="{C82903D0-BC75-A349-5083-593E6865C50D}"/>
                  </a:ext>
                </a:extLst>
              </p:cNvPr>
              <p:cNvSpPr txBox="1"/>
              <p:nvPr/>
            </p:nvSpPr>
            <p:spPr>
              <a:xfrm>
                <a:off x="4943305" y="1068965"/>
                <a:ext cx="3356209" cy="399274"/>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r>
                  <a:rPr lang="en-US" sz="1013">
                    <a:solidFill>
                      <a:schemeClr val="bg1"/>
                    </a:solidFill>
                  </a:rPr>
                  <a:t>Outreach Events</a:t>
                </a:r>
              </a:p>
            </p:txBody>
          </p:sp>
        </p:grpSp>
        <p:grpSp>
          <p:nvGrpSpPr>
            <p:cNvPr id="8" name="Group 7">
              <a:extLst>
                <a:ext uri="{FF2B5EF4-FFF2-40B4-BE49-F238E27FC236}">
                  <a16:creationId xmlns:a16="http://schemas.microsoft.com/office/drawing/2014/main" id="{04A8C74D-4B86-ABA1-0AA5-AB89679F8AD7}"/>
                </a:ext>
              </a:extLst>
            </p:cNvPr>
            <p:cNvGrpSpPr/>
            <p:nvPr/>
          </p:nvGrpSpPr>
          <p:grpSpPr>
            <a:xfrm>
              <a:off x="3654798" y="2600710"/>
              <a:ext cx="3564939" cy="322440"/>
              <a:chOff x="4395019" y="1507253"/>
              <a:chExt cx="4753252" cy="429920"/>
            </a:xfrm>
          </p:grpSpPr>
          <p:cxnSp>
            <p:nvCxnSpPr>
              <p:cNvPr id="145" name="Straight Arrow Connector 144">
                <a:extLst>
                  <a:ext uri="{FF2B5EF4-FFF2-40B4-BE49-F238E27FC236}">
                    <a16:creationId xmlns:a16="http://schemas.microsoft.com/office/drawing/2014/main" id="{96B3A1FD-C385-257E-8702-899510511C62}"/>
                  </a:ext>
                </a:extLst>
              </p:cNvPr>
              <p:cNvCxnSpPr>
                <a:cxnSpLocks/>
              </p:cNvCxnSpPr>
              <p:nvPr/>
            </p:nvCxnSpPr>
            <p:spPr>
              <a:xfrm flipV="1">
                <a:off x="4395019" y="1676167"/>
                <a:ext cx="1523061" cy="201794"/>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6" name="TextBox 145">
                <a:extLst>
                  <a:ext uri="{FF2B5EF4-FFF2-40B4-BE49-F238E27FC236}">
                    <a16:creationId xmlns:a16="http://schemas.microsoft.com/office/drawing/2014/main" id="{AC209C53-3378-071C-CA62-D79493B408CB}"/>
                  </a:ext>
                </a:extLst>
              </p:cNvPr>
              <p:cNvSpPr txBox="1"/>
              <p:nvPr/>
            </p:nvSpPr>
            <p:spPr>
              <a:xfrm>
                <a:off x="5673209" y="1507253"/>
                <a:ext cx="3475062" cy="429920"/>
              </a:xfrm>
              <a:prstGeom prst="rect">
                <a:avLst/>
              </a:prstGeom>
              <a:noFill/>
            </p:spPr>
            <p:txBody>
              <a:bodyPr wrap="square" rtlCol="0">
                <a:spAutoFit/>
              </a:bodyPr>
              <a:lstStyle/>
              <a:p>
                <a:r>
                  <a:rPr lang="en-US" sz="1013">
                    <a:solidFill>
                      <a:schemeClr val="bg1">
                        <a:lumMod val="95000"/>
                      </a:schemeClr>
                    </a:solidFill>
                  </a:rPr>
                  <a:t>Staff Development </a:t>
                </a:r>
                <a:r>
                  <a:rPr lang="en-US" sz="900">
                    <a:solidFill>
                      <a:schemeClr val="bg1">
                        <a:lumMod val="95000"/>
                      </a:schemeClr>
                    </a:solidFill>
                  </a:rPr>
                  <a:t>(FACC, FAC-COR…)</a:t>
                </a:r>
                <a:endParaRPr lang="en-US" sz="1013">
                  <a:solidFill>
                    <a:schemeClr val="bg1">
                      <a:lumMod val="95000"/>
                    </a:schemeClr>
                  </a:solidFill>
                </a:endParaRPr>
              </a:p>
            </p:txBody>
          </p:sp>
        </p:grpSp>
        <p:grpSp>
          <p:nvGrpSpPr>
            <p:cNvPr id="9" name="Group 8">
              <a:extLst>
                <a:ext uri="{FF2B5EF4-FFF2-40B4-BE49-F238E27FC236}">
                  <a16:creationId xmlns:a16="http://schemas.microsoft.com/office/drawing/2014/main" id="{85BDFDFE-CADB-500A-2995-94A717B08AFF}"/>
                </a:ext>
              </a:extLst>
            </p:cNvPr>
            <p:cNvGrpSpPr/>
            <p:nvPr/>
          </p:nvGrpSpPr>
          <p:grpSpPr>
            <a:xfrm>
              <a:off x="3332485" y="3480872"/>
              <a:ext cx="3887255" cy="298343"/>
              <a:chOff x="4395019" y="1507253"/>
              <a:chExt cx="5183007" cy="397791"/>
            </a:xfrm>
          </p:grpSpPr>
          <p:cxnSp>
            <p:nvCxnSpPr>
              <p:cNvPr id="143" name="Straight Arrow Connector 142">
                <a:extLst>
                  <a:ext uri="{FF2B5EF4-FFF2-40B4-BE49-F238E27FC236}">
                    <a16:creationId xmlns:a16="http://schemas.microsoft.com/office/drawing/2014/main" id="{DC7E06DF-6411-F5E4-512B-0BB12354BC24}"/>
                  </a:ext>
                </a:extLst>
              </p:cNvPr>
              <p:cNvCxnSpPr>
                <a:cxnSpLocks/>
                <a:endCxn id="144" idx="1"/>
              </p:cNvCxnSpPr>
              <p:nvPr/>
            </p:nvCxnSpPr>
            <p:spPr>
              <a:xfrm flipV="1">
                <a:off x="4395019" y="1706148"/>
                <a:ext cx="1278192" cy="171813"/>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12CE34FE-7385-0652-04EE-5C2C45CF2C0A}"/>
                  </a:ext>
                </a:extLst>
              </p:cNvPr>
              <p:cNvSpPr txBox="1"/>
              <p:nvPr/>
            </p:nvSpPr>
            <p:spPr>
              <a:xfrm>
                <a:off x="5673211" y="1507253"/>
                <a:ext cx="3904815" cy="397791"/>
              </a:xfrm>
              <a:prstGeom prst="rect">
                <a:avLst/>
              </a:prstGeom>
              <a:noFill/>
            </p:spPr>
            <p:txBody>
              <a:bodyPr wrap="square" rtlCol="0">
                <a:spAutoFit/>
              </a:bodyPr>
              <a:lstStyle/>
              <a:p>
                <a:r>
                  <a:rPr lang="en-US" sz="1013">
                    <a:solidFill>
                      <a:schemeClr val="bg1">
                        <a:lumMod val="95000"/>
                      </a:schemeClr>
                    </a:solidFill>
                  </a:rPr>
                  <a:t>Department Order of Preference</a:t>
                </a:r>
              </a:p>
            </p:txBody>
          </p:sp>
        </p:grpSp>
        <p:sp>
          <p:nvSpPr>
            <p:cNvPr id="10" name="TextBox 9">
              <a:extLst>
                <a:ext uri="{FF2B5EF4-FFF2-40B4-BE49-F238E27FC236}">
                  <a16:creationId xmlns:a16="http://schemas.microsoft.com/office/drawing/2014/main" id="{F2D37FCB-E155-E1D9-6D95-D44FAB9DEF24}"/>
                </a:ext>
              </a:extLst>
            </p:cNvPr>
            <p:cNvSpPr txBox="1"/>
            <p:nvPr/>
          </p:nvSpPr>
          <p:spPr>
            <a:xfrm>
              <a:off x="381654" y="2604759"/>
              <a:ext cx="2312577" cy="298344"/>
            </a:xfrm>
            <a:prstGeom prst="rect">
              <a:avLst/>
            </a:prstGeom>
            <a:noFill/>
          </p:spPr>
          <p:txBody>
            <a:bodyPr wrap="square" rtlCol="0">
              <a:spAutoFit/>
            </a:bodyPr>
            <a:lstStyle/>
            <a:p>
              <a:r>
                <a:rPr lang="en-US" sz="1013" i="1">
                  <a:solidFill>
                    <a:schemeClr val="bg1">
                      <a:lumMod val="95000"/>
                    </a:schemeClr>
                  </a:solidFill>
                </a:rPr>
                <a:t>Small Business Counseling</a:t>
              </a:r>
            </a:p>
          </p:txBody>
        </p:sp>
        <p:grpSp>
          <p:nvGrpSpPr>
            <p:cNvPr id="11" name="Group 10">
              <a:extLst>
                <a:ext uri="{FF2B5EF4-FFF2-40B4-BE49-F238E27FC236}">
                  <a16:creationId xmlns:a16="http://schemas.microsoft.com/office/drawing/2014/main" id="{5628C00E-1927-207A-95B9-9A833322C003}"/>
                </a:ext>
              </a:extLst>
            </p:cNvPr>
            <p:cNvGrpSpPr/>
            <p:nvPr/>
          </p:nvGrpSpPr>
          <p:grpSpPr>
            <a:xfrm>
              <a:off x="381654" y="3007437"/>
              <a:ext cx="2108833" cy="298343"/>
              <a:chOff x="5673212" y="1507253"/>
              <a:chExt cx="2811777" cy="397790"/>
            </a:xfrm>
          </p:grpSpPr>
          <p:cxnSp>
            <p:nvCxnSpPr>
              <p:cNvPr id="141" name="Straight Arrow Connector 140">
                <a:extLst>
                  <a:ext uri="{FF2B5EF4-FFF2-40B4-BE49-F238E27FC236}">
                    <a16:creationId xmlns:a16="http://schemas.microsoft.com/office/drawing/2014/main" id="{0AC11769-4A30-C629-3374-356BFA85DEFD}"/>
                  </a:ext>
                </a:extLst>
              </p:cNvPr>
              <p:cNvCxnSpPr>
                <a:cxnSpLocks/>
              </p:cNvCxnSpPr>
              <p:nvPr/>
            </p:nvCxnSpPr>
            <p:spPr>
              <a:xfrm flipH="1" flipV="1">
                <a:off x="7184871" y="1730098"/>
                <a:ext cx="1300118" cy="122088"/>
              </a:xfrm>
              <a:prstGeom prst="straightConnector1">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42" name="TextBox 141">
                <a:extLst>
                  <a:ext uri="{FF2B5EF4-FFF2-40B4-BE49-F238E27FC236}">
                    <a16:creationId xmlns:a16="http://schemas.microsoft.com/office/drawing/2014/main" id="{508AEABD-EFCF-6386-71F5-EF925C73AFDE}"/>
                  </a:ext>
                </a:extLst>
              </p:cNvPr>
              <p:cNvSpPr txBox="1"/>
              <p:nvPr/>
            </p:nvSpPr>
            <p:spPr>
              <a:xfrm>
                <a:off x="5673212" y="1507253"/>
                <a:ext cx="2094161" cy="397790"/>
              </a:xfrm>
              <a:prstGeom prst="rect">
                <a:avLst/>
              </a:prstGeom>
              <a:noFill/>
            </p:spPr>
            <p:txBody>
              <a:bodyPr wrap="square" rtlCol="0">
                <a:spAutoFit/>
              </a:bodyPr>
              <a:lstStyle/>
              <a:p>
                <a:r>
                  <a:rPr lang="en-US" sz="1013" i="1">
                    <a:solidFill>
                      <a:schemeClr val="bg1">
                        <a:lumMod val="95000"/>
                      </a:schemeClr>
                    </a:solidFill>
                  </a:rPr>
                  <a:t>Market Research</a:t>
                </a:r>
              </a:p>
            </p:txBody>
          </p:sp>
        </p:grpSp>
        <p:grpSp>
          <p:nvGrpSpPr>
            <p:cNvPr id="12" name="Group 11">
              <a:extLst>
                <a:ext uri="{FF2B5EF4-FFF2-40B4-BE49-F238E27FC236}">
                  <a16:creationId xmlns:a16="http://schemas.microsoft.com/office/drawing/2014/main" id="{4678929D-6DB0-56A1-011B-4C67A8C86BE4}"/>
                </a:ext>
              </a:extLst>
            </p:cNvPr>
            <p:cNvGrpSpPr/>
            <p:nvPr/>
          </p:nvGrpSpPr>
          <p:grpSpPr>
            <a:xfrm>
              <a:off x="3472480" y="4260726"/>
              <a:ext cx="5233638" cy="298343"/>
              <a:chOff x="4287665" y="1507253"/>
              <a:chExt cx="7997031" cy="397790"/>
            </a:xfrm>
          </p:grpSpPr>
          <p:cxnSp>
            <p:nvCxnSpPr>
              <p:cNvPr id="139" name="Straight Arrow Connector 138">
                <a:extLst>
                  <a:ext uri="{FF2B5EF4-FFF2-40B4-BE49-F238E27FC236}">
                    <a16:creationId xmlns:a16="http://schemas.microsoft.com/office/drawing/2014/main" id="{583DB4BE-6A53-2FAF-5044-C16F0BB4E336}"/>
                  </a:ext>
                </a:extLst>
              </p:cNvPr>
              <p:cNvCxnSpPr>
                <a:cxnSpLocks/>
              </p:cNvCxnSpPr>
              <p:nvPr/>
            </p:nvCxnSpPr>
            <p:spPr>
              <a:xfrm>
                <a:off x="4287665" y="1507253"/>
                <a:ext cx="1510440" cy="158110"/>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F29E5AAD-5AF0-810D-04C1-732F119B1A71}"/>
                  </a:ext>
                </a:extLst>
              </p:cNvPr>
              <p:cNvSpPr txBox="1"/>
              <p:nvPr/>
            </p:nvSpPr>
            <p:spPr>
              <a:xfrm>
                <a:off x="5673212" y="1507253"/>
                <a:ext cx="6611484" cy="397790"/>
              </a:xfrm>
              <a:prstGeom prst="rect">
                <a:avLst/>
              </a:prstGeom>
              <a:noFill/>
            </p:spPr>
            <p:txBody>
              <a:bodyPr wrap="square" rtlCol="0">
                <a:spAutoFit/>
              </a:bodyPr>
              <a:lstStyle/>
              <a:p>
                <a:r>
                  <a:rPr lang="en-US" sz="1013">
                    <a:solidFill>
                      <a:schemeClr val="bg1">
                        <a:lumMod val="95000"/>
                      </a:schemeClr>
                    </a:solidFill>
                  </a:rPr>
                  <a:t>Strategic Initiatives </a:t>
                </a:r>
                <a:r>
                  <a:rPr lang="en-US" sz="900">
                    <a:solidFill>
                      <a:schemeClr val="bg1">
                        <a:lumMod val="95000"/>
                      </a:schemeClr>
                    </a:solidFill>
                  </a:rPr>
                  <a:t>(Staff Augmentation Contracts)</a:t>
                </a:r>
                <a:endParaRPr lang="en-US" sz="1013">
                  <a:solidFill>
                    <a:schemeClr val="bg1">
                      <a:lumMod val="95000"/>
                    </a:schemeClr>
                  </a:solidFill>
                </a:endParaRPr>
              </a:p>
            </p:txBody>
          </p:sp>
        </p:grpSp>
        <p:grpSp>
          <p:nvGrpSpPr>
            <p:cNvPr id="13" name="Group 12">
              <a:extLst>
                <a:ext uri="{FF2B5EF4-FFF2-40B4-BE49-F238E27FC236}">
                  <a16:creationId xmlns:a16="http://schemas.microsoft.com/office/drawing/2014/main" id="{6B0909FF-61CE-01C8-1823-958B070F7B74}"/>
                </a:ext>
              </a:extLst>
            </p:cNvPr>
            <p:cNvGrpSpPr/>
            <p:nvPr/>
          </p:nvGrpSpPr>
          <p:grpSpPr>
            <a:xfrm>
              <a:off x="3654797" y="4518591"/>
              <a:ext cx="5365553" cy="389026"/>
              <a:chOff x="4300375" y="1307060"/>
              <a:chExt cx="7974703" cy="518702"/>
            </a:xfrm>
          </p:grpSpPr>
          <p:cxnSp>
            <p:nvCxnSpPr>
              <p:cNvPr id="136" name="Straight Arrow Connector 135">
                <a:extLst>
                  <a:ext uri="{FF2B5EF4-FFF2-40B4-BE49-F238E27FC236}">
                    <a16:creationId xmlns:a16="http://schemas.microsoft.com/office/drawing/2014/main" id="{3E894D71-BB32-88B0-AB6E-B32A839B8D2D}"/>
                  </a:ext>
                </a:extLst>
              </p:cNvPr>
              <p:cNvCxnSpPr>
                <a:cxnSpLocks/>
                <a:endCxn id="137" idx="1"/>
              </p:cNvCxnSpPr>
              <p:nvPr/>
            </p:nvCxnSpPr>
            <p:spPr>
              <a:xfrm>
                <a:off x="4300375" y="1307060"/>
                <a:ext cx="1363218" cy="319807"/>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250C58D9-4438-0EB9-B093-2AD7DFBC9987}"/>
                  </a:ext>
                </a:extLst>
              </p:cNvPr>
              <p:cNvSpPr txBox="1"/>
              <p:nvPr/>
            </p:nvSpPr>
            <p:spPr>
              <a:xfrm>
                <a:off x="5663593" y="1427970"/>
                <a:ext cx="6611485" cy="397792"/>
              </a:xfrm>
              <a:prstGeom prst="rect">
                <a:avLst/>
              </a:prstGeom>
              <a:noFill/>
            </p:spPr>
            <p:txBody>
              <a:bodyPr wrap="square" rtlCol="0">
                <a:spAutoFit/>
              </a:bodyPr>
              <a:lstStyle/>
              <a:p>
                <a:r>
                  <a:rPr lang="en-US" sz="1013">
                    <a:solidFill>
                      <a:schemeClr val="bg1">
                        <a:lumMod val="95000"/>
                      </a:schemeClr>
                    </a:solidFill>
                  </a:rPr>
                  <a:t>Policy Development </a:t>
                </a:r>
                <a:r>
                  <a:rPr lang="en-US" sz="900">
                    <a:solidFill>
                      <a:schemeClr val="bg1">
                        <a:lumMod val="95000"/>
                      </a:schemeClr>
                    </a:solidFill>
                  </a:rPr>
                  <a:t>(Small Biz Participation)</a:t>
                </a:r>
                <a:endParaRPr lang="en-US" sz="1013">
                  <a:solidFill>
                    <a:schemeClr val="bg1">
                      <a:lumMod val="95000"/>
                    </a:schemeClr>
                  </a:solidFill>
                </a:endParaRPr>
              </a:p>
            </p:txBody>
          </p:sp>
        </p:grpSp>
        <p:grpSp>
          <p:nvGrpSpPr>
            <p:cNvPr id="14" name="Group 13">
              <a:extLst>
                <a:ext uri="{FF2B5EF4-FFF2-40B4-BE49-F238E27FC236}">
                  <a16:creationId xmlns:a16="http://schemas.microsoft.com/office/drawing/2014/main" id="{CE763979-F467-A01E-04B4-BB844FCA2733}"/>
                </a:ext>
              </a:extLst>
            </p:cNvPr>
            <p:cNvGrpSpPr/>
            <p:nvPr/>
          </p:nvGrpSpPr>
          <p:grpSpPr>
            <a:xfrm>
              <a:off x="3409924" y="3777727"/>
              <a:ext cx="4322415" cy="298343"/>
              <a:chOff x="4395019" y="1507253"/>
              <a:chExt cx="5256485" cy="397791"/>
            </a:xfrm>
          </p:grpSpPr>
          <p:cxnSp>
            <p:nvCxnSpPr>
              <p:cNvPr id="134" name="Straight Arrow Connector 133">
                <a:extLst>
                  <a:ext uri="{FF2B5EF4-FFF2-40B4-BE49-F238E27FC236}">
                    <a16:creationId xmlns:a16="http://schemas.microsoft.com/office/drawing/2014/main" id="{99992BE8-02A9-6ECA-F743-72C91EA9E4C9}"/>
                  </a:ext>
                </a:extLst>
              </p:cNvPr>
              <p:cNvCxnSpPr>
                <a:cxnSpLocks/>
              </p:cNvCxnSpPr>
              <p:nvPr/>
            </p:nvCxnSpPr>
            <p:spPr>
              <a:xfrm flipV="1">
                <a:off x="4395019" y="1702965"/>
                <a:ext cx="1445933" cy="174996"/>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a16="http://schemas.microsoft.com/office/drawing/2014/main" id="{981CCEEE-0108-FCD6-A4AE-30D96765F07D}"/>
                  </a:ext>
                </a:extLst>
              </p:cNvPr>
              <p:cNvSpPr txBox="1"/>
              <p:nvPr/>
            </p:nvSpPr>
            <p:spPr>
              <a:xfrm>
                <a:off x="5746690" y="1507253"/>
                <a:ext cx="3904814" cy="397791"/>
              </a:xfrm>
              <a:prstGeom prst="rect">
                <a:avLst/>
              </a:prstGeom>
              <a:noFill/>
            </p:spPr>
            <p:txBody>
              <a:bodyPr wrap="square" rtlCol="0">
                <a:spAutoFit/>
              </a:bodyPr>
              <a:lstStyle/>
              <a:p>
                <a:r>
                  <a:rPr lang="en-US" sz="1013">
                    <a:solidFill>
                      <a:schemeClr val="bg1">
                        <a:lumMod val="95000"/>
                      </a:schemeClr>
                    </a:solidFill>
                  </a:rPr>
                  <a:t>Conference &amp; Industry Day Planning</a:t>
                </a:r>
              </a:p>
            </p:txBody>
          </p:sp>
        </p:grpSp>
        <p:cxnSp>
          <p:nvCxnSpPr>
            <p:cNvPr id="15" name="Straight Arrow Connector 14">
              <a:extLst>
                <a:ext uri="{FF2B5EF4-FFF2-40B4-BE49-F238E27FC236}">
                  <a16:creationId xmlns:a16="http://schemas.microsoft.com/office/drawing/2014/main" id="{CFBB45D1-6CDB-9359-A9B0-5CC6EC5DECD3}"/>
                </a:ext>
              </a:extLst>
            </p:cNvPr>
            <p:cNvCxnSpPr>
              <a:cxnSpLocks/>
            </p:cNvCxnSpPr>
            <p:nvPr/>
          </p:nvCxnSpPr>
          <p:spPr>
            <a:xfrm flipH="1" flipV="1">
              <a:off x="2118844" y="2792135"/>
              <a:ext cx="941060" cy="251471"/>
            </a:xfrm>
            <a:prstGeom prst="straightConnector1">
              <a:avLst/>
            </a:prstGeom>
            <a:ln>
              <a:headEnd type="oval"/>
              <a:tailEnd type="none"/>
            </a:ln>
          </p:spPr>
          <p:style>
            <a:lnRef idx="1">
              <a:schemeClr val="accent2"/>
            </a:lnRef>
            <a:fillRef idx="0">
              <a:schemeClr val="accent2"/>
            </a:fillRef>
            <a:effectRef idx="0">
              <a:schemeClr val="accent2"/>
            </a:effectRef>
            <a:fontRef idx="minor">
              <a:schemeClr val="tx1"/>
            </a:fontRef>
          </p:style>
        </p:cxnSp>
        <p:grpSp>
          <p:nvGrpSpPr>
            <p:cNvPr id="16" name="Group 15">
              <a:extLst>
                <a:ext uri="{FF2B5EF4-FFF2-40B4-BE49-F238E27FC236}">
                  <a16:creationId xmlns:a16="http://schemas.microsoft.com/office/drawing/2014/main" id="{02368FC7-9111-C1B5-6EB2-DDF57820B6E6}"/>
                </a:ext>
              </a:extLst>
            </p:cNvPr>
            <p:cNvGrpSpPr/>
            <p:nvPr/>
          </p:nvGrpSpPr>
          <p:grpSpPr>
            <a:xfrm>
              <a:off x="403875" y="3567777"/>
              <a:ext cx="2200120" cy="298343"/>
              <a:chOff x="5673212" y="1507253"/>
              <a:chExt cx="2933493" cy="397790"/>
            </a:xfrm>
          </p:grpSpPr>
          <p:cxnSp>
            <p:nvCxnSpPr>
              <p:cNvPr id="132" name="Straight Arrow Connector 131">
                <a:extLst>
                  <a:ext uri="{FF2B5EF4-FFF2-40B4-BE49-F238E27FC236}">
                    <a16:creationId xmlns:a16="http://schemas.microsoft.com/office/drawing/2014/main" id="{D09E3A07-49F6-2FFC-4700-C7BE5CAE63E5}"/>
                  </a:ext>
                </a:extLst>
              </p:cNvPr>
              <p:cNvCxnSpPr>
                <a:cxnSpLocks/>
              </p:cNvCxnSpPr>
              <p:nvPr/>
            </p:nvCxnSpPr>
            <p:spPr>
              <a:xfrm flipH="1">
                <a:off x="7021823" y="1676176"/>
                <a:ext cx="1584882" cy="72321"/>
              </a:xfrm>
              <a:prstGeom prst="straightConnector1">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33" name="TextBox 132">
                <a:extLst>
                  <a:ext uri="{FF2B5EF4-FFF2-40B4-BE49-F238E27FC236}">
                    <a16:creationId xmlns:a16="http://schemas.microsoft.com/office/drawing/2014/main" id="{A08AC705-B7B9-4BEE-A96E-5F0620AE789C}"/>
                  </a:ext>
                </a:extLst>
              </p:cNvPr>
              <p:cNvSpPr txBox="1"/>
              <p:nvPr/>
            </p:nvSpPr>
            <p:spPr>
              <a:xfrm>
                <a:off x="5673212" y="1507253"/>
                <a:ext cx="2094161" cy="397790"/>
              </a:xfrm>
              <a:prstGeom prst="rect">
                <a:avLst/>
              </a:prstGeom>
              <a:noFill/>
            </p:spPr>
            <p:txBody>
              <a:bodyPr wrap="square" rtlCol="0">
                <a:spAutoFit/>
              </a:bodyPr>
              <a:lstStyle/>
              <a:p>
                <a:r>
                  <a:rPr lang="en-US" sz="1013" i="1">
                    <a:solidFill>
                      <a:schemeClr val="bg1">
                        <a:lumMod val="95000"/>
                      </a:schemeClr>
                    </a:solidFill>
                  </a:rPr>
                  <a:t>AQM Training</a:t>
                </a:r>
              </a:p>
            </p:txBody>
          </p:sp>
        </p:grpSp>
        <p:grpSp>
          <p:nvGrpSpPr>
            <p:cNvPr id="17" name="Group 16">
              <a:extLst>
                <a:ext uri="{FF2B5EF4-FFF2-40B4-BE49-F238E27FC236}">
                  <a16:creationId xmlns:a16="http://schemas.microsoft.com/office/drawing/2014/main" id="{C99B2027-C3A0-C33B-3006-068CB04BBCB4}"/>
                </a:ext>
              </a:extLst>
            </p:cNvPr>
            <p:cNvGrpSpPr/>
            <p:nvPr/>
          </p:nvGrpSpPr>
          <p:grpSpPr>
            <a:xfrm>
              <a:off x="394938" y="4057244"/>
              <a:ext cx="2243070" cy="673066"/>
              <a:chOff x="5615947" y="1451743"/>
              <a:chExt cx="2990758" cy="897423"/>
            </a:xfrm>
          </p:grpSpPr>
          <p:cxnSp>
            <p:nvCxnSpPr>
              <p:cNvPr id="130" name="Straight Arrow Connector 129">
                <a:extLst>
                  <a:ext uri="{FF2B5EF4-FFF2-40B4-BE49-F238E27FC236}">
                    <a16:creationId xmlns:a16="http://schemas.microsoft.com/office/drawing/2014/main" id="{010ACE4D-DC02-9BC9-0FCB-88D0026D2ED3}"/>
                  </a:ext>
                </a:extLst>
              </p:cNvPr>
              <p:cNvCxnSpPr>
                <a:cxnSpLocks/>
              </p:cNvCxnSpPr>
              <p:nvPr/>
            </p:nvCxnSpPr>
            <p:spPr>
              <a:xfrm flipH="1">
                <a:off x="7454854" y="1676176"/>
                <a:ext cx="1151851" cy="232006"/>
              </a:xfrm>
              <a:prstGeom prst="straightConnector1">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31" name="TextBox 130">
                <a:extLst>
                  <a:ext uri="{FF2B5EF4-FFF2-40B4-BE49-F238E27FC236}">
                    <a16:creationId xmlns:a16="http://schemas.microsoft.com/office/drawing/2014/main" id="{1813F749-F4D9-DC99-5ECD-61986779A3AE}"/>
                  </a:ext>
                </a:extLst>
              </p:cNvPr>
              <p:cNvSpPr txBox="1"/>
              <p:nvPr/>
            </p:nvSpPr>
            <p:spPr>
              <a:xfrm>
                <a:off x="5615947" y="1451743"/>
                <a:ext cx="2289986" cy="897423"/>
              </a:xfrm>
              <a:prstGeom prst="rect">
                <a:avLst/>
              </a:prstGeom>
              <a:noFill/>
            </p:spPr>
            <p:txBody>
              <a:bodyPr wrap="square" rtlCol="0">
                <a:spAutoFit/>
              </a:bodyPr>
              <a:lstStyle/>
              <a:p>
                <a:r>
                  <a:rPr lang="en-US" sz="1013" i="1">
                    <a:solidFill>
                      <a:schemeClr val="bg1">
                        <a:lumMod val="95000"/>
                      </a:schemeClr>
                    </a:solidFill>
                  </a:rPr>
                  <a:t>Governmentwide Initiatives (SBPAC, OSDBU Council)</a:t>
                </a:r>
              </a:p>
            </p:txBody>
          </p:sp>
        </p:grpSp>
        <p:grpSp>
          <p:nvGrpSpPr>
            <p:cNvPr id="18" name="Group 17">
              <a:extLst>
                <a:ext uri="{FF2B5EF4-FFF2-40B4-BE49-F238E27FC236}">
                  <a16:creationId xmlns:a16="http://schemas.microsoft.com/office/drawing/2014/main" id="{9989F2D6-9CA9-1A64-AB17-C5F45948FAD6}"/>
                </a:ext>
              </a:extLst>
            </p:cNvPr>
            <p:cNvGrpSpPr/>
            <p:nvPr/>
          </p:nvGrpSpPr>
          <p:grpSpPr>
            <a:xfrm>
              <a:off x="3701977" y="3001421"/>
              <a:ext cx="3517763" cy="298343"/>
              <a:chOff x="4395019" y="1507253"/>
              <a:chExt cx="4241211" cy="397791"/>
            </a:xfrm>
          </p:grpSpPr>
          <p:cxnSp>
            <p:nvCxnSpPr>
              <p:cNvPr id="128" name="Straight Arrow Connector 127">
                <a:extLst>
                  <a:ext uri="{FF2B5EF4-FFF2-40B4-BE49-F238E27FC236}">
                    <a16:creationId xmlns:a16="http://schemas.microsoft.com/office/drawing/2014/main" id="{C6FEFAD6-6A28-CBB9-3153-7F769B72E499}"/>
                  </a:ext>
                </a:extLst>
              </p:cNvPr>
              <p:cNvCxnSpPr>
                <a:cxnSpLocks/>
              </p:cNvCxnSpPr>
              <p:nvPr/>
            </p:nvCxnSpPr>
            <p:spPr>
              <a:xfrm flipV="1">
                <a:off x="4395019" y="1699412"/>
                <a:ext cx="1422778" cy="178549"/>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38AFE70D-99D1-6E5D-67B8-9BC26D72E8D3}"/>
                  </a:ext>
                </a:extLst>
              </p:cNvPr>
              <p:cNvSpPr txBox="1"/>
              <p:nvPr/>
            </p:nvSpPr>
            <p:spPr>
              <a:xfrm>
                <a:off x="5673211" y="1507253"/>
                <a:ext cx="2963019" cy="397791"/>
              </a:xfrm>
              <a:prstGeom prst="rect">
                <a:avLst/>
              </a:prstGeom>
              <a:noFill/>
            </p:spPr>
            <p:txBody>
              <a:bodyPr wrap="square" rtlCol="0">
                <a:spAutoFit/>
              </a:bodyPr>
              <a:lstStyle/>
              <a:p>
                <a:r>
                  <a:rPr lang="en-US" sz="1013">
                    <a:solidFill>
                      <a:schemeClr val="bg1">
                        <a:lumMod val="95000"/>
                      </a:schemeClr>
                    </a:solidFill>
                  </a:rPr>
                  <a:t>SBA Scorecard Compliance</a:t>
                </a:r>
              </a:p>
            </p:txBody>
          </p:sp>
        </p:grpSp>
        <p:grpSp>
          <p:nvGrpSpPr>
            <p:cNvPr id="20" name="Group 19">
              <a:extLst>
                <a:ext uri="{FF2B5EF4-FFF2-40B4-BE49-F238E27FC236}">
                  <a16:creationId xmlns:a16="http://schemas.microsoft.com/office/drawing/2014/main" id="{E8B7BD99-CA81-7538-FA52-87E98F5F89E4}"/>
                </a:ext>
              </a:extLst>
            </p:cNvPr>
            <p:cNvGrpSpPr/>
            <p:nvPr/>
          </p:nvGrpSpPr>
          <p:grpSpPr>
            <a:xfrm>
              <a:off x="426801" y="4903050"/>
              <a:ext cx="2202681" cy="407274"/>
              <a:chOff x="5673213" y="1362013"/>
              <a:chExt cx="2719164" cy="543032"/>
            </a:xfrm>
          </p:grpSpPr>
          <p:cxnSp>
            <p:nvCxnSpPr>
              <p:cNvPr id="30" name="Straight Arrow Connector 29">
                <a:extLst>
                  <a:ext uri="{FF2B5EF4-FFF2-40B4-BE49-F238E27FC236}">
                    <a16:creationId xmlns:a16="http://schemas.microsoft.com/office/drawing/2014/main" id="{BCF08B58-1427-B7DB-1E53-8EFB8FE43622}"/>
                  </a:ext>
                </a:extLst>
              </p:cNvPr>
              <p:cNvCxnSpPr>
                <a:cxnSpLocks/>
              </p:cNvCxnSpPr>
              <p:nvPr/>
            </p:nvCxnSpPr>
            <p:spPr>
              <a:xfrm flipH="1">
                <a:off x="7513766" y="1362013"/>
                <a:ext cx="878611" cy="168923"/>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91460E1-D521-5CCA-4710-81A564DE8A8D}"/>
                  </a:ext>
                </a:extLst>
              </p:cNvPr>
              <p:cNvSpPr txBox="1"/>
              <p:nvPr/>
            </p:nvSpPr>
            <p:spPr>
              <a:xfrm>
                <a:off x="5673213" y="1507253"/>
                <a:ext cx="2687699" cy="397792"/>
              </a:xfrm>
              <a:prstGeom prst="rect">
                <a:avLst/>
              </a:prstGeom>
              <a:noFill/>
            </p:spPr>
            <p:txBody>
              <a:bodyPr wrap="square" rtlCol="0">
                <a:spAutoFit/>
              </a:bodyPr>
              <a:lstStyle/>
              <a:p>
                <a:r>
                  <a:rPr lang="en-US" sz="1013" i="1">
                    <a:solidFill>
                      <a:schemeClr val="bg1">
                        <a:lumMod val="95000"/>
                      </a:schemeClr>
                    </a:solidFill>
                  </a:rPr>
                  <a:t>Acquisition Plan Reviews</a:t>
                </a:r>
              </a:p>
            </p:txBody>
          </p:sp>
        </p:grpSp>
        <p:grpSp>
          <p:nvGrpSpPr>
            <p:cNvPr id="21" name="Group 20">
              <a:extLst>
                <a:ext uri="{FF2B5EF4-FFF2-40B4-BE49-F238E27FC236}">
                  <a16:creationId xmlns:a16="http://schemas.microsoft.com/office/drawing/2014/main" id="{803620FD-9CD8-E339-C358-B2DA312885B7}"/>
                </a:ext>
              </a:extLst>
            </p:cNvPr>
            <p:cNvGrpSpPr/>
            <p:nvPr/>
          </p:nvGrpSpPr>
          <p:grpSpPr>
            <a:xfrm>
              <a:off x="3521196" y="4758445"/>
              <a:ext cx="4722620" cy="569641"/>
              <a:chOff x="4491078" y="978442"/>
              <a:chExt cx="6144223" cy="759522"/>
            </a:xfrm>
          </p:grpSpPr>
          <p:cxnSp>
            <p:nvCxnSpPr>
              <p:cNvPr id="28" name="Straight Arrow Connector 27">
                <a:extLst>
                  <a:ext uri="{FF2B5EF4-FFF2-40B4-BE49-F238E27FC236}">
                    <a16:creationId xmlns:a16="http://schemas.microsoft.com/office/drawing/2014/main" id="{4C630DD3-6F7F-FBF2-C4B2-BF88FFBC0111}"/>
                  </a:ext>
                </a:extLst>
              </p:cNvPr>
              <p:cNvCxnSpPr>
                <a:cxnSpLocks/>
                <a:endCxn id="29" idx="1"/>
              </p:cNvCxnSpPr>
              <p:nvPr/>
            </p:nvCxnSpPr>
            <p:spPr>
              <a:xfrm>
                <a:off x="4491078" y="978442"/>
                <a:ext cx="1926187" cy="560626"/>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C456ACD-1AC2-534D-9B5F-C592E24B564C}"/>
                  </a:ext>
                </a:extLst>
              </p:cNvPr>
              <p:cNvSpPr txBox="1"/>
              <p:nvPr/>
            </p:nvSpPr>
            <p:spPr>
              <a:xfrm>
                <a:off x="6417265" y="1340171"/>
                <a:ext cx="4218036" cy="397793"/>
              </a:xfrm>
              <a:prstGeom prst="rect">
                <a:avLst/>
              </a:prstGeom>
              <a:noFill/>
            </p:spPr>
            <p:txBody>
              <a:bodyPr wrap="square" rtlCol="0">
                <a:spAutoFit/>
              </a:bodyPr>
              <a:lstStyle/>
              <a:p>
                <a:r>
                  <a:rPr lang="en-US" sz="1013">
                    <a:solidFill>
                      <a:schemeClr val="bg1">
                        <a:lumMod val="95000"/>
                      </a:schemeClr>
                    </a:solidFill>
                  </a:rPr>
                  <a:t>Procurement Forecast</a:t>
                </a:r>
              </a:p>
            </p:txBody>
          </p:sp>
        </p:grpSp>
        <p:grpSp>
          <p:nvGrpSpPr>
            <p:cNvPr id="22" name="Group 21">
              <a:extLst>
                <a:ext uri="{FF2B5EF4-FFF2-40B4-BE49-F238E27FC236}">
                  <a16:creationId xmlns:a16="http://schemas.microsoft.com/office/drawing/2014/main" id="{EEF47C67-6303-9DB8-70EA-429ADFA96212}"/>
                </a:ext>
              </a:extLst>
            </p:cNvPr>
            <p:cNvGrpSpPr/>
            <p:nvPr/>
          </p:nvGrpSpPr>
          <p:grpSpPr>
            <a:xfrm>
              <a:off x="2697459" y="4761933"/>
              <a:ext cx="2341806" cy="894269"/>
              <a:chOff x="5241529" y="867985"/>
              <a:chExt cx="3122408" cy="1192355"/>
            </a:xfrm>
          </p:grpSpPr>
          <p:cxnSp>
            <p:nvCxnSpPr>
              <p:cNvPr id="26" name="Straight Arrow Connector 25">
                <a:extLst>
                  <a:ext uri="{FF2B5EF4-FFF2-40B4-BE49-F238E27FC236}">
                    <a16:creationId xmlns:a16="http://schemas.microsoft.com/office/drawing/2014/main" id="{5A479233-CBA9-1767-78EE-29FAD2388471}"/>
                  </a:ext>
                </a:extLst>
              </p:cNvPr>
              <p:cNvCxnSpPr>
                <a:cxnSpLocks/>
              </p:cNvCxnSpPr>
              <p:nvPr/>
            </p:nvCxnSpPr>
            <p:spPr>
              <a:xfrm>
                <a:off x="5911930" y="867985"/>
                <a:ext cx="305998" cy="596078"/>
              </a:xfrm>
              <a:prstGeom prst="straightConnector1">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5A9F3C5-9B35-917F-B2F1-09465747195C}"/>
                  </a:ext>
                </a:extLst>
              </p:cNvPr>
              <p:cNvSpPr txBox="1"/>
              <p:nvPr/>
            </p:nvSpPr>
            <p:spPr>
              <a:xfrm>
                <a:off x="5241529" y="1412731"/>
                <a:ext cx="3122408" cy="647609"/>
              </a:xfrm>
              <a:prstGeom prst="rect">
                <a:avLst/>
              </a:prstGeom>
              <a:noFill/>
            </p:spPr>
            <p:txBody>
              <a:bodyPr wrap="square" rtlCol="0">
                <a:spAutoFit/>
              </a:bodyPr>
              <a:lstStyle/>
              <a:p>
                <a:r>
                  <a:rPr lang="en-US" sz="1013" i="1">
                    <a:solidFill>
                      <a:schemeClr val="bg1">
                        <a:lumMod val="95000"/>
                      </a:schemeClr>
                    </a:solidFill>
                  </a:rPr>
                  <a:t>Major Requirements: AQM &amp; PMO collaboration</a:t>
                </a:r>
              </a:p>
            </p:txBody>
          </p:sp>
        </p:grpSp>
        <p:grpSp>
          <p:nvGrpSpPr>
            <p:cNvPr id="23" name="Group 22">
              <a:extLst>
                <a:ext uri="{FF2B5EF4-FFF2-40B4-BE49-F238E27FC236}">
                  <a16:creationId xmlns:a16="http://schemas.microsoft.com/office/drawing/2014/main" id="{B2F385EA-5DBA-161C-B2C0-39915DBEC601}"/>
                </a:ext>
              </a:extLst>
            </p:cNvPr>
            <p:cNvGrpSpPr/>
            <p:nvPr/>
          </p:nvGrpSpPr>
          <p:grpSpPr>
            <a:xfrm>
              <a:off x="5930781" y="1612017"/>
              <a:ext cx="2994882" cy="1850486"/>
              <a:chOff x="7907709" y="1006357"/>
              <a:chExt cx="3993176" cy="2467315"/>
            </a:xfrm>
          </p:grpSpPr>
          <p:sp>
            <p:nvSpPr>
              <p:cNvPr id="24" name="Arrow: Up 23">
                <a:extLst>
                  <a:ext uri="{FF2B5EF4-FFF2-40B4-BE49-F238E27FC236}">
                    <a16:creationId xmlns:a16="http://schemas.microsoft.com/office/drawing/2014/main" id="{71E210BA-FB32-5225-D42A-999902E32E63}"/>
                  </a:ext>
                </a:extLst>
              </p:cNvPr>
              <p:cNvSpPr/>
              <p:nvPr/>
            </p:nvSpPr>
            <p:spPr>
              <a:xfrm>
                <a:off x="7907709" y="1006357"/>
                <a:ext cx="2855893" cy="867551"/>
              </a:xfrm>
              <a:prstGeom prst="upArrow">
                <a:avLst>
                  <a:gd name="adj1" fmla="val 50000"/>
                  <a:gd name="adj2" fmla="val 52358"/>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b="1">
                    <a:solidFill>
                      <a:schemeClr val="accent1">
                        <a:lumMod val="50000"/>
                      </a:schemeClr>
                    </a:solidFill>
                  </a:rPr>
                  <a:t>Perception</a:t>
                </a:r>
              </a:p>
            </p:txBody>
          </p:sp>
          <p:sp>
            <p:nvSpPr>
              <p:cNvPr id="25" name="Arrow: Down 24">
                <a:extLst>
                  <a:ext uri="{FF2B5EF4-FFF2-40B4-BE49-F238E27FC236}">
                    <a16:creationId xmlns:a16="http://schemas.microsoft.com/office/drawing/2014/main" id="{AC8294BB-8098-D6C9-BE54-035995D44745}"/>
                  </a:ext>
                </a:extLst>
              </p:cNvPr>
              <p:cNvSpPr/>
              <p:nvPr/>
            </p:nvSpPr>
            <p:spPr>
              <a:xfrm>
                <a:off x="9626319" y="2638421"/>
                <a:ext cx="2274566" cy="835251"/>
              </a:xfrm>
              <a:prstGeom prst="down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b="1">
                    <a:solidFill>
                      <a:schemeClr val="accent2">
                        <a:lumMod val="50000"/>
                      </a:schemeClr>
                    </a:solidFill>
                  </a:rPr>
                  <a:t>Reality</a:t>
                </a:r>
              </a:p>
            </p:txBody>
          </p:sp>
        </p:grpSp>
      </p:grpSp>
    </p:spTree>
    <p:extLst>
      <p:ext uri="{BB962C8B-B14F-4D97-AF65-F5344CB8AC3E}">
        <p14:creationId xmlns:p14="http://schemas.microsoft.com/office/powerpoint/2010/main" val="1958447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FY22 Small Business Achievements </a:t>
            </a:r>
            <a:endParaRPr>
              <a:latin typeface="Garamond" panose="02020404030301010803" pitchFamily="18" charset="0"/>
              <a:ea typeface="Open Sans" panose="020B0606030504020204" pitchFamily="34" charset="0"/>
              <a:cs typeface="Open Sans" panose="020B0606030504020204" pitchFamily="34" charset="0"/>
            </a:endParaRPr>
          </a:p>
        </p:txBody>
      </p:sp>
      <p:graphicFrame>
        <p:nvGraphicFramePr>
          <p:cNvPr id="2" name="Diagram 1">
            <a:extLst>
              <a:ext uri="{FF2B5EF4-FFF2-40B4-BE49-F238E27FC236}">
                <a16:creationId xmlns:a16="http://schemas.microsoft.com/office/drawing/2014/main" id="{555ED964-E626-53F1-9B8D-3A1BBB48D6C3}"/>
              </a:ext>
            </a:extLst>
          </p:cNvPr>
          <p:cNvGraphicFramePr/>
          <p:nvPr>
            <p:extLst>
              <p:ext uri="{D42A27DB-BD31-4B8C-83A1-F6EECF244321}">
                <p14:modId xmlns:p14="http://schemas.microsoft.com/office/powerpoint/2010/main" val="102978034"/>
              </p:ext>
            </p:extLst>
          </p:nvPr>
        </p:nvGraphicFramePr>
        <p:xfrm>
          <a:off x="311697" y="1260928"/>
          <a:ext cx="8520599" cy="34107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 name="Picture 18">
            <a:extLst>
              <a:ext uri="{FF2B5EF4-FFF2-40B4-BE49-F238E27FC236}">
                <a16:creationId xmlns:a16="http://schemas.microsoft.com/office/drawing/2014/main" id="{9972E1B5-AA4F-F4C3-CF0A-4370262141F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195449" y="3743470"/>
            <a:ext cx="2462324" cy="641061"/>
          </a:xfrm>
          <a:prstGeom prst="rect">
            <a:avLst/>
          </a:prstGeom>
        </p:spPr>
      </p:pic>
    </p:spTree>
    <p:extLst>
      <p:ext uri="{BB962C8B-B14F-4D97-AF65-F5344CB8AC3E}">
        <p14:creationId xmlns:p14="http://schemas.microsoft.com/office/powerpoint/2010/main" val="2345736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FY22 Small Business Achievements Cont.</a:t>
            </a:r>
            <a:endParaRPr>
              <a:latin typeface="Garamond" panose="02020404030301010803" pitchFamily="18" charset="0"/>
              <a:ea typeface="Open Sans" panose="020B0606030504020204" pitchFamily="34" charset="0"/>
              <a:cs typeface="Open Sans" panose="020B0606030504020204" pitchFamily="34" charset="0"/>
            </a:endParaRPr>
          </a:p>
        </p:txBody>
      </p:sp>
      <p:sp>
        <p:nvSpPr>
          <p:cNvPr id="139" name="Google Shape;139;p16"/>
          <p:cNvSpPr txBox="1">
            <a:spLocks noGrp="1"/>
          </p:cNvSpPr>
          <p:nvPr>
            <p:ph type="body" idx="1"/>
          </p:nvPr>
        </p:nvSpPr>
        <p:spPr>
          <a:xfrm>
            <a:off x="188329" y="1101676"/>
            <a:ext cx="8698496" cy="3891806"/>
          </a:xfrm>
          <a:prstGeom prst="rect">
            <a:avLst/>
          </a:prstGeom>
        </p:spPr>
        <p:txBody>
          <a:bodyPr spcFirstLastPara="1" vert="horz" wrap="square" lIns="91425" tIns="91425" rIns="91425" bIns="91425" rtlCol="0" anchor="t" anchorCtr="0">
            <a:noAutofit/>
          </a:bodyPr>
          <a:lstStyle/>
          <a:p>
            <a:pPr marL="285743" indent="-285743">
              <a:spcBef>
                <a:spcPts val="450"/>
              </a:spcBef>
              <a:buFont typeface="Wingdings" panose="05000000000000000000" pitchFamily="2" charset="2"/>
              <a:buChar char="Ø"/>
            </a:pPr>
            <a:r>
              <a:rPr lang="en-US" b="1" dirty="0">
                <a:latin typeface="Open Sans Light" panose="020B0306030504020204" pitchFamily="34" charset="0"/>
                <a:ea typeface="Open Sans Light" panose="020B0306030504020204" pitchFamily="34" charset="0"/>
                <a:cs typeface="Open Sans Light" panose="020B0306030504020204" pitchFamily="34" charset="0"/>
              </a:rPr>
              <a:t>Highest number of Actions </a:t>
            </a:r>
            <a:r>
              <a:rPr lang="en-US" dirty="0">
                <a:latin typeface="Open Sans Light" panose="020B0306030504020204" pitchFamily="34" charset="0"/>
                <a:ea typeface="Open Sans Light" panose="020B0306030504020204" pitchFamily="34" charset="0"/>
                <a:cs typeface="Open Sans Light" panose="020B0306030504020204" pitchFamily="34" charset="0"/>
              </a:rPr>
              <a:t>to Small, SDB, WOSB categories; </a:t>
            </a:r>
          </a:p>
          <a:p>
            <a:pPr marL="742931" lvl="1" indent="-285743">
              <a:spcBef>
                <a:spcPts val="450"/>
              </a:spcBef>
              <a:buFont typeface="Wingdings" panose="05000000000000000000" pitchFamily="2" charset="2"/>
              <a:buChar char="Ø"/>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4-year upward trends across the categories</a:t>
            </a:r>
          </a:p>
          <a:p>
            <a:pPr marL="285743" indent="-285743">
              <a:spcBef>
                <a:spcPts val="900"/>
              </a:spcBef>
              <a:buFont typeface="Wingdings" panose="05000000000000000000" pitchFamily="2" charset="2"/>
              <a:buChar char="Ø"/>
            </a:pPr>
            <a:r>
              <a:rPr lang="en-US" b="1" dirty="0">
                <a:latin typeface="Open Sans Light" panose="020B0306030504020204" pitchFamily="34" charset="0"/>
                <a:ea typeface="Open Sans Light" panose="020B0306030504020204" pitchFamily="34" charset="0"/>
                <a:cs typeface="Open Sans Light" panose="020B0306030504020204" pitchFamily="34" charset="0"/>
              </a:rPr>
              <a:t>More dollars </a:t>
            </a:r>
            <a:r>
              <a:rPr lang="en-US" dirty="0">
                <a:latin typeface="Open Sans Light" panose="020B0306030504020204" pitchFamily="34" charset="0"/>
                <a:ea typeface="Open Sans Light" panose="020B0306030504020204" pitchFamily="34" charset="0"/>
                <a:cs typeface="Open Sans Light" panose="020B0306030504020204" pitchFamily="34" charset="0"/>
              </a:rPr>
              <a:t>awarded in FY2022 to SDVOSBs, WOSBs than FY2021; </a:t>
            </a:r>
          </a:p>
          <a:p>
            <a:pPr marL="742931" lvl="1" indent="-285743">
              <a:spcBef>
                <a:spcPts val="450"/>
              </a:spcBef>
              <a:buFont typeface="Wingdings" panose="05000000000000000000" pitchFamily="2" charset="2"/>
              <a:buChar char="Ø"/>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4-year upward trend for dollars to Small Disadvantaged Businesses</a:t>
            </a:r>
          </a:p>
          <a:p>
            <a:pPr marL="285743" indent="-285743">
              <a:spcBef>
                <a:spcPts val="900"/>
              </a:spcBef>
              <a:buFont typeface="Wingdings" panose="05000000000000000000" pitchFamily="2" charset="2"/>
              <a:buChar char="Ø"/>
            </a:pPr>
            <a:r>
              <a:rPr lang="en-US" b="1" dirty="0">
                <a:latin typeface="Open Sans Light" panose="020B0306030504020204" pitchFamily="34" charset="0"/>
                <a:ea typeface="Open Sans Light" panose="020B0306030504020204" pitchFamily="34" charset="0"/>
                <a:cs typeface="Open Sans Light" panose="020B0306030504020204" pitchFamily="34" charset="0"/>
              </a:rPr>
              <a:t>Met and exceeded </a:t>
            </a:r>
            <a:r>
              <a:rPr lang="en-US" dirty="0">
                <a:latin typeface="Open Sans Light" panose="020B0306030504020204" pitchFamily="34" charset="0"/>
                <a:ea typeface="Open Sans Light" panose="020B0306030504020204" pitchFamily="34" charset="0"/>
                <a:cs typeface="Open Sans Light" panose="020B0306030504020204" pitchFamily="34" charset="0"/>
              </a:rPr>
              <a:t>SDVOSB and HUBZone goals</a:t>
            </a:r>
          </a:p>
          <a:p>
            <a:pPr marL="285743" indent="-285743">
              <a:spcBef>
                <a:spcPts val="900"/>
              </a:spcBef>
              <a:buFont typeface="Wingdings" panose="05000000000000000000" pitchFamily="2" charset="2"/>
              <a:buChar char="Ø"/>
            </a:pPr>
            <a:r>
              <a:rPr lang="en-US" b="1" dirty="0">
                <a:latin typeface="Open Sans Light" panose="020B0306030504020204" pitchFamily="34" charset="0"/>
                <a:ea typeface="Open Sans Light" panose="020B0306030504020204" pitchFamily="34" charset="0"/>
                <a:cs typeface="Open Sans Light" panose="020B0306030504020204" pitchFamily="34" charset="0"/>
              </a:rPr>
              <a:t>Agency Equity Plan in Action</a:t>
            </a:r>
          </a:p>
          <a:p>
            <a:pPr marL="742931" lvl="1" indent="-285743">
              <a:spcBef>
                <a:spcPts val="450"/>
              </a:spcBef>
              <a:buFont typeface="Wingdings" panose="05000000000000000000" pitchFamily="2" charset="2"/>
              <a:buChar char="Ø"/>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New entrance of small business vendors increased by 13% over 2021</a:t>
            </a:r>
          </a:p>
          <a:p>
            <a:pPr marL="742931" lvl="1" indent="-285743">
              <a:spcBef>
                <a:spcPts val="450"/>
              </a:spcBef>
              <a:buFont typeface="Wingdings" panose="05000000000000000000" pitchFamily="2" charset="2"/>
              <a:buChar char="Ø"/>
            </a:pPr>
            <a:r>
              <a:rPr lang="en-US" sz="1400" dirty="0">
                <a:latin typeface="Open Sans Light" panose="020B0306030504020204" pitchFamily="34" charset="0"/>
                <a:ea typeface="Open Sans Light" panose="020B0306030504020204" pitchFamily="34" charset="0"/>
                <a:cs typeface="Open Sans Light" panose="020B0306030504020204" pitchFamily="34" charset="0"/>
              </a:rPr>
              <a:t>Simplified Acquisition Threshold (SAT): an 88% increase in the number of small business awards and a 17% increase in dollars.</a:t>
            </a:r>
          </a:p>
          <a:p>
            <a:pPr marL="0" indent="0">
              <a:spcAft>
                <a:spcPts val="1600"/>
              </a:spcAft>
              <a:buNone/>
            </a:pPr>
            <a:endParaRPr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OSDBU: Major Program Efforts</a:t>
            </a:r>
          </a:p>
        </p:txBody>
      </p:sp>
      <p:sp>
        <p:nvSpPr>
          <p:cNvPr id="4" name="Google Shape;139;p16">
            <a:extLst>
              <a:ext uri="{FF2B5EF4-FFF2-40B4-BE49-F238E27FC236}">
                <a16:creationId xmlns:a16="http://schemas.microsoft.com/office/drawing/2014/main" id="{4DB55B30-B18C-5ABE-E783-06B465315EC6}"/>
              </a:ext>
            </a:extLst>
          </p:cNvPr>
          <p:cNvSpPr txBox="1">
            <a:spLocks/>
          </p:cNvSpPr>
          <p:nvPr/>
        </p:nvSpPr>
        <p:spPr>
          <a:xfrm>
            <a:off x="1447511" y="1372493"/>
            <a:ext cx="6400800" cy="3013601"/>
          </a:xfrm>
          <a:prstGeom prst="rect">
            <a:avLst/>
          </a:prstGeom>
        </p:spPr>
        <p:txBody>
          <a:bodyPr spcFirstLastPara="1" vert="horz" wrap="square" lIns="68569" tIns="68569" rIns="68569" bIns="68569" rtlCol="0" anchor="t" anchorCtr="0">
            <a:noAutofit/>
          </a:bodyPr>
          <a:lstStyle>
            <a:lvl1pPr marL="342870" indent="-342870" algn="l" defTabSz="914318"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883" indent="-285724" algn="l" defTabSz="914318"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898" indent="-228580" algn="l" defTabSz="914318"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057"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217"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376"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35"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695"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854" indent="-228580" algn="l" defTabSz="91431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14313" indent="-214313" defTabSz="685739">
              <a:spcBef>
                <a:spcPts val="450"/>
              </a:spcBef>
              <a:buClrTx/>
            </a:pPr>
            <a:r>
              <a:rPr lang="en-US" sz="1400" b="1"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Look-Ahead Events</a:t>
            </a:r>
          </a:p>
          <a:p>
            <a:pPr marL="557162" lvl="1" indent="-214293" defTabSz="685739">
              <a:lnSpc>
                <a:spcPct val="114999"/>
              </a:lnSpc>
              <a:spcBef>
                <a:spcPts val="450"/>
              </a:spcBef>
              <a:buClrTx/>
              <a:buSzPts val="1400"/>
            </a:pPr>
            <a:r>
              <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Small Business Conference, June 2023 – Charleston, SC</a:t>
            </a:r>
          </a:p>
          <a:p>
            <a:pPr marL="457200" lvl="1" indent="0" defTabSz="685739">
              <a:lnSpc>
                <a:spcPct val="114999"/>
              </a:lnSpc>
              <a:spcBef>
                <a:spcPts val="450"/>
              </a:spcBef>
              <a:buClrTx/>
              <a:buSzPts val="1400"/>
              <a:buNone/>
            </a:pPr>
            <a:endPar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endParaRPr>
          </a:p>
          <a:p>
            <a:pPr marL="214313" indent="-214313" defTabSz="685739">
              <a:lnSpc>
                <a:spcPct val="114999"/>
              </a:lnSpc>
              <a:spcBef>
                <a:spcPts val="450"/>
              </a:spcBef>
              <a:buClrTx/>
            </a:pPr>
            <a:r>
              <a:rPr lang="en-US" sz="1400" b="1"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Executive Order 13985 on Equity &amp; DOS Equity Action Plan</a:t>
            </a:r>
          </a:p>
          <a:p>
            <a:pPr marL="557162" lvl="1" indent="-214293" defTabSz="685739">
              <a:lnSpc>
                <a:spcPct val="114999"/>
              </a:lnSpc>
              <a:spcBef>
                <a:spcPts val="450"/>
              </a:spcBef>
              <a:buClrTx/>
            </a:pPr>
            <a:r>
              <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Department's Small Disadvantaged Business Goal increased by 320%</a:t>
            </a:r>
          </a:p>
          <a:p>
            <a:pPr marL="457200" lvl="1" indent="0" defTabSz="685739">
              <a:lnSpc>
                <a:spcPct val="114999"/>
              </a:lnSpc>
              <a:spcBef>
                <a:spcPts val="450"/>
              </a:spcBef>
              <a:buClrTx/>
              <a:buNone/>
            </a:pPr>
            <a:endPar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endParaRPr>
          </a:p>
          <a:p>
            <a:pPr marL="214313" indent="-214313" defTabSz="685739">
              <a:lnSpc>
                <a:spcPct val="114999"/>
              </a:lnSpc>
              <a:spcBef>
                <a:spcPts val="450"/>
              </a:spcBef>
              <a:buClrTx/>
            </a:pPr>
            <a:r>
              <a:rPr lang="en-US" sz="1400" b="1"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Tolliver Policy Implementation</a:t>
            </a:r>
          </a:p>
          <a:p>
            <a:pPr marL="557162" lvl="1" indent="-214293" defTabSz="685739">
              <a:lnSpc>
                <a:spcPct val="114999"/>
              </a:lnSpc>
              <a:spcBef>
                <a:spcPts val="450"/>
              </a:spcBef>
              <a:buClrTx/>
            </a:pPr>
            <a:r>
              <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rPr>
              <a:t>Government-wide efforts to implement expanded “Rule of Two”</a:t>
            </a:r>
          </a:p>
          <a:p>
            <a:pPr marL="257153" indent="-257153" defTabSz="685739">
              <a:lnSpc>
                <a:spcPct val="114999"/>
              </a:lnSpc>
              <a:spcBef>
                <a:spcPts val="450"/>
              </a:spcBef>
              <a:buClrTx/>
            </a:pPr>
            <a:endParaRPr lang="en-US" sz="1400" dirty="0">
              <a:solidFill>
                <a:prstClr val="black"/>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5" name="Graphic 4" descr="Monthly calendar with solid fill">
            <a:extLst>
              <a:ext uri="{FF2B5EF4-FFF2-40B4-BE49-F238E27FC236}">
                <a16:creationId xmlns:a16="http://schemas.microsoft.com/office/drawing/2014/main" id="{9EEAE398-4986-C8C7-16B0-A86EA8DC1A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890" y="1471613"/>
            <a:ext cx="685800" cy="685800"/>
          </a:xfrm>
          <a:prstGeom prst="rect">
            <a:avLst/>
          </a:prstGeom>
        </p:spPr>
      </p:pic>
      <p:pic>
        <p:nvPicPr>
          <p:cNvPr id="6" name="Graphic 5" descr="Court outline">
            <a:extLst>
              <a:ext uri="{FF2B5EF4-FFF2-40B4-BE49-F238E27FC236}">
                <a16:creationId xmlns:a16="http://schemas.microsoft.com/office/drawing/2014/main" id="{AE6A65A5-835C-A4AF-0067-A34307BF51B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889" y="2462212"/>
            <a:ext cx="685800" cy="685800"/>
          </a:xfrm>
          <a:prstGeom prst="rect">
            <a:avLst/>
          </a:prstGeom>
        </p:spPr>
      </p:pic>
      <p:pic>
        <p:nvPicPr>
          <p:cNvPr id="7" name="Graphic 6" descr="Sprouting Seed with solid fill">
            <a:extLst>
              <a:ext uri="{FF2B5EF4-FFF2-40B4-BE49-F238E27FC236}">
                <a16:creationId xmlns:a16="http://schemas.microsoft.com/office/drawing/2014/main" id="{B0A4EB91-ACD5-E694-DD68-539167086C5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9889" y="3452812"/>
            <a:ext cx="685800" cy="685800"/>
          </a:xfrm>
          <a:prstGeom prst="rect">
            <a:avLst/>
          </a:prstGeom>
        </p:spPr>
      </p:pic>
    </p:spTree>
    <p:extLst>
      <p:ext uri="{BB962C8B-B14F-4D97-AF65-F5344CB8AC3E}">
        <p14:creationId xmlns:p14="http://schemas.microsoft.com/office/powerpoint/2010/main" val="4004605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algn="ctr"/>
            <a:r>
              <a:rPr lang="en-US">
                <a:latin typeface="Garamond" panose="02020404030301010803" pitchFamily="18" charset="0"/>
                <a:ea typeface="Open Sans" panose="020B0606030504020204" pitchFamily="34" charset="0"/>
                <a:cs typeface="Open Sans" panose="020B0606030504020204" pitchFamily="34" charset="0"/>
              </a:rPr>
              <a:t>Rule of Two – Tolliver Case Study</a:t>
            </a:r>
          </a:p>
        </p:txBody>
      </p:sp>
      <p:sp>
        <p:nvSpPr>
          <p:cNvPr id="139" name="Google Shape;139;p16"/>
          <p:cNvSpPr txBox="1">
            <a:spLocks noGrp="1"/>
          </p:cNvSpPr>
          <p:nvPr>
            <p:ph type="body" idx="1"/>
          </p:nvPr>
        </p:nvSpPr>
        <p:spPr>
          <a:xfrm>
            <a:off x="188328" y="1101676"/>
            <a:ext cx="8520599" cy="3416400"/>
          </a:xfrm>
          <a:prstGeom prst="rect">
            <a:avLst/>
          </a:prstGeom>
        </p:spPr>
        <p:txBody>
          <a:bodyPr spcFirstLastPara="1" wrap="square" lIns="91425" tIns="91425" rIns="91425" bIns="91425" anchor="t" anchorCtr="0">
            <a:noAutofit/>
          </a:bodyPr>
          <a:lstStyle/>
          <a:p>
            <a:pPr marL="514350" indent="-514350">
              <a:buFont typeface="+mj-lt"/>
              <a:buAutoNum type="arabicPeriod"/>
            </a:pPr>
            <a:r>
              <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The Army’s Fort Sill canceled a GSA Schedule SDVOSB set-aside for training services. </a:t>
            </a:r>
          </a:p>
          <a:p>
            <a:pPr marL="514350" indent="-514350">
              <a:buFont typeface="+mj-lt"/>
              <a:buAutoNum type="arabicPeriod"/>
            </a:pPr>
            <a:endPar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endParaRPr>
          </a:p>
          <a:p>
            <a:pPr marL="514350" indent="-514350">
              <a:buFont typeface="+mj-lt"/>
              <a:buAutoNum type="arabicPeriod"/>
            </a:pPr>
            <a:r>
              <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Instead of setting aside the requirement, Army competed among large businesses on a non-set-aside multiple-award IDIQ contract. </a:t>
            </a:r>
          </a:p>
          <a:p>
            <a:endPar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endParaRPr>
          </a:p>
          <a:p>
            <a:pPr marL="0" indent="0">
              <a:buNone/>
            </a:pPr>
            <a:r>
              <a:rPr lang="en-US" b="1">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Result</a:t>
            </a:r>
            <a:r>
              <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 Agency must apply the </a:t>
            </a:r>
            <a:r>
              <a:rPr lang="en-US" b="1" u="sng">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Rule of Two</a:t>
            </a:r>
            <a:r>
              <a:rPr lang="en-US">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b="1">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i="0" u="none" strike="noStrike" baseline="0">
                <a:solidFill>
                  <a:srgbClr val="DD7533"/>
                </a:solidFill>
                <a:latin typeface="Open Sans Light" panose="020B0306030504020204" pitchFamily="34" charset="0"/>
                <a:ea typeface="Open Sans Light" panose="020B0306030504020204" pitchFamily="34" charset="0"/>
                <a:cs typeface="Open Sans Light" panose="020B0306030504020204" pitchFamily="34" charset="0"/>
              </a:rPr>
              <a:t>“In sum, the government’s failure to apply the Rule of Two prior to deciding to cancel the solicitations at issue is fatal to that decision, whether because that failure undermines the central rationale of the cancellation decision or whether because the decision to move the work to the TMS MAIDIQ </a:t>
            </a:r>
            <a:r>
              <a:rPr lang="en-US" b="1" i="1" u="sng" strike="noStrike" baseline="0">
                <a:solidFill>
                  <a:srgbClr val="DD7533"/>
                </a:solidFill>
                <a:latin typeface="Open Sans Light" panose="020B0306030504020204" pitchFamily="34" charset="0"/>
                <a:ea typeface="Open Sans Light" panose="020B0306030504020204" pitchFamily="34" charset="0"/>
                <a:cs typeface="Open Sans Light" panose="020B0306030504020204" pitchFamily="34" charset="0"/>
              </a:rPr>
              <a:t>prior to conducting a Rule of Two analysis</a:t>
            </a:r>
            <a:r>
              <a:rPr lang="en-US" i="0" u="none" strike="noStrike" baseline="0">
                <a:solidFill>
                  <a:srgbClr val="DD7533"/>
                </a:solidFill>
                <a:latin typeface="Open Sans Light" panose="020B0306030504020204" pitchFamily="34" charset="0"/>
                <a:ea typeface="Open Sans Light" panose="020B0306030504020204" pitchFamily="34" charset="0"/>
                <a:cs typeface="Open Sans Light" panose="020B0306030504020204" pitchFamily="34" charset="0"/>
              </a:rPr>
              <a:t> constitutes an independent violation of law.” Case No. 20-1108C </a:t>
            </a:r>
            <a:endParaRPr lang="en-US">
              <a:solidFill>
                <a:srgbClr val="DD7533"/>
              </a:solidFill>
              <a:latin typeface="Open Sans Light" panose="020B0306030504020204" pitchFamily="34" charset="0"/>
              <a:ea typeface="Open Sans Light" panose="020B0306030504020204" pitchFamily="34" charset="0"/>
              <a:cs typeface="Open Sans Light" panose="020B0306030504020204" pitchFamily="34" charset="0"/>
            </a:endParaRPr>
          </a:p>
          <a:p>
            <a:pPr marL="0" lvl="0" indent="0" algn="l" rtl="0">
              <a:spcBef>
                <a:spcPts val="0"/>
              </a:spcBef>
              <a:spcAft>
                <a:spcPts val="1600"/>
              </a:spcAft>
              <a:buNone/>
            </a:pPr>
            <a:endParaRPr>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36455458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c_keywords xmlns="fcb5b05a-767a-4044-806e-94d81134c342" xsi:nil="true"/>
    <Audience xmlns="fcb5b05a-767a-4044-806e-94d81134c342"/>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AD645A86A5C4444B9060F70E059C75B" ma:contentTypeVersion="12" ma:contentTypeDescription="Create a new document." ma:contentTypeScope="" ma:versionID="ec1d7efcf5e1df46f29008369fecebac">
  <xsd:schema xmlns:xsd="http://www.w3.org/2001/XMLSchema" xmlns:xs="http://www.w3.org/2001/XMLSchema" xmlns:p="http://schemas.microsoft.com/office/2006/metadata/properties" xmlns:ns2="35b0b356-82af-44c2-a0f7-513b06d2446b" xmlns:ns3="fcb5b05a-767a-4044-806e-94d81134c342" xmlns:ns4="d55d38a3-c953-44f3-b96c-475ee1d7b6f8" targetNamespace="http://schemas.microsoft.com/office/2006/metadata/properties" ma:root="true" ma:fieldsID="c29564247a9820a9dd26377e428b5c08" ns2:_="" ns3:_="" ns4:_="">
    <xsd:import namespace="35b0b356-82af-44c2-a0f7-513b06d2446b"/>
    <xsd:import namespace="fcb5b05a-767a-4044-806e-94d81134c342"/>
    <xsd:import namespace="d55d38a3-c953-44f3-b96c-475ee1d7b6f8"/>
    <xsd:element name="properties">
      <xsd:complexType>
        <xsd:sequence>
          <xsd:element name="documentManagement">
            <xsd:complexType>
              <xsd:all>
                <xsd:element ref="ns2:_dlc_DocId" minOccurs="0"/>
                <xsd:element ref="ns2:_dlc_DocIdUrl" minOccurs="0"/>
                <xsd:element ref="ns2:_dlc_DocIdPersistId" minOccurs="0"/>
                <xsd:element ref="ns3:Description_x002c_keywords" minOccurs="0"/>
                <xsd:element ref="ns3:Audience"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b0b356-82af-44c2-a0f7-513b06d2446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cb5b05a-767a-4044-806e-94d81134c342" elementFormDefault="qualified">
    <xsd:import namespace="http://schemas.microsoft.com/office/2006/documentManagement/types"/>
    <xsd:import namespace="http://schemas.microsoft.com/office/infopath/2007/PartnerControls"/>
    <xsd:element name="Description_x002c_keywords" ma:index="11" nillable="true" ma:displayName="Description, keywords" ma:format="Dropdown" ma:internalName="Description_x002c_keywords">
      <xsd:simpleType>
        <xsd:restriction base="dms:Note">
          <xsd:maxLength value="255"/>
        </xsd:restriction>
      </xsd:simpleType>
    </xsd:element>
    <xsd:element name="Audience" ma:index="12" nillable="true" ma:displayName="Audience" ma:description="Who are the intended audiences " ma:format="Dropdown" ma:internalName="Audience">
      <xsd:complexType>
        <xsd:complexContent>
          <xsd:extension base="dms:MultiChoice">
            <xsd:sequence>
              <xsd:element name="Value" maxOccurs="unbounded" minOccurs="0" nillable="true">
                <xsd:simpleType>
                  <xsd:restriction base="dms:Choice">
                    <xsd:enumeration value="Small Business"/>
                    <xsd:enumeration value="Large Primes"/>
                    <xsd:enumeration value="State Dept Internal - CO/AQM"/>
                    <xsd:enumeration value="State Dept Internal - GSO"/>
                    <xsd:enumeration value="State Dept Internal - Bureau Specific"/>
                    <xsd:enumeration value="State Dept Internal - Leadership"/>
                    <xsd:enumeration value="Interagency - Peers"/>
                  </xsd:restriction>
                </xsd:simpleType>
              </xsd:element>
            </xsd:sequence>
          </xsd:extension>
        </xsd:complexContent>
      </xsd:complex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55d38a3-c953-44f3-b96c-475ee1d7b6f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Version=16.0.0.0,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Version=16.0.0.0,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Version=16.0.0.0,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2282BB3-4D9E-429B-8E49-399B36C81C86}">
  <ds:schemaRefs>
    <ds:schemaRef ds:uri="http://purl.org/dc/elements/1.1/"/>
    <ds:schemaRef ds:uri="d55d38a3-c953-44f3-b96c-475ee1d7b6f8"/>
    <ds:schemaRef ds:uri="35b0b356-82af-44c2-a0f7-513b06d2446b"/>
    <ds:schemaRef ds:uri="http://purl.org/dc/terms/"/>
    <ds:schemaRef ds:uri="fcb5b05a-767a-4044-806e-94d81134c342"/>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86154A5-2967-4349-99B4-37FCFC498506}">
  <ds:schemaRefs>
    <ds:schemaRef ds:uri="http://schemas.microsoft.com/sharepoint/v3/contenttype/forms"/>
  </ds:schemaRefs>
</ds:datastoreItem>
</file>

<file path=customXml/itemProps3.xml><?xml version="1.0" encoding="utf-8"?>
<ds:datastoreItem xmlns:ds="http://schemas.openxmlformats.org/officeDocument/2006/customXml" ds:itemID="{537EF0CA-DF99-4E3F-94C7-3F42170E7E09}">
  <ds:schemaRefs>
    <ds:schemaRef ds:uri="35b0b356-82af-44c2-a0f7-513b06d2446b"/>
    <ds:schemaRef ds:uri="d55d38a3-c953-44f3-b96c-475ee1d7b6f8"/>
    <ds:schemaRef ds:uri="fcb5b05a-767a-4044-806e-94d81134c34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A1C82456-EF76-4799-BDCB-351712159E64}">
  <ds:schemaRefs>
    <ds:schemaRef ds:uri=""/>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14678</TotalTime>
  <Words>2347</Words>
  <Application>Microsoft Office PowerPoint</Application>
  <PresentationFormat>On-screen Show (16:9)</PresentationFormat>
  <Paragraphs>358</Paragraphs>
  <Slides>30</Slides>
  <Notes>30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30</vt:i4>
      </vt:variant>
    </vt:vector>
  </HeadingPairs>
  <TitlesOfParts>
    <vt:vector size="44" baseType="lpstr">
      <vt:lpstr>Gill Sans MT</vt:lpstr>
      <vt:lpstr>Open Sans Light</vt:lpstr>
      <vt:lpstr>Open Sans ExtraBold</vt:lpstr>
      <vt:lpstr>Calibri</vt:lpstr>
      <vt:lpstr>Symbol</vt:lpstr>
      <vt:lpstr>Garamond</vt:lpstr>
      <vt:lpstr>Wingdings</vt:lpstr>
      <vt:lpstr>Open Sans</vt:lpstr>
      <vt:lpstr>inherit</vt:lpstr>
      <vt:lpstr>EB Garamond</vt:lpstr>
      <vt:lpstr>Roboto</vt:lpstr>
      <vt:lpstr>Arial</vt:lpstr>
      <vt:lpstr>Courier New</vt:lpstr>
      <vt:lpstr>Simple Light</vt:lpstr>
      <vt:lpstr>FY2023 OSDBU Program Overview</vt:lpstr>
      <vt:lpstr>  Mission, and Authorities  Organizational Placement and Achievements​  Small Business Impact​  Understanding the Department of State  FY22 Results and FY23 Initiatives​  Upcoming Opportunities  Resources</vt:lpstr>
      <vt:lpstr>OSDBU Mission and Authorities</vt:lpstr>
      <vt:lpstr>Organizational Placement​</vt:lpstr>
      <vt:lpstr>OSDBU Workload</vt:lpstr>
      <vt:lpstr>FY22 Small Business Achievements </vt:lpstr>
      <vt:lpstr>FY22 Small Business Achievements Cont.</vt:lpstr>
      <vt:lpstr>OSDBU: Major Program Efforts</vt:lpstr>
      <vt:lpstr>Rule of Two – Tolliver Case Study</vt:lpstr>
      <vt:lpstr>OSDBU AT WORK - EVOLVE</vt:lpstr>
      <vt:lpstr>OSDBU AT WORK – EVOLVE Cont.</vt:lpstr>
      <vt:lpstr>RESULTS - Top 10 list of SB opportunity improvements to Evolve procurement</vt:lpstr>
      <vt:lpstr>Understand the Department of State</vt:lpstr>
      <vt:lpstr>FY 2023 Small Business Goals &amp; Order of Preference</vt:lpstr>
      <vt:lpstr>DoS Small Business Goals – Prime Contracting</vt:lpstr>
      <vt:lpstr>Top 10 Vendors, FY22 Obligations ($M)</vt:lpstr>
      <vt:lpstr>Top Bureaus, FY2022 Obligations</vt:lpstr>
      <vt:lpstr>Top NAICS, All FY2022 Obligations</vt:lpstr>
      <vt:lpstr>Small Business News and Opportunities</vt:lpstr>
      <vt:lpstr>Upcoming Opportunities (Quarterly Industry Brief)</vt:lpstr>
      <vt:lpstr>What’s new with IT</vt:lpstr>
      <vt:lpstr>Doing Business Overseas</vt:lpstr>
      <vt:lpstr>Business Development “Insight”</vt:lpstr>
      <vt:lpstr>Set-Asides and beyond</vt:lpstr>
      <vt:lpstr>Do your Homework</vt:lpstr>
      <vt:lpstr>Resources</vt:lpstr>
      <vt:lpstr>Quiz</vt:lpstr>
      <vt:lpstr>Quiz (Answers)</vt:lpstr>
      <vt:lpstr>Questions – Recommendations from Industry</vt:lpstr>
      <vt:lpstr>Contact the Department of State OSDBU Office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State Department Presentation Template</dc:title>
  <dc:creator>Chavez, Julio C</dc:creator>
  <cp:lastModifiedBy>Chavez, Julio C</cp:lastModifiedBy>
  <cp:revision>4</cp:revision>
  <dcterms:modified xsi:type="dcterms:W3CDTF">2023-04-13T20:17:42Z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0x0101009AD645A86A5C4444B9060F70E059C75B</vt:lpwstr>
  </property>
  <property fmtid="{D5CDD505-2E9C-101B-9397-08002B2CF9AE}" pid="3" name="MSIP_Label_1665d9ee-429a-4d5f-97cc-cfb56e044a6e_Enabled">
    <vt:lpwstr>true</vt:lpwstr>
  </property>
  <property fmtid="{D5CDD505-2E9C-101B-9397-08002B2CF9AE}" pid="4" name="MSIP_Label_1665d9ee-429a-4d5f-97cc-cfb56e044a6e_SetDate">
    <vt:lpwstr>2023-01-04T16:35:01Z</vt:lpwstr>
  </property>
  <property fmtid="{D5CDD505-2E9C-101B-9397-08002B2CF9AE}" pid="5" name="MSIP_Label_1665d9ee-429a-4d5f-97cc-cfb56e044a6e_Method">
    <vt:lpwstr>Privileged</vt:lpwstr>
  </property>
  <property fmtid="{D5CDD505-2E9C-101B-9397-08002B2CF9AE}" pid="6" name="MSIP_Label_1665d9ee-429a-4d5f-97cc-cfb56e044a6e_Name">
    <vt:lpwstr>1665d9ee-429a-4d5f-97cc-cfb56e044a6e</vt:lpwstr>
  </property>
  <property fmtid="{D5CDD505-2E9C-101B-9397-08002B2CF9AE}" pid="7" name="MSIP_Label_1665d9ee-429a-4d5f-97cc-cfb56e044a6e_SiteId">
    <vt:lpwstr>66cf5074-5afe-48d1-a691-a12b2121f44b</vt:lpwstr>
  </property>
  <property fmtid="{D5CDD505-2E9C-101B-9397-08002B2CF9AE}" pid="8" name="MSIP_Label_1665d9ee-429a-4d5f-97cc-cfb56e044a6e_ActionId">
    <vt:lpwstr>36d5f4be-2c48-4daf-9733-c4be2b4e5102</vt:lpwstr>
  </property>
  <property fmtid="{D5CDD505-2E9C-101B-9397-08002B2CF9AE}" pid="9" name="MSIP_Label_1665d9ee-429a-4d5f-97cc-cfb56e044a6e_ContentBits">
    <vt:lpwstr>0</vt:lpwstr>
  </property>
  <property fmtid="{D5CDD505-2E9C-101B-9397-08002B2CF9AE}" pid="10" name="MediaServiceImageTags">
    <vt:lpwstr/>
  </property>
</Properties>
</file>