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 id="2147483663" r:id="rId5"/>
  </p:sldMasterIdLst>
  <p:notesMasterIdLst>
    <p:notesMasterId r:id="rId50"/>
  </p:notesMasterIdLst>
  <p:sldIdLst>
    <p:sldId id="1035" r:id="rId6"/>
    <p:sldId id="1089" r:id="rId7"/>
    <p:sldId id="258" r:id="rId8"/>
    <p:sldId id="257" r:id="rId9"/>
    <p:sldId id="269" r:id="rId10"/>
    <p:sldId id="1037" r:id="rId11"/>
    <p:sldId id="1040" r:id="rId12"/>
    <p:sldId id="1038" r:id="rId13"/>
    <p:sldId id="1041" r:id="rId14"/>
    <p:sldId id="1042" r:id="rId15"/>
    <p:sldId id="1043" r:id="rId16"/>
    <p:sldId id="1141" r:id="rId17"/>
    <p:sldId id="1044" r:id="rId18"/>
    <p:sldId id="1045" r:id="rId19"/>
    <p:sldId id="1046" r:id="rId20"/>
    <p:sldId id="1047" r:id="rId21"/>
    <p:sldId id="274" r:id="rId22"/>
    <p:sldId id="1048" r:id="rId23"/>
    <p:sldId id="1137" r:id="rId24"/>
    <p:sldId id="1135" r:id="rId25"/>
    <p:sldId id="1136" r:id="rId26"/>
    <p:sldId id="1130" r:id="rId27"/>
    <p:sldId id="1051" r:id="rId28"/>
    <p:sldId id="1142" r:id="rId29"/>
    <p:sldId id="1052" r:id="rId30"/>
    <p:sldId id="1138" r:id="rId31"/>
    <p:sldId id="1139" r:id="rId32"/>
    <p:sldId id="1056" r:id="rId33"/>
    <p:sldId id="1140" r:id="rId34"/>
    <p:sldId id="1054" r:id="rId35"/>
    <p:sldId id="1058" r:id="rId36"/>
    <p:sldId id="1059" r:id="rId37"/>
    <p:sldId id="1060" r:id="rId38"/>
    <p:sldId id="1143" r:id="rId39"/>
    <p:sldId id="1061" r:id="rId40"/>
    <p:sldId id="1062" r:id="rId41"/>
    <p:sldId id="1077" r:id="rId42"/>
    <p:sldId id="1071" r:id="rId43"/>
    <p:sldId id="1078" r:id="rId44"/>
    <p:sldId id="1065" r:id="rId45"/>
    <p:sldId id="1079" r:id="rId46"/>
    <p:sldId id="1080" r:id="rId47"/>
    <p:sldId id="1069" r:id="rId48"/>
    <p:sldId id="275"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EB Garamond" panose="00000500000000000000" pitchFamily="2" charset="0"/>
      <p:regular r:id="rId55"/>
      <p:bold r:id="rId56"/>
      <p:italic r:id="rId57"/>
      <p:boldItalic r:id="rId58"/>
    </p:embeddedFont>
    <p:embeddedFont>
      <p:font typeface="Garamond" panose="02020404030301010803" pitchFamily="18" charset="0"/>
      <p:regular r:id="rId59"/>
      <p:bold r:id="rId60"/>
      <p:italic r:id="rId61"/>
    </p:embeddedFont>
    <p:embeddedFont>
      <p:font typeface="Open Sans" panose="020B0606030504020204" pitchFamily="34" charset="0"/>
      <p:regular r:id="rId62"/>
      <p:bold r:id="rId63"/>
      <p:italic r:id="rId64"/>
      <p:boldItalic r:id="rId65"/>
    </p:embeddedFont>
    <p:embeddedFont>
      <p:font typeface="Segoe UI" panose="020B0502040204020203" pitchFamily="34" charset="0"/>
      <p:regular r:id="rId66"/>
      <p:bold r:id="rId67"/>
      <p:italic r:id="rId68"/>
      <p:boldItalic r:id="rId69"/>
    </p:embeddedFont>
    <p:embeddedFont>
      <p:font typeface="Segoe UI Light" panose="020B0502040204020203" pitchFamily="34" charset="0"/>
      <p:regular r:id="rId70"/>
      <p:italic r:id="rId7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240"/>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font" Target="fonts/font13.fntdata"/><Relationship Id="rId68" Type="http://schemas.openxmlformats.org/officeDocument/2006/relationships/font" Target="fonts/font18.fntdata"/><Relationship Id="rId7" Type="http://schemas.openxmlformats.org/officeDocument/2006/relationships/slide" Target="slides/slide2.xml"/><Relationship Id="rId71" Type="http://schemas.openxmlformats.org/officeDocument/2006/relationships/font" Target="fonts/font21.fntdata"/><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7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7.fntdata"/><Relationship Id="rId61" Type="http://schemas.openxmlformats.org/officeDocument/2006/relationships/font" Target="fonts/font11.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font" Target="fonts/font19.fntdata"/><Relationship Id="rId8" Type="http://schemas.openxmlformats.org/officeDocument/2006/relationships/slide" Target="slides/slide3.xml"/><Relationship Id="rId51" Type="http://schemas.openxmlformats.org/officeDocument/2006/relationships/font" Target="fonts/font1.fntdata"/><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9.fntdata"/><Relationship Id="rId67" Type="http://schemas.openxmlformats.org/officeDocument/2006/relationships/font" Target="fonts/font17.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font" Target="fonts/font20.fntdata"/><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0704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31344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95170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72960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4285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2070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3657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30362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73285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451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73842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0378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7853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1948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655311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313336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65531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56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37804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50a6b6481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50a6b6481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73629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4cfa3699e4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4cfa3699e4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51773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8331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0a6b648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0a6b648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12328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p:nvPr/>
        </p:nvSpPr>
        <p:spPr>
          <a:xfrm>
            <a:off x="0" y="0"/>
            <a:ext cx="9144000" cy="51435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2" name="Google Shape;12;p2" title="Outlined U.S. Department of State seal without text"/>
          <p:cNvPicPr preferRelativeResize="0"/>
          <p:nvPr/>
        </p:nvPicPr>
        <p:blipFill rotWithShape="1">
          <a:blip r:embed="rId2">
            <a:alphaModFix amt="70000"/>
          </a:blip>
          <a:srcRect t="24376" b="15255"/>
          <a:stretch/>
        </p:blipFill>
        <p:spPr>
          <a:xfrm>
            <a:off x="268871" y="0"/>
            <a:ext cx="8520599" cy="5143500"/>
          </a:xfrm>
          <a:prstGeom prst="rect">
            <a:avLst/>
          </a:prstGeom>
          <a:noFill/>
          <a:ln>
            <a:noFill/>
          </a:ln>
        </p:spPr>
      </p:pic>
      <p:sp>
        <p:nvSpPr>
          <p:cNvPr id="13" name="Google Shape;13;p2"/>
          <p:cNvSpPr txBox="1">
            <a:spLocks noGrp="1"/>
          </p:cNvSpPr>
          <p:nvPr>
            <p:ph type="ctrTitle"/>
          </p:nvPr>
        </p:nvSpPr>
        <p:spPr>
          <a:xfrm>
            <a:off x="311708" y="987451"/>
            <a:ext cx="8520600" cy="2052600"/>
          </a:xfrm>
          <a:prstGeom prst="rect">
            <a:avLst/>
          </a:prstGeom>
        </p:spPr>
        <p:txBody>
          <a:bodyPr spcFirstLastPara="1" wrap="square" lIns="91425" tIns="91425" rIns="91425" bIns="91425" anchor="b" anchorCtr="0"/>
          <a:lstStyle>
            <a:lvl1pPr lvl="0" algn="ctr">
              <a:spcBef>
                <a:spcPts val="0"/>
              </a:spcBef>
              <a:spcAft>
                <a:spcPts val="0"/>
              </a:spcAft>
              <a:buClr>
                <a:srgbClr val="FFFFFF"/>
              </a:buClr>
              <a:buSzPts val="5200"/>
              <a:buFont typeface="EB Garamond"/>
              <a:buNone/>
              <a:defRPr sz="5200">
                <a:solidFill>
                  <a:srgbClr val="FFFFFF"/>
                </a:solidFill>
                <a:latin typeface="EB Garamond"/>
                <a:ea typeface="EB Garamond"/>
                <a:cs typeface="EB Garamond"/>
                <a:sym typeface="EB Garamond"/>
              </a:defRPr>
            </a:lvl1pPr>
            <a:lvl2pPr lvl="1"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2pPr>
            <a:lvl3pPr lvl="2"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3pPr>
            <a:lvl4pPr lvl="3"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4pPr>
            <a:lvl5pPr lvl="4"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5pPr>
            <a:lvl6pPr lvl="5"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6pPr>
            <a:lvl7pPr lvl="6"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7pPr>
            <a:lvl8pPr lvl="7"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8pPr>
            <a:lvl9pPr lvl="8" algn="ctr">
              <a:spcBef>
                <a:spcPts val="0"/>
              </a:spcBef>
              <a:spcAft>
                <a:spcPts val="0"/>
              </a:spcAft>
              <a:buClr>
                <a:srgbClr val="FFFFFF"/>
              </a:buClr>
              <a:buSzPts val="5200"/>
              <a:buFont typeface="EB Garamond"/>
              <a:buNone/>
              <a:defRPr sz="5200" b="1">
                <a:solidFill>
                  <a:srgbClr val="FFFFFF"/>
                </a:solidFill>
                <a:latin typeface="EB Garamond"/>
                <a:ea typeface="EB Garamond"/>
                <a:cs typeface="EB Garamond"/>
                <a:sym typeface="EB Garamond"/>
              </a:defRPr>
            </a:lvl9pPr>
          </a:lstStyle>
          <a:p>
            <a:endParaRPr/>
          </a:p>
        </p:txBody>
      </p:sp>
      <p:sp>
        <p:nvSpPr>
          <p:cNvPr id="14" name="Google Shape;14;p2"/>
          <p:cNvSpPr txBox="1">
            <a:spLocks noGrp="1"/>
          </p:cNvSpPr>
          <p:nvPr>
            <p:ph type="subTitle" idx="1"/>
          </p:nvPr>
        </p:nvSpPr>
        <p:spPr>
          <a:xfrm>
            <a:off x="311700" y="3381801"/>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rgbClr val="FFFFFF"/>
              </a:buClr>
              <a:buSzPts val="2400"/>
              <a:buNone/>
              <a:defRPr sz="2400">
                <a:solidFill>
                  <a:srgbClr val="FFFFFF"/>
                </a:solidFill>
              </a:defRPr>
            </a:lvl1pPr>
            <a:lvl2pPr lvl="1" algn="ctr">
              <a:lnSpc>
                <a:spcPct val="100000"/>
              </a:lnSpc>
              <a:spcBef>
                <a:spcPts val="0"/>
              </a:spcBef>
              <a:spcAft>
                <a:spcPts val="0"/>
              </a:spcAft>
              <a:buClr>
                <a:srgbClr val="FFFFFF"/>
              </a:buClr>
              <a:buSzPts val="2400"/>
              <a:buNone/>
              <a:defRPr sz="2400">
                <a:solidFill>
                  <a:srgbClr val="FFFFFF"/>
                </a:solidFill>
              </a:defRPr>
            </a:lvl2pPr>
            <a:lvl3pPr lvl="2" algn="ctr">
              <a:lnSpc>
                <a:spcPct val="100000"/>
              </a:lnSpc>
              <a:spcBef>
                <a:spcPts val="0"/>
              </a:spcBef>
              <a:spcAft>
                <a:spcPts val="0"/>
              </a:spcAft>
              <a:buClr>
                <a:srgbClr val="FFFFFF"/>
              </a:buClr>
              <a:buSzPts val="2400"/>
              <a:buNone/>
              <a:defRPr sz="2400">
                <a:solidFill>
                  <a:srgbClr val="FFFFFF"/>
                </a:solidFill>
              </a:defRPr>
            </a:lvl3pPr>
            <a:lvl4pPr lvl="3" algn="ctr">
              <a:lnSpc>
                <a:spcPct val="100000"/>
              </a:lnSpc>
              <a:spcBef>
                <a:spcPts val="0"/>
              </a:spcBef>
              <a:spcAft>
                <a:spcPts val="0"/>
              </a:spcAft>
              <a:buClr>
                <a:srgbClr val="FFFFFF"/>
              </a:buClr>
              <a:buSzPts val="2400"/>
              <a:buNone/>
              <a:defRPr sz="2400">
                <a:solidFill>
                  <a:srgbClr val="FFFFFF"/>
                </a:solidFill>
              </a:defRPr>
            </a:lvl4pPr>
            <a:lvl5pPr lvl="4" algn="ctr">
              <a:lnSpc>
                <a:spcPct val="100000"/>
              </a:lnSpc>
              <a:spcBef>
                <a:spcPts val="0"/>
              </a:spcBef>
              <a:spcAft>
                <a:spcPts val="0"/>
              </a:spcAft>
              <a:buClr>
                <a:srgbClr val="FFFFFF"/>
              </a:buClr>
              <a:buSzPts val="2400"/>
              <a:buNone/>
              <a:defRPr sz="2400">
                <a:solidFill>
                  <a:srgbClr val="FFFFFF"/>
                </a:solidFill>
              </a:defRPr>
            </a:lvl5pPr>
            <a:lvl6pPr lvl="5" algn="ctr">
              <a:lnSpc>
                <a:spcPct val="100000"/>
              </a:lnSpc>
              <a:spcBef>
                <a:spcPts val="0"/>
              </a:spcBef>
              <a:spcAft>
                <a:spcPts val="0"/>
              </a:spcAft>
              <a:buClr>
                <a:srgbClr val="FFFFFF"/>
              </a:buClr>
              <a:buSzPts val="2400"/>
              <a:buNone/>
              <a:defRPr sz="2400">
                <a:solidFill>
                  <a:srgbClr val="FFFFFF"/>
                </a:solidFill>
              </a:defRPr>
            </a:lvl6pPr>
            <a:lvl7pPr lvl="6" algn="ctr">
              <a:lnSpc>
                <a:spcPct val="100000"/>
              </a:lnSpc>
              <a:spcBef>
                <a:spcPts val="0"/>
              </a:spcBef>
              <a:spcAft>
                <a:spcPts val="0"/>
              </a:spcAft>
              <a:buClr>
                <a:srgbClr val="FFFFFF"/>
              </a:buClr>
              <a:buSzPts val="2400"/>
              <a:buNone/>
              <a:defRPr sz="2400">
                <a:solidFill>
                  <a:srgbClr val="FFFFFF"/>
                </a:solidFill>
              </a:defRPr>
            </a:lvl7pPr>
            <a:lvl8pPr lvl="7" algn="ctr">
              <a:lnSpc>
                <a:spcPct val="100000"/>
              </a:lnSpc>
              <a:spcBef>
                <a:spcPts val="0"/>
              </a:spcBef>
              <a:spcAft>
                <a:spcPts val="0"/>
              </a:spcAft>
              <a:buClr>
                <a:srgbClr val="FFFFFF"/>
              </a:buClr>
              <a:buSzPts val="2400"/>
              <a:buNone/>
              <a:defRPr sz="2400">
                <a:solidFill>
                  <a:srgbClr val="FFFFFF"/>
                </a:solidFill>
              </a:defRPr>
            </a:lvl8pPr>
            <a:lvl9pPr lvl="8" algn="ctr">
              <a:lnSpc>
                <a:spcPct val="100000"/>
              </a:lnSpc>
              <a:spcBef>
                <a:spcPts val="0"/>
              </a:spcBef>
              <a:spcAft>
                <a:spcPts val="0"/>
              </a:spcAft>
              <a:buClr>
                <a:srgbClr val="FFFFFF"/>
              </a:buClr>
              <a:buSzPts val="2400"/>
              <a:buNone/>
              <a:defRPr sz="2400">
                <a:solidFill>
                  <a:srgbClr val="FFFFFF"/>
                </a:solidFill>
              </a:defRPr>
            </a:lvl9pPr>
          </a:lstStyle>
          <a:p>
            <a:endParaRPr/>
          </a:p>
        </p:txBody>
      </p:sp>
      <p:grpSp>
        <p:nvGrpSpPr>
          <p:cNvPr id="15" name="Google Shape;15;p2"/>
          <p:cNvGrpSpPr/>
          <p:nvPr/>
        </p:nvGrpSpPr>
        <p:grpSpPr>
          <a:xfrm>
            <a:off x="5205013" y="3181601"/>
            <a:ext cx="2697000" cy="56424"/>
            <a:chOff x="5240700" y="3184501"/>
            <a:chExt cx="2697000" cy="56424"/>
          </a:xfrm>
        </p:grpSpPr>
        <p:sp>
          <p:nvSpPr>
            <p:cNvPr id="16" name="Google Shape;16;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7;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 name="Google Shape;18;p2"/>
          <p:cNvGrpSpPr/>
          <p:nvPr/>
        </p:nvGrpSpPr>
        <p:grpSpPr>
          <a:xfrm>
            <a:off x="4225405" y="3124708"/>
            <a:ext cx="693191" cy="170211"/>
            <a:chOff x="4083975" y="3226850"/>
            <a:chExt cx="976050" cy="239700"/>
          </a:xfrm>
        </p:grpSpPr>
        <p:sp>
          <p:nvSpPr>
            <p:cNvPr id="19" name="Google Shape;19;p2"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2"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2" name="Google Shape;2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dirty="0"/>
          </a:p>
        </p:txBody>
      </p:sp>
      <p:sp>
        <p:nvSpPr>
          <p:cNvPr id="23" name="Google Shape;23;p2"/>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00">
                <a:solidFill>
                  <a:srgbClr val="FFFFFF"/>
                </a:solidFill>
                <a:latin typeface="EB Garamond"/>
                <a:ea typeface="EB Garamond"/>
                <a:cs typeface="EB Garamond"/>
                <a:sym typeface="EB Garamond"/>
              </a:rPr>
              <a:t>U.S. DEPARTMENT </a:t>
            </a:r>
            <a:r>
              <a:rPr lang="en" sz="900" i="1">
                <a:solidFill>
                  <a:srgbClr val="FFFFFF"/>
                </a:solidFill>
                <a:latin typeface="EB Garamond"/>
                <a:ea typeface="EB Garamond"/>
                <a:cs typeface="EB Garamond"/>
                <a:sym typeface="EB Garamond"/>
              </a:rPr>
              <a:t>of</a:t>
            </a:r>
            <a:r>
              <a:rPr lang="en" sz="900">
                <a:solidFill>
                  <a:srgbClr val="FFFFFF"/>
                </a:solidFill>
                <a:latin typeface="EB Garamond"/>
                <a:ea typeface="EB Garamond"/>
                <a:cs typeface="EB Garamond"/>
                <a:sym typeface="EB Garamond"/>
              </a:rPr>
              <a:t>  STATE</a:t>
            </a:r>
            <a:endParaRPr sz="900" dirty="0">
              <a:solidFill>
                <a:srgbClr val="FFFFFF"/>
              </a:solidFill>
              <a:latin typeface="EB Garamond"/>
              <a:ea typeface="EB Garamond"/>
              <a:cs typeface="EB Garamond"/>
              <a:sym typeface="EB Garamond"/>
            </a:endParaRPr>
          </a:p>
        </p:txBody>
      </p:sp>
      <p:grpSp>
        <p:nvGrpSpPr>
          <p:cNvPr id="24" name="Google Shape;24;p2"/>
          <p:cNvGrpSpPr/>
          <p:nvPr/>
        </p:nvGrpSpPr>
        <p:grpSpPr>
          <a:xfrm>
            <a:off x="1207638" y="3181601"/>
            <a:ext cx="2697000" cy="56424"/>
            <a:chOff x="5240700" y="3184501"/>
            <a:chExt cx="2697000" cy="56424"/>
          </a:xfrm>
        </p:grpSpPr>
        <p:sp>
          <p:nvSpPr>
            <p:cNvPr id="25" name="Google Shape;25;p2" title="thin gold line"/>
            <p:cNvSpPr/>
            <p:nvPr/>
          </p:nvSpPr>
          <p:spPr>
            <a:xfrm>
              <a:off x="5240700" y="3184501"/>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2" title="thin gold line"/>
            <p:cNvSpPr/>
            <p:nvPr/>
          </p:nvSpPr>
          <p:spPr>
            <a:xfrm>
              <a:off x="5240700" y="3225025"/>
              <a:ext cx="2697000" cy="15900"/>
            </a:xfrm>
            <a:prstGeom prst="rect">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lstStyle>
            <a:lvl1pPr lvl="0" algn="ctr">
              <a:spcBef>
                <a:spcPts val="0"/>
              </a:spcBef>
              <a:spcAft>
                <a:spcPts val="0"/>
              </a:spcAft>
              <a:buClr>
                <a:srgbClr val="062135"/>
              </a:buClr>
              <a:buSzPts val="3600"/>
              <a:buNone/>
              <a:defRPr sz="3600">
                <a:solidFill>
                  <a:srgbClr val="062135"/>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
        <p:nvSpPr>
          <p:cNvPr id="30" name="Google Shape;30;p3"/>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1" name="Google Shape;31;p3"/>
          <p:cNvGrpSpPr/>
          <p:nvPr/>
        </p:nvGrpSpPr>
        <p:grpSpPr>
          <a:xfrm>
            <a:off x="311887" y="180355"/>
            <a:ext cx="562790" cy="138187"/>
            <a:chOff x="4083975" y="3226850"/>
            <a:chExt cx="976050" cy="239700"/>
          </a:xfrm>
        </p:grpSpPr>
        <p:sp>
          <p:nvSpPr>
            <p:cNvPr id="32" name="Google Shape;32;p3"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3;p3"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4;p3"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5" name="Google Shape;35;p3"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6"/>
        <p:cNvGrpSpPr/>
        <p:nvPr/>
      </p:nvGrpSpPr>
      <p:grpSpPr>
        <a:xfrm>
          <a:off x="0" y="0"/>
          <a:ext cx="0" cy="0"/>
          <a:chOff x="0" y="0"/>
          <a:chExt cx="0" cy="0"/>
        </a:xfrm>
      </p:grpSpPr>
      <p:sp>
        <p:nvSpPr>
          <p:cNvPr id="37" name="Google Shape;37;p4"/>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38" name="Google Shape;38;p4"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39" name="Google Shape;39;p4"/>
          <p:cNvGrpSpPr/>
          <p:nvPr/>
        </p:nvGrpSpPr>
        <p:grpSpPr>
          <a:xfrm>
            <a:off x="311887" y="180355"/>
            <a:ext cx="562790" cy="138187"/>
            <a:chOff x="4083975" y="3226850"/>
            <a:chExt cx="976050" cy="239700"/>
          </a:xfrm>
        </p:grpSpPr>
        <p:sp>
          <p:nvSpPr>
            <p:cNvPr id="40" name="Google Shape;40;p4"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4"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p4"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 name="Google Shape;43;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5" name="Google Shape;4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4"/>
        <p:cNvGrpSpPr/>
        <p:nvPr/>
      </p:nvGrpSpPr>
      <p:grpSpPr>
        <a:xfrm>
          <a:off x="0" y="0"/>
          <a:ext cx="0" cy="0"/>
          <a:chOff x="0" y="0"/>
          <a:chExt cx="0" cy="0"/>
        </a:xfrm>
      </p:grpSpPr>
      <p:sp>
        <p:nvSpPr>
          <p:cNvPr id="75" name="Google Shape;75;p8"/>
          <p:cNvSpPr/>
          <p:nvPr/>
        </p:nvSpPr>
        <p:spPr>
          <a:xfrm>
            <a:off x="-21450" y="-7150"/>
            <a:ext cx="9186900" cy="1070700"/>
          </a:xfrm>
          <a:prstGeom prst="rect">
            <a:avLst/>
          </a:prstGeom>
          <a:solidFill>
            <a:srgbClr val="062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76" name="Google Shape;76;p8" title="Outlined U.S. Department of State seal without text"/>
          <p:cNvPicPr preferRelativeResize="0"/>
          <p:nvPr/>
        </p:nvPicPr>
        <p:blipFill rotWithShape="1">
          <a:blip r:embed="rId2">
            <a:alphaModFix amt="70000"/>
          </a:blip>
          <a:srcRect l="4303" t="29301" r="6051" b="53664"/>
          <a:stretch/>
        </p:blipFill>
        <p:spPr>
          <a:xfrm>
            <a:off x="3578375" y="0"/>
            <a:ext cx="5582176" cy="1060724"/>
          </a:xfrm>
          <a:prstGeom prst="rect">
            <a:avLst/>
          </a:prstGeom>
          <a:noFill/>
          <a:ln>
            <a:noFill/>
          </a:ln>
        </p:spPr>
      </p:pic>
      <p:grpSp>
        <p:nvGrpSpPr>
          <p:cNvPr id="77" name="Google Shape;77;p8"/>
          <p:cNvGrpSpPr/>
          <p:nvPr/>
        </p:nvGrpSpPr>
        <p:grpSpPr>
          <a:xfrm>
            <a:off x="311887" y="180355"/>
            <a:ext cx="562790" cy="138187"/>
            <a:chOff x="4083975" y="3226850"/>
            <a:chExt cx="976050" cy="239700"/>
          </a:xfrm>
        </p:grpSpPr>
        <p:sp>
          <p:nvSpPr>
            <p:cNvPr id="78" name="Google Shape;78;p8"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79;p8"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80;p8"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81" name="Google Shape;81;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Clr>
                <a:srgbClr val="8E683D"/>
              </a:buClr>
              <a:buSzPts val="4800"/>
              <a:buNone/>
              <a:defRPr sz="4800">
                <a:solidFill>
                  <a:srgbClr val="8E683D"/>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2" name="Google Shape;82;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017973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36"/>
        <p:cNvGrpSpPr/>
        <p:nvPr/>
      </p:nvGrpSpPr>
      <p:grpSpPr>
        <a:xfrm>
          <a:off x="0" y="0"/>
          <a:ext cx="0" cy="0"/>
          <a:chOff x="0" y="0"/>
          <a:chExt cx="0" cy="0"/>
        </a:xfrm>
      </p:grpSpPr>
      <p:sp>
        <p:nvSpPr>
          <p:cNvPr id="37" name="Google Shape;37;p4"/>
          <p:cNvSpPr/>
          <p:nvPr/>
        </p:nvSpPr>
        <p:spPr>
          <a:xfrm>
            <a:off x="-21450" y="-7150"/>
            <a:ext cx="9186900" cy="1070700"/>
          </a:xfrm>
          <a:prstGeom prst="rect">
            <a:avLst/>
          </a:prstGeom>
          <a:solidFill>
            <a:srgbClr val="062135"/>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350" dirty="0"/>
          </a:p>
        </p:txBody>
      </p:sp>
      <p:pic>
        <p:nvPicPr>
          <p:cNvPr id="38" name="Google Shape;38;p4" title="Outlined U.S. Department of State seal without text"/>
          <p:cNvPicPr preferRelativeResize="0"/>
          <p:nvPr/>
        </p:nvPicPr>
        <p:blipFill rotWithShape="1">
          <a:blip r:embed="rId2">
            <a:alphaModFix amt="70000"/>
          </a:blip>
          <a:srcRect l="4303" t="29301" r="6051" b="53664"/>
          <a:stretch/>
        </p:blipFill>
        <p:spPr>
          <a:xfrm>
            <a:off x="3578375" y="1"/>
            <a:ext cx="5582176" cy="1060724"/>
          </a:xfrm>
          <a:prstGeom prst="rect">
            <a:avLst/>
          </a:prstGeom>
          <a:noFill/>
          <a:ln>
            <a:noFill/>
          </a:ln>
        </p:spPr>
      </p:pic>
      <p:grpSp>
        <p:nvGrpSpPr>
          <p:cNvPr id="39" name="Google Shape;39;p4"/>
          <p:cNvGrpSpPr/>
          <p:nvPr/>
        </p:nvGrpSpPr>
        <p:grpSpPr>
          <a:xfrm>
            <a:off x="311887" y="180356"/>
            <a:ext cx="562790" cy="138187"/>
            <a:chOff x="4083975" y="3226850"/>
            <a:chExt cx="976050" cy="239700"/>
          </a:xfrm>
        </p:grpSpPr>
        <p:sp>
          <p:nvSpPr>
            <p:cNvPr id="40" name="Google Shape;40;p4" title="gold star"/>
            <p:cNvSpPr/>
            <p:nvPr/>
          </p:nvSpPr>
          <p:spPr>
            <a:xfrm>
              <a:off x="408397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dirty="0"/>
            </a:p>
          </p:txBody>
        </p:sp>
        <p:sp>
          <p:nvSpPr>
            <p:cNvPr id="41" name="Google Shape;41;p4" title="gold star"/>
            <p:cNvSpPr/>
            <p:nvPr/>
          </p:nvSpPr>
          <p:spPr>
            <a:xfrm>
              <a:off x="4445850"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dirty="0"/>
            </a:p>
          </p:txBody>
        </p:sp>
        <p:sp>
          <p:nvSpPr>
            <p:cNvPr id="42" name="Google Shape;42;p4" title="gold star"/>
            <p:cNvSpPr/>
            <p:nvPr/>
          </p:nvSpPr>
          <p:spPr>
            <a:xfrm>
              <a:off x="4807725" y="3226850"/>
              <a:ext cx="252300" cy="239700"/>
            </a:xfrm>
            <a:prstGeom prst="star5">
              <a:avLst>
                <a:gd name="adj" fmla="val 19098"/>
                <a:gd name="hf" fmla="val 105146"/>
                <a:gd name="vf" fmla="val 110557"/>
              </a:avLst>
            </a:prstGeom>
            <a:solidFill>
              <a:srgbClr val="C2A8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dirty="0"/>
            </a:p>
          </p:txBody>
        </p:sp>
      </p:grpSp>
      <p:sp>
        <p:nvSpPr>
          <p:cNvPr id="43" name="Google Shape;43;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342900" lvl="0" indent="-257175">
              <a:spcBef>
                <a:spcPts val="0"/>
              </a:spcBef>
              <a:spcAft>
                <a:spcPts val="0"/>
              </a:spcAft>
              <a:buSzPts val="1800"/>
              <a:buChar char="●"/>
              <a:defRPr/>
            </a:lvl1pPr>
            <a:lvl2pPr marL="685800" lvl="1" indent="-238125">
              <a:spcBef>
                <a:spcPts val="1200"/>
              </a:spcBef>
              <a:spcAft>
                <a:spcPts val="0"/>
              </a:spcAft>
              <a:buSzPts val="1400"/>
              <a:buChar char="○"/>
              <a:defRPr/>
            </a:lvl2pPr>
            <a:lvl3pPr marL="1028700" lvl="2" indent="-238125">
              <a:spcBef>
                <a:spcPts val="1200"/>
              </a:spcBef>
              <a:spcAft>
                <a:spcPts val="0"/>
              </a:spcAft>
              <a:buSzPts val="1400"/>
              <a:buChar char="■"/>
              <a:defRPr/>
            </a:lvl3pPr>
            <a:lvl4pPr marL="1371600" lvl="3" indent="-238125">
              <a:spcBef>
                <a:spcPts val="1200"/>
              </a:spcBef>
              <a:spcAft>
                <a:spcPts val="0"/>
              </a:spcAft>
              <a:buSzPts val="1400"/>
              <a:buChar char="●"/>
              <a:defRPr/>
            </a:lvl4pPr>
            <a:lvl5pPr marL="1714500" lvl="4" indent="-238125">
              <a:spcBef>
                <a:spcPts val="1200"/>
              </a:spcBef>
              <a:spcAft>
                <a:spcPts val="0"/>
              </a:spcAft>
              <a:buSzPts val="1400"/>
              <a:buChar char="○"/>
              <a:defRPr/>
            </a:lvl5pPr>
            <a:lvl6pPr marL="2057400" lvl="5" indent="-238125">
              <a:spcBef>
                <a:spcPts val="1200"/>
              </a:spcBef>
              <a:spcAft>
                <a:spcPts val="0"/>
              </a:spcAft>
              <a:buSzPts val="1400"/>
              <a:buChar char="■"/>
              <a:defRPr/>
            </a:lvl6pPr>
            <a:lvl7pPr marL="2400300" lvl="6" indent="-238125">
              <a:spcBef>
                <a:spcPts val="1200"/>
              </a:spcBef>
              <a:spcAft>
                <a:spcPts val="0"/>
              </a:spcAft>
              <a:buSzPts val="1400"/>
              <a:buChar char="●"/>
              <a:defRPr/>
            </a:lvl7pPr>
            <a:lvl8pPr marL="2743200" lvl="7" indent="-238125">
              <a:spcBef>
                <a:spcPts val="1200"/>
              </a:spcBef>
              <a:spcAft>
                <a:spcPts val="0"/>
              </a:spcAft>
              <a:buSzPts val="1400"/>
              <a:buChar char="○"/>
              <a:defRPr/>
            </a:lvl8pPr>
            <a:lvl9pPr marL="3086100" lvl="8" indent="-238125">
              <a:spcBef>
                <a:spcPts val="1200"/>
              </a:spcBef>
              <a:spcAft>
                <a:spcPts val="1200"/>
              </a:spcAft>
              <a:buSzPts val="1400"/>
              <a:buChar char="■"/>
              <a:defRPr/>
            </a:lvl9pPr>
          </a:lstStyle>
          <a:p>
            <a:endParaRPr/>
          </a:p>
        </p:txBody>
      </p:sp>
      <p:sp>
        <p:nvSpPr>
          <p:cNvPr id="45" name="Google Shape;4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937945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1pPr>
            <a:lvl2pPr lvl="1">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2pPr>
            <a:lvl3pPr lvl="2">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3pPr>
            <a:lvl4pPr lvl="3">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4pPr>
            <a:lvl5pPr lvl="4">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5pPr>
            <a:lvl6pPr lvl="5">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6pPr>
            <a:lvl7pPr lvl="6">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7pPr>
            <a:lvl8pPr lvl="7">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8pPr>
            <a:lvl9pPr lvl="8">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dirty="0"/>
          </a:p>
        </p:txBody>
      </p:sp>
      <p:sp>
        <p:nvSpPr>
          <p:cNvPr id="9" name="Google Shape;9;p1"/>
          <p:cNvSpPr txBox="1"/>
          <p:nvPr/>
        </p:nvSpPr>
        <p:spPr>
          <a:xfrm>
            <a:off x="3547800" y="4733575"/>
            <a:ext cx="2048400" cy="25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00">
                <a:solidFill>
                  <a:srgbClr val="8D98AA"/>
                </a:solidFill>
                <a:latin typeface="EB Garamond"/>
                <a:ea typeface="EB Garamond"/>
                <a:cs typeface="EB Garamond"/>
                <a:sym typeface="EB Garamond"/>
              </a:rPr>
              <a:t>U.S. DEPARTMENT </a:t>
            </a:r>
            <a:r>
              <a:rPr lang="en" sz="600" i="1">
                <a:solidFill>
                  <a:srgbClr val="8D98AA"/>
                </a:solidFill>
                <a:latin typeface="EB Garamond"/>
                <a:ea typeface="EB Garamond"/>
                <a:cs typeface="EB Garamond"/>
                <a:sym typeface="EB Garamond"/>
              </a:rPr>
              <a:t>of</a:t>
            </a:r>
            <a:r>
              <a:rPr lang="en" sz="600">
                <a:solidFill>
                  <a:srgbClr val="8D98AA"/>
                </a:solidFill>
                <a:latin typeface="EB Garamond"/>
                <a:ea typeface="EB Garamond"/>
                <a:cs typeface="EB Garamond"/>
                <a:sym typeface="EB Garamond"/>
              </a:rPr>
              <a:t>  STATE</a:t>
            </a:r>
            <a:endParaRPr sz="600" dirty="0">
              <a:solidFill>
                <a:srgbClr val="8D98AA"/>
              </a:solidFill>
              <a:latin typeface="EB Garamond"/>
              <a:ea typeface="EB Garamond"/>
              <a:cs typeface="EB Garamond"/>
              <a:sym typeface="EB 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62" r:id="rId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1pPr>
            <a:lvl2pPr lvl="1">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2pPr>
            <a:lvl3pPr lvl="2">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3pPr>
            <a:lvl4pPr lvl="3">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4pPr>
            <a:lvl5pPr lvl="4">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5pPr>
            <a:lvl6pPr lvl="5">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6pPr>
            <a:lvl7pPr lvl="6">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7pPr>
            <a:lvl8pPr lvl="7">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8pPr>
            <a:lvl9pPr lvl="8">
              <a:spcBef>
                <a:spcPts val="0"/>
              </a:spcBef>
              <a:spcAft>
                <a:spcPts val="0"/>
              </a:spcAft>
              <a:buClr>
                <a:srgbClr val="FFFFFF"/>
              </a:buClr>
              <a:buSzPts val="2800"/>
              <a:buFont typeface="EB Garamond"/>
              <a:buNone/>
              <a:defRPr sz="2800" b="1">
                <a:solidFill>
                  <a:srgbClr val="FFFFFF"/>
                </a:solidFill>
                <a:latin typeface="EB Garamond"/>
                <a:ea typeface="EB Garamond"/>
                <a:cs typeface="EB Garamond"/>
                <a:sym typeface="EB Garamon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750">
                <a:solidFill>
                  <a:schemeClr val="dk2"/>
                </a:solidFill>
                <a:latin typeface="Open Sans"/>
                <a:ea typeface="Open Sans"/>
                <a:cs typeface="Open Sans"/>
                <a:sym typeface="Open Sans"/>
              </a:defRPr>
            </a:lvl1pPr>
            <a:lvl2pPr lvl="1" algn="r">
              <a:buNone/>
              <a:defRPr sz="750">
                <a:solidFill>
                  <a:schemeClr val="dk2"/>
                </a:solidFill>
                <a:latin typeface="Open Sans"/>
                <a:ea typeface="Open Sans"/>
                <a:cs typeface="Open Sans"/>
                <a:sym typeface="Open Sans"/>
              </a:defRPr>
            </a:lvl2pPr>
            <a:lvl3pPr lvl="2" algn="r">
              <a:buNone/>
              <a:defRPr sz="750">
                <a:solidFill>
                  <a:schemeClr val="dk2"/>
                </a:solidFill>
                <a:latin typeface="Open Sans"/>
                <a:ea typeface="Open Sans"/>
                <a:cs typeface="Open Sans"/>
                <a:sym typeface="Open Sans"/>
              </a:defRPr>
            </a:lvl3pPr>
            <a:lvl4pPr lvl="3" algn="r">
              <a:buNone/>
              <a:defRPr sz="750">
                <a:solidFill>
                  <a:schemeClr val="dk2"/>
                </a:solidFill>
                <a:latin typeface="Open Sans"/>
                <a:ea typeface="Open Sans"/>
                <a:cs typeface="Open Sans"/>
                <a:sym typeface="Open Sans"/>
              </a:defRPr>
            </a:lvl4pPr>
            <a:lvl5pPr lvl="4" algn="r">
              <a:buNone/>
              <a:defRPr sz="750">
                <a:solidFill>
                  <a:schemeClr val="dk2"/>
                </a:solidFill>
                <a:latin typeface="Open Sans"/>
                <a:ea typeface="Open Sans"/>
                <a:cs typeface="Open Sans"/>
                <a:sym typeface="Open Sans"/>
              </a:defRPr>
            </a:lvl5pPr>
            <a:lvl6pPr lvl="5" algn="r">
              <a:buNone/>
              <a:defRPr sz="750">
                <a:solidFill>
                  <a:schemeClr val="dk2"/>
                </a:solidFill>
                <a:latin typeface="Open Sans"/>
                <a:ea typeface="Open Sans"/>
                <a:cs typeface="Open Sans"/>
                <a:sym typeface="Open Sans"/>
              </a:defRPr>
            </a:lvl6pPr>
            <a:lvl7pPr lvl="6" algn="r">
              <a:buNone/>
              <a:defRPr sz="750">
                <a:solidFill>
                  <a:schemeClr val="dk2"/>
                </a:solidFill>
                <a:latin typeface="Open Sans"/>
                <a:ea typeface="Open Sans"/>
                <a:cs typeface="Open Sans"/>
                <a:sym typeface="Open Sans"/>
              </a:defRPr>
            </a:lvl7pPr>
            <a:lvl8pPr lvl="7" algn="r">
              <a:buNone/>
              <a:defRPr sz="750">
                <a:solidFill>
                  <a:schemeClr val="dk2"/>
                </a:solidFill>
                <a:latin typeface="Open Sans"/>
                <a:ea typeface="Open Sans"/>
                <a:cs typeface="Open Sans"/>
                <a:sym typeface="Open Sans"/>
              </a:defRPr>
            </a:lvl8pPr>
            <a:lvl9pPr lvl="8" algn="r">
              <a:buNone/>
              <a:defRPr sz="750">
                <a:solidFill>
                  <a:schemeClr val="dk2"/>
                </a:solidFill>
                <a:latin typeface="Open Sans"/>
                <a:ea typeface="Open Sans"/>
                <a:cs typeface="Open Sans"/>
                <a:sym typeface="Open Sans"/>
              </a:defRPr>
            </a:lvl9pPr>
          </a:lstStyle>
          <a:p>
            <a:fld id="{00000000-1234-1234-1234-123412341234}" type="slidenum">
              <a:rPr lang="en" smtClean="0"/>
              <a:pPr/>
              <a:t>‹#›</a:t>
            </a:fld>
            <a:endParaRPr lang="en"/>
          </a:p>
        </p:txBody>
      </p:sp>
      <p:sp>
        <p:nvSpPr>
          <p:cNvPr id="9" name="Google Shape;9;p1"/>
          <p:cNvSpPr txBox="1"/>
          <p:nvPr/>
        </p:nvSpPr>
        <p:spPr>
          <a:xfrm>
            <a:off x="3547800" y="4733575"/>
            <a:ext cx="2048400" cy="252900"/>
          </a:xfrm>
          <a:prstGeom prst="rect">
            <a:avLst/>
          </a:prstGeom>
          <a:noFill/>
          <a:ln>
            <a:noFill/>
          </a:ln>
        </p:spPr>
        <p:txBody>
          <a:bodyPr spcFirstLastPara="1" wrap="square" lIns="68569" tIns="68569" rIns="68569" bIns="68569" anchor="ctr" anchorCtr="0">
            <a:noAutofit/>
          </a:bodyPr>
          <a:lstStyle/>
          <a:p>
            <a:pPr marL="0" lvl="0" indent="0" algn="ctr" rtl="0">
              <a:spcBef>
                <a:spcPts val="0"/>
              </a:spcBef>
              <a:spcAft>
                <a:spcPts val="0"/>
              </a:spcAft>
              <a:buNone/>
            </a:pPr>
            <a:r>
              <a:rPr lang="en" sz="450">
                <a:solidFill>
                  <a:srgbClr val="8D98AA"/>
                </a:solidFill>
                <a:latin typeface="EB Garamond"/>
                <a:ea typeface="EB Garamond"/>
                <a:cs typeface="EB Garamond"/>
                <a:sym typeface="EB Garamond"/>
              </a:rPr>
              <a:t>U.S. DEPARTMENT </a:t>
            </a:r>
            <a:r>
              <a:rPr lang="en" sz="450" i="1">
                <a:solidFill>
                  <a:srgbClr val="8D98AA"/>
                </a:solidFill>
                <a:latin typeface="EB Garamond"/>
                <a:ea typeface="EB Garamond"/>
                <a:cs typeface="EB Garamond"/>
                <a:sym typeface="EB Garamond"/>
              </a:rPr>
              <a:t>of</a:t>
            </a:r>
            <a:r>
              <a:rPr lang="en" sz="450">
                <a:solidFill>
                  <a:srgbClr val="8D98AA"/>
                </a:solidFill>
                <a:latin typeface="EB Garamond"/>
                <a:ea typeface="EB Garamond"/>
                <a:cs typeface="EB Garamond"/>
                <a:sym typeface="EB Garamond"/>
              </a:rPr>
              <a:t>  STATE</a:t>
            </a:r>
            <a:endParaRPr sz="450" dirty="0">
              <a:solidFill>
                <a:srgbClr val="8D98AA"/>
              </a:solidFill>
              <a:latin typeface="EB Garamond"/>
              <a:ea typeface="EB Garamond"/>
              <a:cs typeface="EB Garamond"/>
              <a:sym typeface="EB Garamond"/>
            </a:endParaRPr>
          </a:p>
        </p:txBody>
      </p:sp>
    </p:spTree>
    <p:extLst>
      <p:ext uri="{BB962C8B-B14F-4D97-AF65-F5344CB8AC3E}">
        <p14:creationId xmlns:p14="http://schemas.microsoft.com/office/powerpoint/2010/main" val="552539579"/>
      </p:ext>
    </p:extLst>
  </p:cSld>
  <p:clrMap bg1="lt1" tx1="dk1" bg2="dk2" tx2="lt2" accent1="accent1" accent2="accent2" accent3="accent3" accent4="accent4" accent5="accent5" accent6="accent6" hlink="hlink" folHlink="folHlink"/>
  <p:sldLayoutIdLst>
    <p:sldLayoutId id="2147483664" r:id="rId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DorfmanBB@state.gov"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mailto:CamposCP@state.go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www.sam.gov/"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mailto:DiAngeloME@state.gov"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HartiganMT@state.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mailto:MukherjeeS1@state.gov"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mailto:WardBW@state.gov"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am.gov/opp/f144ef8235774ccfb73bd024e1aaa168/view" TargetMode="Externa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am.gov/opp/1df51bf1a334479e85e57b22e9d76f5d/view"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4" y="2162250"/>
            <a:ext cx="6390450" cy="869956"/>
          </a:xfrm>
          <a:prstGeom prst="rect">
            <a:avLst/>
          </a:prstGeom>
        </p:spPr>
        <p:txBody>
          <a:bodyPr spcFirstLastPara="1" wrap="square" lIns="68569" tIns="68569" rIns="68569" bIns="68569" anchor="t" anchorCtr="0">
            <a:noAutofit/>
          </a:bodyPr>
          <a:lstStyle/>
          <a:p>
            <a:pPr marL="0" indent="0"/>
            <a:r>
              <a:rPr lang="en-US" sz="2100" b="1" dirty="0">
                <a:latin typeface="+mn-lt"/>
                <a:ea typeface="EB Garamond" panose="00000500000000000000" pitchFamily="2" charset="0"/>
                <a:cs typeface="Calibri" panose="020F0502020204030204" pitchFamily="34" charset="0"/>
              </a:rPr>
              <a:t>Fiscal Year 2023</a:t>
            </a:r>
          </a:p>
          <a:p>
            <a:pPr marL="0" indent="0"/>
            <a:r>
              <a:rPr lang="en-US" sz="2100" dirty="0">
                <a:latin typeface="+mn-lt"/>
                <a:ea typeface="EB Garamond" panose="00000500000000000000" pitchFamily="2" charset="0"/>
                <a:cs typeface="Calibri" panose="020F0502020204030204" pitchFamily="34" charset="0"/>
              </a:rPr>
              <a:t>3</a:t>
            </a:r>
            <a:r>
              <a:rPr lang="en-US" sz="2100" baseline="30000" dirty="0">
                <a:latin typeface="+mn-lt"/>
                <a:ea typeface="EB Garamond" panose="00000500000000000000" pitchFamily="2" charset="0"/>
                <a:cs typeface="Calibri" panose="020F0502020204030204" pitchFamily="34" charset="0"/>
              </a:rPr>
              <a:t>rd</a:t>
            </a:r>
            <a:r>
              <a:rPr lang="en-US" sz="2100" dirty="0">
                <a:latin typeface="+mn-lt"/>
                <a:ea typeface="EB Garamond" panose="00000500000000000000" pitchFamily="2" charset="0"/>
                <a:cs typeface="Calibri" panose="020F0502020204030204" pitchFamily="34" charset="0"/>
              </a:rPr>
              <a:t>/4</a:t>
            </a:r>
            <a:r>
              <a:rPr lang="en-US" sz="2100" baseline="30000" dirty="0">
                <a:latin typeface="+mn-lt"/>
                <a:ea typeface="EB Garamond" panose="00000500000000000000" pitchFamily="2" charset="0"/>
                <a:cs typeface="Calibri" panose="020F0502020204030204" pitchFamily="34" charset="0"/>
              </a:rPr>
              <a:t>th</a:t>
            </a:r>
            <a:r>
              <a:rPr lang="en-US" sz="2100" dirty="0">
                <a:latin typeface="+mn-lt"/>
                <a:ea typeface="EB Garamond" panose="00000500000000000000" pitchFamily="2" charset="0"/>
                <a:cs typeface="Calibri" panose="020F0502020204030204" pitchFamily="34" charset="0"/>
              </a:rPr>
              <a:t>  Quarter</a:t>
            </a:r>
            <a:endParaRPr lang="en-US" sz="2025" dirty="0">
              <a:latin typeface="+mn-lt"/>
              <a:ea typeface="EB Garamond" panose="00000500000000000000" pitchFamily="2" charset="0"/>
              <a:cs typeface="Calibri" panose="020F0502020204030204" pitchFamily="34" charset="0"/>
            </a:endParaRPr>
          </a:p>
          <a:p>
            <a:pPr marL="0" indent="0"/>
            <a:endParaRPr lang="en-US" dirty="0">
              <a:latin typeface="EB Garamond" panose="00000500000000000000" pitchFamily="2" charset="0"/>
              <a:ea typeface="EB Garamond" panose="00000500000000000000" pitchFamily="2" charset="0"/>
              <a:cs typeface="Calibri" panose="020F0502020204030204" pitchFamily="34" charset="0"/>
            </a:endParaRPr>
          </a:p>
          <a:p>
            <a:pPr marL="0" indent="0"/>
            <a:endParaRPr lang="en-US" dirty="0">
              <a:latin typeface="EB Garamond" panose="00000500000000000000" pitchFamily="2" charset="0"/>
              <a:ea typeface="EB Garamond" panose="00000500000000000000" pitchFamily="2" charset="0"/>
            </a:endParaRPr>
          </a:p>
          <a:p>
            <a:pPr marL="0" indent="0"/>
            <a:r>
              <a:rPr lang="en-US" dirty="0">
                <a:latin typeface="+mn-lt"/>
                <a:ea typeface="EB Garamond" panose="00000500000000000000" pitchFamily="2" charset="0"/>
              </a:rPr>
              <a:t>U.S. Department of State Industry Brief</a:t>
            </a:r>
          </a:p>
          <a:p>
            <a:pPr marL="0" indent="0"/>
            <a:endParaRPr lang="en-US" dirty="0">
              <a:latin typeface="+mn-lt"/>
              <a:ea typeface="EB Garamond" panose="00000500000000000000" pitchFamily="2" charset="0"/>
            </a:endParaRPr>
          </a:p>
          <a:p>
            <a:pPr marL="0" indent="0"/>
            <a:r>
              <a:rPr lang="en-US" dirty="0">
                <a:latin typeface="+mn-lt"/>
                <a:ea typeface="EB Garamond" panose="00000500000000000000" pitchFamily="2" charset="0"/>
              </a:rPr>
              <a:t>June 27, 2023</a:t>
            </a:r>
            <a:endParaRPr dirty="0">
              <a:latin typeface="+mn-lt"/>
              <a:ea typeface="EB Garamond" panose="00000500000000000000" pitchFamily="2"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4856" y="871375"/>
            <a:ext cx="2134291" cy="12399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DS Vetting and Linguistic</a:t>
            </a:r>
          </a:p>
        </p:txBody>
      </p:sp>
      <p:sp>
        <p:nvSpPr>
          <p:cNvPr id="3" name="Text Placeholder 2"/>
          <p:cNvSpPr>
            <a:spLocks noGrp="1"/>
          </p:cNvSpPr>
          <p:nvPr>
            <p:ph type="body" idx="1"/>
          </p:nvPr>
        </p:nvSpPr>
        <p:spPr>
          <a:xfrm>
            <a:off x="311700" y="1152474"/>
            <a:ext cx="8520600" cy="3800829"/>
          </a:xfrm>
        </p:spPr>
        <p:txBody>
          <a:bodyPr/>
          <a:lstStyle/>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Licenses to work in Iraq, specifically in Baghdad and Erbil regions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Knowledge of local labor laws in Iraq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Biometric Analysts from the junior to senior levels.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Provide linguist fluent in the written and spoken languages in work region including English, Arabic, Farsi and Kurdish. </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Provide all types of insurance coverage in performance of services, such as automobile liability, comprehensive general liability, worker’s compensation, employer’s liability, DBA etc.</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tab pos="457200" algn="l"/>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Maintain a vetting support and linguists with the ability to immediately backfill vacant positions due to resignations, rotations, and illnesses due to a variety of reasons.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Managing smooth contract transition efforts in 90 days.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Perform in a fluid environment where govt needs change with little advance notice</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Recruit, vet, train and clear personnel and ensure suitability requirements for a labor force that requires positions with varying clearance levels and specialized labor categories such as Vetting Technical Specialist, Identity Intelligence Analyst, Biometric Trainer, Database Manager, Linguists, Security Liaison/Cultural Advisor, Vetting Administrative Assistant, and Identity Vetting Specialist among others.</a:t>
            </a:r>
          </a:p>
          <a:p>
            <a:pPr marL="342900" marR="0" lvl="0" indent="-342900" algn="l" defTabSz="914400" rtl="0" eaLnBrk="1" fontAlgn="base" latinLnBrk="0" hangingPunct="1">
              <a:lnSpc>
                <a:spcPct val="115000"/>
              </a:lnSpc>
              <a:spcBef>
                <a:spcPts val="0"/>
              </a:spcBef>
              <a:spcAft>
                <a:spcPts val="0"/>
              </a:spcAft>
              <a:buClr>
                <a:schemeClr val="tx1"/>
              </a:buClr>
              <a:buSzTx/>
              <a:buFont typeface="Symbol" panose="05050102010706020507" pitchFamily="18" charset="2"/>
              <a:buChar char=""/>
              <a:tabLst/>
              <a:defRPr/>
            </a:pP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Provide proven program and deputy program managers that possess strong skills in situational decision-making and work with all levels of personnel. Deputy Program Managers will be posted overseas in Iraq and Program Manager is State side.</a:t>
            </a:r>
            <a:r>
              <a:rPr kumimoji="0" lang="en-US" sz="1200" b="0" i="0" u="none" strike="noStrike" kern="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608612"/>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555283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DS Vetting and Linguistic</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46208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3165841"/>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pPr marL="0" indent="0"/>
            <a:r>
              <a:rPr lang="en" sz="2100" b="1" dirty="0">
                <a:latin typeface="+mn-lt"/>
              </a:rPr>
              <a:t>Facilities, Design, &amp; Construction Division (FDCD)</a:t>
            </a:r>
          </a:p>
          <a:p>
            <a:pPr marL="0" indent="0"/>
            <a:endParaRPr lang="en" dirty="0">
              <a:latin typeface="+mn-lt"/>
            </a:endParaRPr>
          </a:p>
          <a:p>
            <a:pPr marL="0" indent="0"/>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
        <p:nvSpPr>
          <p:cNvPr id="7" name="TextBox 6">
            <a:extLst>
              <a:ext uri="{FF2B5EF4-FFF2-40B4-BE49-F238E27FC236}">
                <a16:creationId xmlns:a16="http://schemas.microsoft.com/office/drawing/2014/main" id="{44C0CF5D-257F-6BA3-7499-276F167136E8}"/>
              </a:ext>
            </a:extLst>
          </p:cNvPr>
          <p:cNvSpPr txBox="1"/>
          <p:nvPr/>
        </p:nvSpPr>
        <p:spPr>
          <a:xfrm>
            <a:off x="3853716" y="4314325"/>
            <a:ext cx="1436568" cy="369332"/>
          </a:xfrm>
          <a:prstGeom prst="rect">
            <a:avLst/>
          </a:prstGeom>
          <a:noFill/>
        </p:spPr>
        <p:txBody>
          <a:bodyPr wrap="square">
            <a:spAutoFit/>
          </a:bodyPr>
          <a:lstStyle/>
          <a:p>
            <a:pPr algn="ctr"/>
            <a:r>
              <a:rPr lang="en" sz="1800" dirty="0">
                <a:solidFill>
                  <a:schemeClr val="bg1"/>
                </a:solidFill>
                <a:latin typeface="+mn-lt"/>
              </a:rPr>
              <a:t>06/27/2023</a:t>
            </a:r>
          </a:p>
        </p:txBody>
      </p:sp>
    </p:spTree>
    <p:extLst>
      <p:ext uri="{BB962C8B-B14F-4D97-AF65-F5344CB8AC3E}">
        <p14:creationId xmlns:p14="http://schemas.microsoft.com/office/powerpoint/2010/main" val="1068288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FDCD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Berel Dorfman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dirty="0">
                <a:latin typeface="+mn-lt"/>
                <a:cs typeface="Segoe UI" panose="020B0502040204020203" pitchFamily="34" charset="0"/>
                <a:hlinkClick r:id="rId3"/>
              </a:rPr>
              <a:t>DorfmanBB@state.gov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600" y="1771429"/>
            <a:ext cx="1732525"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latin typeface="+mn-lt"/>
              <a:cs typeface="Segoe UI" panose="020B0502040204020203" pitchFamily="34" charset="0"/>
            </a:endParaRPr>
          </a:p>
        </p:txBody>
      </p: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3948216" y="1343933"/>
            <a:ext cx="2482620"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Samantha Pakuwal</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948216" y="184489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A/OPE/AQM/FDCD</a:t>
            </a:r>
          </a:p>
          <a:p>
            <a:r>
              <a:rPr lang="en-US" sz="1000" b="1" dirty="0">
                <a:latin typeface="+mn-lt"/>
                <a:cs typeface="Segoe UI" panose="020B0502040204020203" pitchFamily="34" charset="0"/>
              </a:rPr>
              <a:t>Facilities Design &amp; Construction Division (FDCD)</a:t>
            </a:r>
          </a:p>
          <a:p>
            <a:r>
              <a:rPr lang="en-US" dirty="0">
                <a:latin typeface="+mn-lt"/>
                <a:cs typeface="Segoe UI" panose="020B0502040204020203" pitchFamily="34" charset="0"/>
                <a:hlinkClick r:id="rId4"/>
              </a:rPr>
              <a:t>PakuwalS1@state.gov</a:t>
            </a:r>
            <a:endParaRPr lang="en-US"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061056" y="1771429"/>
            <a:ext cx="2211157"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76158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HVAC &amp; BUILDING AUTOMATION SYSYEMS (BAS) CONTRACTS</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065622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Contracts</a:t>
            </a:r>
          </a:p>
        </p:txBody>
      </p:sp>
      <p:sp>
        <p:nvSpPr>
          <p:cNvPr id="3" name="Text Placeholder 2"/>
          <p:cNvSpPr>
            <a:spLocks noGrp="1"/>
          </p:cNvSpPr>
          <p:nvPr>
            <p:ph type="body" idx="1"/>
          </p:nvPr>
        </p:nvSpPr>
        <p:spPr>
          <a:xfrm>
            <a:off x="311699" y="1152475"/>
            <a:ext cx="5711595" cy="3546000"/>
          </a:xfrm>
        </p:spPr>
        <p:txBody>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HVAC Program – NAICS 238220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1400" b="1" i="0" dirty="0">
                <a:solidFill>
                  <a:srgbClr val="333333"/>
                </a:solidFill>
                <a:effectLst/>
                <a:latin typeface="Calibri" panose="020F0502020204030204" pitchFamily="34" charset="0"/>
                <a:cs typeface="Calibri" panose="020F0502020204030204" pitchFamily="34" charset="0"/>
              </a:rPr>
              <a:t>HVAC (heating, ventilation and air-conditioning) contractors</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1" u="none" strike="noStrike" kern="1200" cap="none" spc="0" normalizeH="0" baseline="0" noProof="0" dirty="0">
                <a:ln>
                  <a:noFill/>
                </a:ln>
                <a:solidFill>
                  <a:srgbClr val="333333"/>
                </a:solidFill>
                <a:uLnTx/>
                <a:uFillTx/>
                <a:latin typeface="Calibri" panose="020F0502020204030204" pitchFamily="34" charset="0"/>
                <a:ea typeface="Calibri" panose="020F0502020204030204" pitchFamily="34" charset="0"/>
                <a:cs typeface="Calibri" panose="020F0502020204030204" pitchFamily="34" charset="0"/>
              </a:rPr>
              <a:t>Project Estimate:  $100M</a:t>
            </a:r>
            <a:endParaRPr kumimoji="0" lang="en-US" sz="1400" b="1" i="0" u="none" strike="noStrike" kern="120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1400" b="0" i="0" u="none" strike="noStrike" kern="1200" cap="none" spc="-20" normalizeH="0" baseline="0" noProof="0" dirty="0">
                <a:ln>
                  <a:noFill/>
                </a:ln>
                <a:solidFill>
                  <a:sysClr val="windowText" lastClr="000000"/>
                </a:solidFill>
                <a:effectLst/>
                <a:uLnTx/>
                <a:uFillTx/>
                <a:latin typeface="Calibri" panose="020F0502020204030204" pitchFamily="34" charset="0"/>
                <a:ea typeface="Calibri"/>
                <a:cs typeface="Calibri" panose="020F0502020204030204" pitchFamily="34" charset="0"/>
              </a:rPr>
              <a:t>The OBO/CFSM/FAC/PS HVAC Support Program needs Contractors who have an active, or are able to obtain, Top Secret Facilities Clearance, at least five (5) years of experience, Professional Engineering (PE) Licenses, and Master &amp; Journeyman level mechanical / electrical tradesmen with experience on commercial HVAC systems. Vendors shall be able to execute overseas (OCONUS) work such as: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Calibri" panose="020F0502020204030204" pitchFamily="34" charset="0"/>
                <a:ea typeface="+mn-lt"/>
                <a:cs typeface="Calibri" panose="020F0502020204030204" pitchFamily="34" charset="0"/>
              </a:rPr>
              <a:t>Replacement of Chilled Water Plants / Heating Hot Water Plants (Boilers)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Calibri" panose="020F0502020204030204" pitchFamily="34" charset="0"/>
                <a:ea typeface="+mn-lt"/>
                <a:cs typeface="Calibri" panose="020F0502020204030204" pitchFamily="34" charset="0"/>
              </a:rPr>
              <a:t>Procure and Ship: Parts and Materials</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Calibri" panose="020F0502020204030204" pitchFamily="34" charset="0"/>
                <a:ea typeface="+mn-lt"/>
                <a:cs typeface="Calibri" panose="020F0502020204030204" pitchFamily="34" charset="0"/>
              </a:rPr>
              <a:t>Preventative Maintenance Services </a:t>
            </a:r>
          </a:p>
          <a:p>
            <a:pPr marL="971550" marR="0" lvl="1" indent="-285750" algn="l" defTabSz="914400" rtl="0" eaLnBrk="1" fontAlgn="auto" latinLnBrk="0" hangingPunct="1">
              <a:lnSpc>
                <a:spcPct val="90000"/>
              </a:lnSpc>
              <a:spcBef>
                <a:spcPts val="500"/>
              </a:spcBef>
              <a:spcAft>
                <a:spcPts val="0"/>
              </a:spcAft>
              <a:buClrTx/>
              <a:buSzPct val="90000"/>
              <a:buFont typeface="Arial"/>
              <a:buChar char="•"/>
              <a:tabLst/>
              <a:defRPr/>
            </a:pPr>
            <a:r>
              <a:rPr kumimoji="0" lang="en-US" i="0" u="none" strike="noStrike" kern="1200" cap="none" spc="-20" normalizeH="0" baseline="0" noProof="0" dirty="0">
                <a:ln>
                  <a:noFill/>
                </a:ln>
                <a:solidFill>
                  <a:sysClr val="windowText" lastClr="000000"/>
                </a:solidFill>
                <a:effectLst/>
                <a:uLnTx/>
                <a:uFillTx/>
                <a:latin typeface="Calibri" panose="020F0502020204030204" pitchFamily="34" charset="0"/>
                <a:ea typeface="+mn-lt"/>
                <a:cs typeface="Calibri" panose="020F0502020204030204" pitchFamily="34" charset="0"/>
              </a:rPr>
              <a:t>Survey and Testing</a:t>
            </a:r>
          </a:p>
          <a:p>
            <a:pPr marL="114300" indent="0">
              <a:buNone/>
            </a:pPr>
            <a:endParaRPr lang="en-US" sz="14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9" name="TextBox 8">
            <a:extLst>
              <a:ext uri="{FF2B5EF4-FFF2-40B4-BE49-F238E27FC236}">
                <a16:creationId xmlns:a16="http://schemas.microsoft.com/office/drawing/2014/main" id="{374CB713-885C-8241-453E-CCA462BB3FB7}"/>
              </a:ext>
            </a:extLst>
          </p:cNvPr>
          <p:cNvSpPr txBox="1"/>
          <p:nvPr/>
        </p:nvSpPr>
        <p:spPr>
          <a:xfrm>
            <a:off x="6023295" y="2172749"/>
            <a:ext cx="2508309" cy="1569660"/>
          </a:xfrm>
          <a:prstGeom prst="rect">
            <a:avLst/>
          </a:prstGeom>
          <a:noFill/>
        </p:spPr>
        <p:txBody>
          <a:bodyPr wrap="square">
            <a:spAutoFit/>
          </a:bodyPr>
          <a:lstStyle/>
          <a:p>
            <a:pPr algn="just">
              <a:spcBef>
                <a:spcPts val="0"/>
              </a:spcBef>
            </a:pPr>
            <a:r>
              <a:rPr lang="en-US" sz="1200" b="1" dirty="0">
                <a:latin typeface="Segoe UI" panose="020B0502040204020203" pitchFamily="34" charset="0"/>
                <a:ea typeface="Calibri" panose="020F0502020204030204" pitchFamily="34" charset="0"/>
                <a:cs typeface="Calibri" panose="020F0502020204030204" pitchFamily="34" charset="0"/>
              </a:rPr>
              <a:t>Typical Chiller Manufacturers </a:t>
            </a:r>
            <a:endParaRPr lang="en-US" sz="1200" dirty="0">
              <a:latin typeface="Segoe UI Light" panose="020B0502040204020203" pitchFamily="34" charset="0"/>
              <a:ea typeface="Calibri" panose="020F0502020204030204" pitchFamily="34" charset="0"/>
              <a:cs typeface="Calibri" panose="020F0502020204030204" pitchFamily="34" charset="0"/>
            </a:endParaRPr>
          </a:p>
          <a:p>
            <a:pPr marL="285750" indent="-285750" algn="just">
              <a:spcBef>
                <a:spcPts val="0"/>
              </a:spcBef>
              <a:buFont typeface="Arial" panose="020B0604020202020204" pitchFamily="34" charset="0"/>
              <a:buChar char="•"/>
            </a:pPr>
            <a:r>
              <a:rPr lang="en-US" sz="1400" spc="-20" dirty="0">
                <a:latin typeface="Segoe UI"/>
                <a:ea typeface="Calibri"/>
                <a:cs typeface="Calibri"/>
              </a:rPr>
              <a:t>York / JCI </a:t>
            </a:r>
          </a:p>
          <a:p>
            <a:pPr marL="285750" indent="-285750" algn="just">
              <a:spcBef>
                <a:spcPts val="0"/>
              </a:spcBef>
              <a:buFont typeface="Arial" panose="020B0604020202020204" pitchFamily="34" charset="0"/>
              <a:buChar char="•"/>
            </a:pPr>
            <a:r>
              <a:rPr lang="en-US" sz="1400" spc="-20" dirty="0">
                <a:latin typeface="Segoe UI"/>
                <a:ea typeface="Calibri"/>
                <a:cs typeface="Calibri"/>
              </a:rPr>
              <a:t>Trane </a:t>
            </a:r>
          </a:p>
          <a:p>
            <a:pPr marL="285750" indent="-285750" algn="just">
              <a:spcBef>
                <a:spcPts val="0"/>
              </a:spcBef>
              <a:buFont typeface="Arial" panose="020B0604020202020204" pitchFamily="34" charset="0"/>
              <a:buChar char="•"/>
            </a:pPr>
            <a:r>
              <a:rPr lang="en-US" sz="1400" spc="-20" dirty="0">
                <a:latin typeface="Segoe UI"/>
                <a:ea typeface="Calibri"/>
                <a:cs typeface="Calibri"/>
              </a:rPr>
              <a:t>Carrier </a:t>
            </a:r>
          </a:p>
          <a:p>
            <a:pPr marL="285750" indent="-285750" algn="just">
              <a:spcBef>
                <a:spcPts val="0"/>
              </a:spcBef>
              <a:buFont typeface="Arial" panose="020B0604020202020204" pitchFamily="34" charset="0"/>
              <a:buChar char="•"/>
            </a:pPr>
            <a:r>
              <a:rPr lang="en-US" sz="1400" spc="-20" dirty="0">
                <a:latin typeface="Segoe UI"/>
                <a:ea typeface="Calibri"/>
                <a:cs typeface="Calibri"/>
              </a:rPr>
              <a:t>Daikin </a:t>
            </a:r>
          </a:p>
          <a:p>
            <a:pPr marL="285750" indent="-285750" algn="just">
              <a:spcBef>
                <a:spcPts val="0"/>
              </a:spcBef>
              <a:buFont typeface="Arial" panose="020B0604020202020204" pitchFamily="34" charset="0"/>
              <a:buChar char="•"/>
            </a:pPr>
            <a:r>
              <a:rPr lang="en-US" sz="1400" spc="-20" dirty="0">
                <a:latin typeface="Segoe UI"/>
                <a:ea typeface="Calibri"/>
                <a:cs typeface="Calibri"/>
              </a:rPr>
              <a:t>Multistack </a:t>
            </a:r>
          </a:p>
          <a:p>
            <a:pPr marL="285750" indent="-285750" algn="just">
              <a:spcBef>
                <a:spcPts val="0"/>
              </a:spcBef>
              <a:buFont typeface="Arial" panose="020B0604020202020204" pitchFamily="34" charset="0"/>
              <a:buChar char="•"/>
            </a:pPr>
            <a:r>
              <a:rPr lang="en-US" sz="1400" spc="-20" dirty="0">
                <a:latin typeface="Segoe UI"/>
                <a:ea typeface="Calibri"/>
                <a:cs typeface="Calibri"/>
              </a:rPr>
              <a:t>Petra</a:t>
            </a:r>
          </a:p>
        </p:txBody>
      </p:sp>
    </p:spTree>
    <p:extLst>
      <p:ext uri="{BB962C8B-B14F-4D97-AF65-F5344CB8AC3E}">
        <p14:creationId xmlns:p14="http://schemas.microsoft.com/office/powerpoint/2010/main" val="1060766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HVAC &amp; BAS Contracts</a:t>
            </a:r>
          </a:p>
        </p:txBody>
      </p:sp>
      <p:sp>
        <p:nvSpPr>
          <p:cNvPr id="3" name="Text Placeholder 2"/>
          <p:cNvSpPr>
            <a:spLocks noGrp="1"/>
          </p:cNvSpPr>
          <p:nvPr>
            <p:ph type="body" idx="1"/>
          </p:nvPr>
        </p:nvSpPr>
        <p:spPr>
          <a:xfrm>
            <a:off x="234892" y="1183816"/>
            <a:ext cx="6008746" cy="3732869"/>
          </a:xfrm>
        </p:spPr>
        <p:txBody>
          <a:bodyPr/>
          <a:lstStyle/>
          <a:p>
            <a:pPr marL="114300" marR="0" indent="0">
              <a:spcBef>
                <a:spcPts val="0"/>
              </a:spcBef>
              <a:spcAft>
                <a:spcPts val="0"/>
              </a:spcAft>
              <a:buNone/>
            </a:pPr>
            <a:r>
              <a:rPr lang="en-US" sz="1400" b="1" i="0" dirty="0">
                <a:solidFill>
                  <a:srgbClr val="333333"/>
                </a:solidFill>
                <a:effectLst/>
                <a:latin typeface="Calibri" panose="020F0502020204030204" pitchFamily="34" charset="0"/>
                <a:cs typeface="Calibri" panose="020F0502020204030204" pitchFamily="34" charset="0"/>
              </a:rPr>
              <a:t>HVAC (heating, ventilation and air-conditioning) contractors</a:t>
            </a:r>
          </a:p>
          <a:p>
            <a:pPr marL="114300" marR="0" indent="0">
              <a:spcBef>
                <a:spcPts val="0"/>
              </a:spcBef>
              <a:spcAft>
                <a:spcPts val="0"/>
              </a:spcAft>
              <a:buNone/>
            </a:pPr>
            <a:r>
              <a:rPr lang="en-US" sz="1400" b="1" dirty="0">
                <a:solidFill>
                  <a:srgbClr val="333333"/>
                </a:solidFill>
                <a:latin typeface="Calibri" panose="020F0502020204030204" pitchFamily="34" charset="0"/>
                <a:ea typeface="Calibri" panose="020F0502020204030204" pitchFamily="34" charset="0"/>
                <a:cs typeface="Calibri" panose="020F0502020204030204" pitchFamily="34" charset="0"/>
              </a:rPr>
              <a:t>Project Estimate: $100M </a:t>
            </a:r>
            <a:endParaRPr lang="en-US" sz="1400" b="1" dirty="0">
              <a:effectLst/>
              <a:latin typeface="Calibri" panose="020F0502020204030204" pitchFamily="34" charset="0"/>
              <a:ea typeface="Calibri" panose="020F0502020204030204" pitchFamily="34" charset="0"/>
              <a:cs typeface="Calibri" panose="020F0502020204030204" pitchFamily="34" charset="0"/>
            </a:endParaRPr>
          </a:p>
          <a:p>
            <a:pPr marL="114300" marR="0" indent="0">
              <a:lnSpc>
                <a:spcPct val="100000"/>
              </a:lnSpc>
              <a:spcBef>
                <a:spcPts val="0"/>
              </a:spcBef>
              <a:spcAft>
                <a:spcPts val="1200"/>
              </a:spcAft>
              <a:buNone/>
            </a:pPr>
            <a:r>
              <a:rPr lang="en-US" sz="1400" spc="-20" dirty="0">
                <a:solidFill>
                  <a:schemeClr val="tx1"/>
                </a:solidFill>
                <a:effectLst/>
                <a:latin typeface="Calibri" panose="020F0502020204030204" pitchFamily="34" charset="0"/>
                <a:ea typeface="Calibri"/>
                <a:cs typeface="Calibri" panose="020F0502020204030204" pitchFamily="34" charset="0"/>
              </a:rPr>
              <a:t>The OBO/CFSM/FAC/PS BAS Support Program needs Contractors who have an active, or are able to obtain, Top Secret Facilities Clearance, at least five (5) years of experience, and OEM Certifications for the relevant systems that can execute overseas (OCONUS) work such as:</a:t>
            </a:r>
            <a:endParaRPr lang="en-US" sz="1400" b="1" spc="-20" dirty="0">
              <a:solidFill>
                <a:schemeClr val="tx1"/>
              </a:solidFill>
              <a:latin typeface="Calibri" panose="020F0502020204030204" pitchFamily="34" charset="0"/>
              <a:ea typeface="+mn-lt"/>
              <a:cs typeface="Calibri" panose="020F0502020204030204" pitchFamily="34" charset="0"/>
            </a:endParaRPr>
          </a:p>
          <a:p>
            <a:pPr marL="971550" lvl="1" indent="-285750" algn="just">
              <a:lnSpc>
                <a:spcPct val="100000"/>
              </a:lnSpc>
              <a:spcBef>
                <a:spcPts val="600"/>
              </a:spcBef>
              <a:buFont typeface="Arial"/>
              <a:buChar char="•"/>
            </a:pPr>
            <a:r>
              <a:rPr lang="en-US" spc="-20" dirty="0">
                <a:solidFill>
                  <a:schemeClr val="tx1"/>
                </a:solidFill>
                <a:latin typeface="Calibri" panose="020F0502020204030204" pitchFamily="34" charset="0"/>
                <a:ea typeface="+mn-lt"/>
                <a:cs typeface="Calibri" panose="020F0502020204030204" pitchFamily="34" charset="0"/>
              </a:rPr>
              <a:t>Procure Parts and Materials</a:t>
            </a:r>
          </a:p>
          <a:p>
            <a:pPr marL="971550" lvl="1" indent="-285750" algn="just">
              <a:lnSpc>
                <a:spcPct val="100000"/>
              </a:lnSpc>
              <a:spcBef>
                <a:spcPts val="600"/>
              </a:spcBef>
              <a:buFont typeface="Arial"/>
              <a:buChar char="•"/>
            </a:pPr>
            <a:r>
              <a:rPr lang="en-US" spc="-20" dirty="0">
                <a:solidFill>
                  <a:schemeClr val="tx1"/>
                </a:solidFill>
                <a:latin typeface="Calibri" panose="020F0502020204030204" pitchFamily="34" charset="0"/>
                <a:ea typeface="+mn-lt"/>
                <a:cs typeface="Calibri" panose="020F0502020204030204" pitchFamily="34" charset="0"/>
              </a:rPr>
              <a:t>Preventative Maintenance Services on BAS</a:t>
            </a:r>
          </a:p>
          <a:p>
            <a:pPr marL="971550" lvl="1" indent="-285750" algn="just">
              <a:lnSpc>
                <a:spcPct val="100000"/>
              </a:lnSpc>
              <a:spcBef>
                <a:spcPts val="600"/>
              </a:spcBef>
              <a:buFont typeface="Arial"/>
              <a:buChar char="•"/>
            </a:pPr>
            <a:r>
              <a:rPr lang="en-US" spc="-20" dirty="0">
                <a:solidFill>
                  <a:schemeClr val="tx1"/>
                </a:solidFill>
                <a:latin typeface="Calibri" panose="020F0502020204030204" pitchFamily="34" charset="0"/>
                <a:ea typeface="+mn-lt"/>
                <a:cs typeface="Calibri" panose="020F0502020204030204" pitchFamily="34" charset="0"/>
              </a:rPr>
              <a:t>Building Automation System Survey and Testing</a:t>
            </a:r>
          </a:p>
          <a:p>
            <a:pPr marL="971550" lvl="1" indent="-285750" algn="just">
              <a:lnSpc>
                <a:spcPct val="100000"/>
              </a:lnSpc>
              <a:spcBef>
                <a:spcPts val="600"/>
              </a:spcBef>
              <a:buFont typeface="Arial"/>
              <a:buChar char="•"/>
            </a:pPr>
            <a:r>
              <a:rPr lang="en-US" spc="-20" dirty="0">
                <a:solidFill>
                  <a:schemeClr val="tx1"/>
                </a:solidFill>
                <a:latin typeface="Calibri" panose="020F0502020204030204" pitchFamily="34" charset="0"/>
                <a:ea typeface="+mn-lt"/>
                <a:cs typeface="Calibri" panose="020F0502020204030204" pitchFamily="34" charset="0"/>
              </a:rPr>
              <a:t>Building Automation System Repairs and Upgrades</a:t>
            </a:r>
          </a:p>
          <a:p>
            <a:pPr marL="971550" lvl="1" indent="-285750" algn="just">
              <a:lnSpc>
                <a:spcPct val="100000"/>
              </a:lnSpc>
              <a:spcBef>
                <a:spcPts val="600"/>
              </a:spcBef>
              <a:buFont typeface="Arial"/>
              <a:buChar char="•"/>
            </a:pPr>
            <a:r>
              <a:rPr lang="en-US" spc="-20" dirty="0">
                <a:solidFill>
                  <a:schemeClr val="tx1"/>
                </a:solidFill>
                <a:latin typeface="Calibri" panose="020F0502020204030204" pitchFamily="34" charset="0"/>
                <a:ea typeface="+mn-lt"/>
                <a:cs typeface="Calibri" panose="020F0502020204030204" pitchFamily="34" charset="0"/>
              </a:rPr>
              <a:t>Cybersecurity and Hardening of Building Automation Systems</a:t>
            </a: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C018296-72FB-34B9-9AB9-01368A9C3F10}"/>
              </a:ext>
            </a:extLst>
          </p:cNvPr>
          <p:cNvSpPr txBox="1"/>
          <p:nvPr/>
        </p:nvSpPr>
        <p:spPr>
          <a:xfrm>
            <a:off x="6243638" y="1357372"/>
            <a:ext cx="2724325" cy="3108543"/>
          </a:xfrm>
          <a:prstGeom prst="rect">
            <a:avLst/>
          </a:prstGeom>
          <a:noFill/>
        </p:spPr>
        <p:txBody>
          <a:bodyPr wrap="square">
            <a:spAutoFit/>
          </a:bodyPr>
          <a:lstStyle/>
          <a:p>
            <a:pPr algn="just">
              <a:spcBef>
                <a:spcPts val="0"/>
              </a:spcBef>
            </a:pPr>
            <a:r>
              <a:rPr lang="en-US" b="1" dirty="0">
                <a:latin typeface="Calibri" panose="020F0502020204030204" pitchFamily="34" charset="0"/>
                <a:ea typeface="Calibri" panose="020F0502020204030204" pitchFamily="34" charset="0"/>
                <a:cs typeface="Calibri" panose="020F0502020204030204" pitchFamily="34" charset="0"/>
              </a:rPr>
              <a:t>Systems Supported</a:t>
            </a:r>
            <a:endParaRPr lang="en-US" dirty="0">
              <a:latin typeface="Calibri" panose="020F0502020204030204" pitchFamily="34" charset="0"/>
              <a:ea typeface="Calibri" panose="020F0502020204030204" pitchFamily="34" charset="0"/>
              <a:cs typeface="Calibri" panose="020F0502020204030204" pitchFamily="34" charset="0"/>
            </a:endParaRP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Johnson Controls – Metasys</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Siemens – Apogee</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Siemens – Desigo CC</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Honeywell – Webs AX and N4</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Schneider – Invensys I/A</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Delta Controls – Delta</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KMC Controls – KMDigital</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Reliable Controls – MACH System</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Siemens – Talon</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Alerton – Compass</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Alerton - Envision</a:t>
            </a:r>
          </a:p>
          <a:p>
            <a:pPr marL="285750" indent="-285750" algn="just">
              <a:spcBef>
                <a:spcPts val="0"/>
              </a:spcBef>
              <a:buFont typeface="Arial" panose="020B0604020202020204" pitchFamily="34" charset="0"/>
              <a:buChar char="•"/>
            </a:pPr>
            <a:r>
              <a:rPr lang="en-US" spc="-20" dirty="0">
                <a:latin typeface="Calibri" panose="020F0502020204030204" pitchFamily="34" charset="0"/>
                <a:ea typeface="Calibri"/>
                <a:cs typeface="Calibri" panose="020F0502020204030204" pitchFamily="34" charset="0"/>
              </a:rPr>
              <a:t>Trane – Tracer </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59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HVAC &amp; BAS CONTRACTS 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007446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Bangui New Embassy Compound </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1351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E7ADD-EE24-2683-762C-8B10DB25C194}"/>
              </a:ext>
            </a:extLst>
          </p:cNvPr>
          <p:cNvSpPr>
            <a:spLocks noGrp="1"/>
          </p:cNvSpPr>
          <p:nvPr>
            <p:ph type="title"/>
          </p:nvPr>
        </p:nvSpPr>
        <p:spPr/>
        <p:txBody>
          <a:bodyPr/>
          <a:lstStyle/>
          <a:p>
            <a:pPr algn="ctr"/>
            <a:r>
              <a:rPr lang="en-US" dirty="0">
                <a:latin typeface="Garamond" panose="02020404030301010803" pitchFamily="18" charset="0"/>
              </a:rPr>
              <a:t>Bangui New Embassy Compound </a:t>
            </a:r>
          </a:p>
        </p:txBody>
      </p:sp>
      <p:sp>
        <p:nvSpPr>
          <p:cNvPr id="3" name="Text Placeholder 2">
            <a:extLst>
              <a:ext uri="{FF2B5EF4-FFF2-40B4-BE49-F238E27FC236}">
                <a16:creationId xmlns:a16="http://schemas.microsoft.com/office/drawing/2014/main" id="{28FAA6F4-3BF2-E122-ECBE-79D9D47EB934}"/>
              </a:ext>
            </a:extLst>
          </p:cNvPr>
          <p:cNvSpPr>
            <a:spLocks noGrp="1"/>
          </p:cNvSpPr>
          <p:nvPr>
            <p:ph type="body" idx="1"/>
          </p:nvPr>
        </p:nvSpPr>
        <p:spPr/>
        <p:txBody>
          <a:bodyPr/>
          <a:lstStyle/>
          <a:p>
            <a:pPr marL="85725" indent="0">
              <a:buNone/>
            </a:pPr>
            <a:endParaRPr lang="en-US" dirty="0"/>
          </a:p>
        </p:txBody>
      </p:sp>
      <p:pic>
        <p:nvPicPr>
          <p:cNvPr id="5" name="Picture 4">
            <a:extLst>
              <a:ext uri="{FF2B5EF4-FFF2-40B4-BE49-F238E27FC236}">
                <a16:creationId xmlns:a16="http://schemas.microsoft.com/office/drawing/2014/main" id="{F24C2423-F0C9-A53E-2AB8-5AF06EE7A94A}"/>
              </a:ext>
            </a:extLst>
          </p:cNvPr>
          <p:cNvPicPr>
            <a:picLocks noChangeAspect="1"/>
          </p:cNvPicPr>
          <p:nvPr/>
        </p:nvPicPr>
        <p:blipFill>
          <a:blip r:embed="rId2"/>
          <a:stretch>
            <a:fillRect/>
          </a:stretch>
        </p:blipFill>
        <p:spPr>
          <a:xfrm>
            <a:off x="319976" y="1152475"/>
            <a:ext cx="8512324" cy="3416399"/>
          </a:xfrm>
          <a:prstGeom prst="rect">
            <a:avLst/>
          </a:prstGeom>
        </p:spPr>
      </p:pic>
    </p:spTree>
    <p:extLst>
      <p:ext uri="{BB962C8B-B14F-4D97-AF65-F5344CB8AC3E}">
        <p14:creationId xmlns:p14="http://schemas.microsoft.com/office/powerpoint/2010/main" val="676209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31792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pPr marL="0" indent="0"/>
            <a:r>
              <a:rPr lang="en-US" sz="2100" b="1" kern="1500" dirty="0">
                <a:solidFill>
                  <a:schemeClr val="bg1"/>
                </a:solidFill>
                <a:latin typeface="+mn-lt"/>
              </a:rPr>
              <a:t>Diplomatic Security Contracts Division</a:t>
            </a:r>
            <a:br>
              <a:rPr lang="en-US" sz="2100" b="1" kern="1500" dirty="0">
                <a:solidFill>
                  <a:schemeClr val="bg1"/>
                </a:solidFill>
                <a:latin typeface="Garamond"/>
              </a:rPr>
            </a:br>
            <a:endParaRPr lang="en-US" sz="2100" b="1" kern="1500" dirty="0">
              <a:solidFill>
                <a:schemeClr val="bg1"/>
              </a:solidFill>
              <a:latin typeface="+mn-lt"/>
            </a:endParaRPr>
          </a:p>
          <a:p>
            <a:pPr marL="0" indent="0"/>
            <a:r>
              <a:rPr lang="en" dirty="0">
                <a:latin typeface="+mn-lt"/>
              </a:rPr>
              <a:t>06/27/2023</a:t>
            </a:r>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extLst>
      <p:ext uri="{BB962C8B-B14F-4D97-AF65-F5344CB8AC3E}">
        <p14:creationId xmlns:p14="http://schemas.microsoft.com/office/powerpoint/2010/main" val="2634366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8757D-3BE4-677C-8B9E-3D034AFADF70}"/>
              </a:ext>
            </a:extLst>
          </p:cNvPr>
          <p:cNvSpPr>
            <a:spLocks noGrp="1"/>
          </p:cNvSpPr>
          <p:nvPr>
            <p:ph type="title"/>
          </p:nvPr>
        </p:nvSpPr>
        <p:spPr/>
        <p:txBody>
          <a:bodyPr/>
          <a:lstStyle/>
          <a:p>
            <a:pPr algn="ctr"/>
            <a:r>
              <a:rPr lang="en-US" dirty="0"/>
              <a:t>Bangui New Embassy Compound </a:t>
            </a:r>
          </a:p>
        </p:txBody>
      </p:sp>
      <p:sp>
        <p:nvSpPr>
          <p:cNvPr id="3" name="Text Placeholder 2">
            <a:extLst>
              <a:ext uri="{FF2B5EF4-FFF2-40B4-BE49-F238E27FC236}">
                <a16:creationId xmlns:a16="http://schemas.microsoft.com/office/drawing/2014/main" id="{5D5D2271-BE56-8576-900D-742EDF42E08F}"/>
              </a:ext>
            </a:extLst>
          </p:cNvPr>
          <p:cNvSpPr>
            <a:spLocks noGrp="1"/>
          </p:cNvSpPr>
          <p:nvPr>
            <p:ph type="body" idx="1"/>
          </p:nvPr>
        </p:nvSpPr>
        <p:spPr/>
        <p:txBody>
          <a:bodyPr/>
          <a:lstStyle/>
          <a:p>
            <a:r>
              <a:rPr lang="en-US" sz="1500" b="1" dirty="0">
                <a:solidFill>
                  <a:schemeClr val="tx1"/>
                </a:solidFill>
              </a:rPr>
              <a:t>Project Scope: </a:t>
            </a:r>
            <a:r>
              <a:rPr lang="en-US" sz="1500" dirty="0">
                <a:solidFill>
                  <a:schemeClr val="tx1"/>
                </a:solidFill>
              </a:rPr>
              <a:t>Project development design and construction execution services for a New Embassy Compound (NEC) in Bangui, Central African Republic.</a:t>
            </a:r>
          </a:p>
          <a:p>
            <a:r>
              <a:rPr lang="en-US" sz="1500" b="1" dirty="0">
                <a:solidFill>
                  <a:schemeClr val="tx1"/>
                </a:solidFill>
              </a:rPr>
              <a:t>Property Site: </a:t>
            </a:r>
            <a:r>
              <a:rPr lang="en-US" sz="1500" dirty="0">
                <a:solidFill>
                  <a:schemeClr val="tx1"/>
                </a:solidFill>
              </a:rPr>
              <a:t>The NEC site includes 14-acre parcel known as the “Independence” Property. The Independence parcel is a rectangular shaped semi-developed, with various structures and utilities that need to be demolished and/or relocated to accommodate new development. The site fronts a major north-south thoroughfare along one of only three existing paved roads in Bangui and on the most prominent commercial corridor in the city.  The NEC site sits close to the CAR National Assembly, the international financial center, Bangui’s sole high-end hotel and municipal office buildings</a:t>
            </a:r>
            <a:r>
              <a:rPr lang="en-US" dirty="0">
                <a:solidFill>
                  <a:schemeClr val="tx1"/>
                </a:solidFill>
              </a:rPr>
              <a:t>. </a:t>
            </a:r>
          </a:p>
        </p:txBody>
      </p:sp>
    </p:spTree>
    <p:extLst>
      <p:ext uri="{BB962C8B-B14F-4D97-AF65-F5344CB8AC3E}">
        <p14:creationId xmlns:p14="http://schemas.microsoft.com/office/powerpoint/2010/main" val="2031763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C7A7A-141D-864C-535A-CCA52079B24A}"/>
              </a:ext>
            </a:extLst>
          </p:cNvPr>
          <p:cNvSpPr>
            <a:spLocks noGrp="1"/>
          </p:cNvSpPr>
          <p:nvPr>
            <p:ph type="title"/>
          </p:nvPr>
        </p:nvSpPr>
        <p:spPr/>
        <p:txBody>
          <a:bodyPr/>
          <a:lstStyle/>
          <a:p>
            <a:pPr algn="ctr"/>
            <a:r>
              <a:rPr lang="en-US" dirty="0"/>
              <a:t>Bangui New Embassy Compound</a:t>
            </a:r>
          </a:p>
        </p:txBody>
      </p:sp>
      <p:sp>
        <p:nvSpPr>
          <p:cNvPr id="3" name="Text Placeholder 2">
            <a:extLst>
              <a:ext uri="{FF2B5EF4-FFF2-40B4-BE49-F238E27FC236}">
                <a16:creationId xmlns:a16="http://schemas.microsoft.com/office/drawing/2014/main" id="{2EB610DE-8A36-3A2F-49DC-5FE744AE8C2E}"/>
              </a:ext>
            </a:extLst>
          </p:cNvPr>
          <p:cNvSpPr>
            <a:spLocks noGrp="1"/>
          </p:cNvSpPr>
          <p:nvPr>
            <p:ph type="body" idx="1"/>
          </p:nvPr>
        </p:nvSpPr>
        <p:spPr/>
        <p:txBody>
          <a:bodyPr/>
          <a:lstStyle/>
          <a:p>
            <a:pPr marL="85725" indent="0">
              <a:buNone/>
            </a:pPr>
            <a:r>
              <a:rPr lang="en-US" b="1" dirty="0">
                <a:solidFill>
                  <a:schemeClr val="tx1"/>
                </a:solidFill>
              </a:rPr>
              <a:t>Project Description</a:t>
            </a:r>
          </a:p>
          <a:p>
            <a:r>
              <a:rPr lang="en-US" dirty="0">
                <a:solidFill>
                  <a:schemeClr val="tx1"/>
                </a:solidFill>
              </a:rPr>
              <a:t>The NEC project includes the design/build construction of a:</a:t>
            </a:r>
          </a:p>
          <a:p>
            <a:pPr lvl="1">
              <a:lnSpc>
                <a:spcPct val="100000"/>
              </a:lnSpc>
            </a:pPr>
            <a:r>
              <a:rPr lang="en-US" sz="1200" dirty="0">
                <a:solidFill>
                  <a:schemeClr val="tx1"/>
                </a:solidFill>
              </a:rPr>
              <a:t>New Office Building </a:t>
            </a:r>
          </a:p>
          <a:p>
            <a:pPr lvl="1">
              <a:lnSpc>
                <a:spcPct val="100000"/>
              </a:lnSpc>
            </a:pPr>
            <a:r>
              <a:rPr lang="en-US" sz="1200" dirty="0">
                <a:solidFill>
                  <a:schemeClr val="tx1"/>
                </a:solidFill>
              </a:rPr>
              <a:t>Four Campus Access Control buildings- Main, Consular, Residential and Service; </a:t>
            </a:r>
          </a:p>
          <a:p>
            <a:pPr lvl="1">
              <a:lnSpc>
                <a:spcPct val="100000"/>
              </a:lnSpc>
            </a:pPr>
            <a:r>
              <a:rPr lang="en-US" sz="1200" dirty="0">
                <a:solidFill>
                  <a:schemeClr val="tx1"/>
                </a:solidFill>
              </a:rPr>
              <a:t>Support Annex with shops, vehicle maintenance, and warehouse; Marine Security Guard Residence</a:t>
            </a:r>
          </a:p>
          <a:p>
            <a:pPr lvl="1">
              <a:lnSpc>
                <a:spcPct val="100000"/>
              </a:lnSpc>
            </a:pPr>
            <a:r>
              <a:rPr lang="en-US" sz="1200" dirty="0">
                <a:solidFill>
                  <a:schemeClr val="tx1"/>
                </a:solidFill>
              </a:rPr>
              <a:t>Staff Housing </a:t>
            </a:r>
          </a:p>
          <a:p>
            <a:pPr lvl="1">
              <a:lnSpc>
                <a:spcPct val="100000"/>
              </a:lnSpc>
            </a:pPr>
            <a:r>
              <a:rPr lang="en-US" sz="1200" dirty="0">
                <a:solidFill>
                  <a:schemeClr val="tx1"/>
                </a:solidFill>
              </a:rPr>
              <a:t>Parking </a:t>
            </a:r>
          </a:p>
          <a:p>
            <a:pPr lvl="1">
              <a:lnSpc>
                <a:spcPct val="100000"/>
              </a:lnSpc>
            </a:pPr>
            <a:r>
              <a:rPr lang="en-US" sz="1200" dirty="0">
                <a:solidFill>
                  <a:schemeClr val="tx1"/>
                </a:solidFill>
              </a:rPr>
              <a:t>Recreation Facility </a:t>
            </a:r>
          </a:p>
          <a:p>
            <a:pPr lvl="1">
              <a:lnSpc>
                <a:spcPct val="100000"/>
              </a:lnSpc>
            </a:pPr>
            <a:r>
              <a:rPr lang="en-US" sz="1200" dirty="0">
                <a:solidFill>
                  <a:schemeClr val="tx1"/>
                </a:solidFill>
              </a:rPr>
              <a:t>Above standard requirement Helicopter Landing Zone </a:t>
            </a:r>
          </a:p>
          <a:p>
            <a:pPr lvl="1">
              <a:lnSpc>
                <a:spcPct val="100000"/>
              </a:lnSpc>
            </a:pPr>
            <a:r>
              <a:rPr lang="en-US" sz="1200" dirty="0">
                <a:solidFill>
                  <a:schemeClr val="tx1"/>
                </a:solidFill>
              </a:rPr>
              <a:t>Utility Building</a:t>
            </a:r>
          </a:p>
        </p:txBody>
      </p:sp>
    </p:spTree>
    <p:extLst>
      <p:ext uri="{BB962C8B-B14F-4D97-AF65-F5344CB8AC3E}">
        <p14:creationId xmlns:p14="http://schemas.microsoft.com/office/powerpoint/2010/main" val="2746135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A9AB8-D51A-A9A5-0DC9-A1F3DC51DE7F}"/>
              </a:ext>
            </a:extLst>
          </p:cNvPr>
          <p:cNvSpPr>
            <a:spLocks noGrp="1"/>
          </p:cNvSpPr>
          <p:nvPr>
            <p:ph type="title"/>
          </p:nvPr>
        </p:nvSpPr>
        <p:spPr/>
        <p:txBody>
          <a:bodyPr/>
          <a:lstStyle/>
          <a:p>
            <a:pPr algn="ctr"/>
            <a:r>
              <a:rPr lang="en-US" sz="2400" dirty="0"/>
              <a:t>Bangui New Embassy Compound</a:t>
            </a:r>
            <a:endParaRPr lang="en-US" sz="24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6DF0909-A436-6608-91B0-1C31D5532B12}"/>
              </a:ext>
            </a:extLst>
          </p:cNvPr>
          <p:cNvSpPr>
            <a:spLocks noGrp="1"/>
          </p:cNvSpPr>
          <p:nvPr>
            <p:ph type="body" idx="1"/>
          </p:nvPr>
        </p:nvSpPr>
        <p:spPr/>
        <p:txBody>
          <a:bodyPr/>
          <a:lstStyle/>
          <a:p>
            <a:pPr marL="85725" indent="0">
              <a:buNone/>
            </a:pPr>
            <a:r>
              <a:rPr lang="en-US" sz="1500" b="1" dirty="0">
                <a:solidFill>
                  <a:schemeClr val="tx1"/>
                </a:solidFill>
              </a:rPr>
              <a:t>Estimated Contract Value:  $450 - $500 million</a:t>
            </a:r>
          </a:p>
          <a:p>
            <a:pPr marL="85725" indent="0">
              <a:buNone/>
            </a:pPr>
            <a:r>
              <a:rPr lang="en-US" sz="1500" b="1" dirty="0">
                <a:solidFill>
                  <a:schemeClr val="tx1"/>
                </a:solidFill>
              </a:rPr>
              <a:t>NAICS Code: </a:t>
            </a:r>
            <a:r>
              <a:rPr lang="en-US" sz="1500" dirty="0">
                <a:solidFill>
                  <a:schemeClr val="tx1"/>
                </a:solidFill>
              </a:rPr>
              <a:t>236220</a:t>
            </a:r>
          </a:p>
          <a:p>
            <a:pPr marL="85725" indent="0">
              <a:buNone/>
            </a:pPr>
            <a:r>
              <a:rPr lang="en-US" sz="1500" b="1" dirty="0">
                <a:solidFill>
                  <a:schemeClr val="tx1"/>
                </a:solidFill>
              </a:rPr>
              <a:t>Acquisition Plan: </a:t>
            </a:r>
            <a:r>
              <a:rPr lang="en-US" sz="1500" dirty="0">
                <a:solidFill>
                  <a:schemeClr val="tx1"/>
                </a:solidFill>
              </a:rPr>
              <a:t>Full and open competition; Lowest Price Technically Acceptable source selection. </a:t>
            </a:r>
          </a:p>
          <a:p>
            <a:pPr marL="85725" indent="0">
              <a:buNone/>
            </a:pPr>
            <a:r>
              <a:rPr lang="en-US" sz="1500" b="1" dirty="0">
                <a:solidFill>
                  <a:schemeClr val="tx1"/>
                </a:solidFill>
              </a:rPr>
              <a:t>Security Requirement: </a:t>
            </a:r>
            <a:r>
              <a:rPr lang="en-US" sz="1500" dirty="0">
                <a:solidFill>
                  <a:schemeClr val="tx1"/>
                </a:solidFill>
              </a:rPr>
              <a:t>Top</a:t>
            </a:r>
            <a:r>
              <a:rPr lang="en-US" sz="1500" b="1" dirty="0">
                <a:solidFill>
                  <a:schemeClr val="tx1"/>
                </a:solidFill>
              </a:rPr>
              <a:t> </a:t>
            </a:r>
            <a:r>
              <a:rPr lang="en-US" sz="1500" dirty="0">
                <a:solidFill>
                  <a:schemeClr val="tx1"/>
                </a:solidFill>
              </a:rPr>
              <a:t>Secret Facility and Personnel Security Clearance Required</a:t>
            </a:r>
          </a:p>
          <a:p>
            <a:pPr marL="85725" indent="0">
              <a:buNone/>
            </a:pPr>
            <a:r>
              <a:rPr lang="en-US" sz="1500" b="1" dirty="0">
                <a:solidFill>
                  <a:schemeClr val="tx1"/>
                </a:solidFill>
              </a:rPr>
              <a:t>Current Status: </a:t>
            </a:r>
            <a:r>
              <a:rPr lang="en-US" sz="1500" dirty="0">
                <a:solidFill>
                  <a:schemeClr val="tx1"/>
                </a:solidFill>
              </a:rPr>
              <a:t>This project is projected to be an FY24 award. All Major Capital Projects, Standalone Contracts, and IDIQ contract opportunities will be publicized at: </a:t>
            </a:r>
            <a:r>
              <a:rPr lang="en-US" sz="1500" dirty="0">
                <a:solidFill>
                  <a:schemeClr val="tx1"/>
                </a:solidFill>
                <a:hlinkClick r:id="rId2"/>
              </a:rPr>
              <a:t>www.SAM.gov</a:t>
            </a:r>
            <a:r>
              <a:rPr lang="en-US" sz="1500" dirty="0">
                <a:solidFill>
                  <a:schemeClr val="tx1"/>
                </a:solidFill>
              </a:rPr>
              <a:t> </a:t>
            </a:r>
          </a:p>
          <a:p>
            <a:pPr marL="85725" indent="0">
              <a:buNone/>
            </a:pPr>
            <a:endParaRPr lang="en-US" dirty="0"/>
          </a:p>
        </p:txBody>
      </p:sp>
    </p:spTree>
    <p:extLst>
      <p:ext uri="{BB962C8B-B14F-4D97-AF65-F5344CB8AC3E}">
        <p14:creationId xmlns:p14="http://schemas.microsoft.com/office/powerpoint/2010/main" val="4227953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Bangui Embassy Compound </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686754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3179288"/>
            <a:ext cx="6390450" cy="594450"/>
          </a:xfrm>
          <a:prstGeom prst="rect">
            <a:avLst/>
          </a:prstGeom>
        </p:spPr>
        <p:txBody>
          <a:bodyPr spcFirstLastPara="1" wrap="square" lIns="68569" tIns="68569" rIns="68569" bIns="68569" anchor="t" anchorCtr="0">
            <a:noAutofit/>
          </a:bodyPr>
          <a:lstStyle/>
          <a:p>
            <a:pPr marL="0" indent="0"/>
            <a:endParaRPr lang="en-US" dirty="0">
              <a:latin typeface="+mn-lt"/>
            </a:endParaRPr>
          </a:p>
          <a:p>
            <a:pPr marL="0" indent="0"/>
            <a:r>
              <a:rPr lang="en-US" sz="2100" b="1" dirty="0">
                <a:latin typeface="+mn-lt"/>
              </a:rPr>
              <a:t>International Programs Division (IP)</a:t>
            </a:r>
            <a:endParaRPr lang="en" sz="2100" b="1" dirty="0">
              <a:latin typeface="+mn-lt"/>
            </a:endParaRPr>
          </a:p>
          <a:p>
            <a:pPr marL="0" indent="0"/>
            <a:endParaRPr lang="en-US" sz="1500"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
        <p:nvSpPr>
          <p:cNvPr id="4" name="TextBox 3">
            <a:extLst>
              <a:ext uri="{FF2B5EF4-FFF2-40B4-BE49-F238E27FC236}">
                <a16:creationId xmlns:a16="http://schemas.microsoft.com/office/drawing/2014/main" id="{8B2B36FE-D2F5-3814-73C3-A97DD3AD0F72}"/>
              </a:ext>
            </a:extLst>
          </p:cNvPr>
          <p:cNvSpPr txBox="1"/>
          <p:nvPr/>
        </p:nvSpPr>
        <p:spPr>
          <a:xfrm>
            <a:off x="3826822" y="4247086"/>
            <a:ext cx="1490356" cy="369332"/>
          </a:xfrm>
          <a:prstGeom prst="rect">
            <a:avLst/>
          </a:prstGeom>
          <a:noFill/>
        </p:spPr>
        <p:txBody>
          <a:bodyPr wrap="square">
            <a:spAutoFit/>
          </a:bodyPr>
          <a:lstStyle/>
          <a:p>
            <a:pPr algn="ctr"/>
            <a:r>
              <a:rPr lang="en" sz="1800" dirty="0">
                <a:solidFill>
                  <a:schemeClr val="bg1"/>
                </a:solidFill>
                <a:latin typeface="+mn-lt"/>
              </a:rPr>
              <a:t>06/27/2023</a:t>
            </a:r>
          </a:p>
        </p:txBody>
      </p:sp>
    </p:spTree>
    <p:extLst>
      <p:ext uri="{BB962C8B-B14F-4D97-AF65-F5344CB8AC3E}">
        <p14:creationId xmlns:p14="http://schemas.microsoft.com/office/powerpoint/2010/main" val="1663129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IP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311700" y="1346040"/>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Mary DiAngelo</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A/OPE/AQM/IP</a:t>
            </a:r>
          </a:p>
          <a:p>
            <a:r>
              <a:rPr lang="en-US" sz="1000" b="1" dirty="0">
                <a:latin typeface="+mn-lt"/>
                <a:cs typeface="Segoe UI" panose="020B0502040204020203" pitchFamily="34" charset="0"/>
              </a:rPr>
              <a:t>International Programs Division (IP)</a:t>
            </a:r>
          </a:p>
          <a:p>
            <a:r>
              <a:rPr lang="en-US" dirty="0">
                <a:latin typeface="+mn-lt"/>
                <a:cs typeface="Segoe UI" panose="020B0502040204020203" pitchFamily="34" charset="0"/>
                <a:hlinkClick r:id="rId3"/>
              </a:rPr>
              <a:t>DiAngeloME@state.gov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410599" y="1748291"/>
            <a:ext cx="1682520" cy="14066"/>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777940" y="135221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Michael Henderson</a:t>
            </a: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9" name="Straight Arrow Connector 8">
            <a:extLst>
              <a:ext uri="{FF2B5EF4-FFF2-40B4-BE49-F238E27FC236}">
                <a16:creationId xmlns:a16="http://schemas.microsoft.com/office/drawing/2014/main" id="{0A93B6FD-B918-49A6-86CF-8E84D77249E7}"/>
              </a:ext>
            </a:extLst>
          </p:cNvPr>
          <p:cNvCxnSpPr>
            <a:cxnSpLocks/>
          </p:cNvCxnSpPr>
          <p:nvPr/>
        </p:nvCxnSpPr>
        <p:spPr>
          <a:xfrm flipH="1">
            <a:off x="3876840" y="1748291"/>
            <a:ext cx="2195348"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410599" y="288136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3416411"/>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18" name="TextBox 17">
            <a:extLst>
              <a:ext uri="{FF2B5EF4-FFF2-40B4-BE49-F238E27FC236}">
                <a16:creationId xmlns:a16="http://schemas.microsoft.com/office/drawing/2014/main" id="{DD403E4C-0689-5563-1CDB-AA551298D9EE}"/>
              </a:ext>
            </a:extLst>
          </p:cNvPr>
          <p:cNvSpPr txBox="1"/>
          <p:nvPr/>
        </p:nvSpPr>
        <p:spPr>
          <a:xfrm>
            <a:off x="3777940" y="1857473"/>
            <a:ext cx="3915879" cy="892552"/>
          </a:xfrm>
          <a:prstGeom prst="rect">
            <a:avLst/>
          </a:prstGeom>
          <a:noFill/>
        </p:spPr>
        <p:txBody>
          <a:bodyPr wrap="square">
            <a:spAutoFit/>
          </a:body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A/OPE/AQM/IP</a:t>
            </a:r>
          </a:p>
          <a:p>
            <a:r>
              <a:rPr lang="en-US" sz="1000" b="1" dirty="0">
                <a:latin typeface="+mn-lt"/>
                <a:cs typeface="Segoe UI" panose="020B0502040204020203" pitchFamily="34" charset="0"/>
              </a:rPr>
              <a:t>International Programs Division (IP)</a:t>
            </a:r>
          </a:p>
          <a:p>
            <a:r>
              <a:rPr lang="en-US" dirty="0">
                <a:latin typeface="+mn-lt"/>
                <a:cs typeface="Segoe UI" panose="020B0502040204020203" pitchFamily="34" charset="0"/>
                <a:hlinkClick r:id="rId3"/>
              </a:rPr>
              <a:t>HendersonMP@state.gov</a:t>
            </a:r>
            <a:endParaRPr lang="en-US" dirty="0">
              <a:latin typeface="+mn-lt"/>
              <a:cs typeface="Segoe UI" panose="020B0502040204020203" pitchFamily="34" charset="0"/>
            </a:endParaRPr>
          </a:p>
        </p:txBody>
      </p:sp>
    </p:spTree>
    <p:extLst>
      <p:ext uri="{BB962C8B-B14F-4D97-AF65-F5344CB8AC3E}">
        <p14:creationId xmlns:p14="http://schemas.microsoft.com/office/powerpoint/2010/main" val="690631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WHA Advisory and Assistance Staffing</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28327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WHA Advisory and Assistance Staffing</a:t>
            </a:r>
          </a:p>
        </p:txBody>
      </p:sp>
      <p:sp>
        <p:nvSpPr>
          <p:cNvPr id="3" name="Text Placeholder 2"/>
          <p:cNvSpPr>
            <a:spLocks noGrp="1"/>
          </p:cNvSpPr>
          <p:nvPr>
            <p:ph type="body" idx="1"/>
          </p:nvPr>
        </p:nvSpPr>
        <p:spPr>
          <a:xfrm>
            <a:off x="311700" y="1272553"/>
            <a:ext cx="8520600" cy="3296321"/>
          </a:xfrm>
        </p:spPr>
        <p:txBody>
          <a:bodyPr/>
          <a:lstStyle/>
          <a:p>
            <a:pPr marL="0" marR="0" lvl="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7" name="TextBox 6">
            <a:extLst>
              <a:ext uri="{FF2B5EF4-FFF2-40B4-BE49-F238E27FC236}">
                <a16:creationId xmlns:a16="http://schemas.microsoft.com/office/drawing/2014/main" id="{27C1C336-797B-E967-D5B1-DC05505C414B}"/>
              </a:ext>
            </a:extLst>
          </p:cNvPr>
          <p:cNvSpPr txBox="1"/>
          <p:nvPr/>
        </p:nvSpPr>
        <p:spPr>
          <a:xfrm>
            <a:off x="200025" y="1331030"/>
            <a:ext cx="8632275" cy="224676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sym typeface="Arial"/>
              </a:rPr>
              <a:t>Follow on to current CARSI IDIQ. Countries will include Belize, Costa Rica, El Salvador, Guatemala, Honduras, and Panama (one task order per country)</a:t>
            </a:r>
          </a:p>
          <a:p>
            <a:pPr marL="342900" marR="0" lvl="0" indent="-3429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Calibri" panose="020F0502020204030204" pitchFamily="34" charset="0"/>
                <a:sym typeface="Arial"/>
              </a:rPr>
              <a:t>New effort expands scope to additional countries in the Caribbean and WHA as a whole. </a:t>
            </a:r>
          </a:p>
          <a:p>
            <a:pPr marL="342900" marR="0" lvl="0" indent="-3429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Examples of Expertise needed: Forensics and Investigations, Citizen Security, Rule of Law, Monitoring and Evaluation</a:t>
            </a:r>
          </a:p>
          <a:p>
            <a:pPr marL="342900" marR="0" lvl="0" indent="-3429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20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Arial"/>
              </a:rPr>
              <a:t>Current need of approximately 250 personnel</a:t>
            </a:r>
            <a:endParaRPr kumimoji="0" lang="en-US" sz="12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a:sym typeface="Arial"/>
            </a:endParaRPr>
          </a:p>
        </p:txBody>
      </p:sp>
    </p:spTree>
    <p:extLst>
      <p:ext uri="{BB962C8B-B14F-4D97-AF65-F5344CB8AC3E}">
        <p14:creationId xmlns:p14="http://schemas.microsoft.com/office/powerpoint/2010/main" val="2411671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WHA Advisory and Assistance Staffing</a:t>
            </a:r>
          </a:p>
        </p:txBody>
      </p:sp>
      <p:sp>
        <p:nvSpPr>
          <p:cNvPr id="3" name="Text Placeholder 2"/>
          <p:cNvSpPr>
            <a:spLocks noGrp="1"/>
          </p:cNvSpPr>
          <p:nvPr>
            <p:ph type="body" idx="1"/>
          </p:nvPr>
        </p:nvSpPr>
        <p:spPr/>
        <p:txBody>
          <a:bodyPr/>
          <a:lstStyle/>
          <a:p>
            <a:pPr marL="0" indent="0">
              <a:buNone/>
            </a:pPr>
            <a:endParaRPr lang="en-US" sz="2000" b="1" dirty="0">
              <a:solidFill>
                <a:schemeClr val="tx1"/>
              </a:solidFill>
              <a:latin typeface="Calibri" panose="020F0502020204030204" pitchFamily="34" charset="0"/>
              <a:ea typeface="Times New Roman" panose="02020603050405020304" pitchFamily="18" charset="0"/>
              <a:cs typeface="Calibri" panose="020F0502020204030204" pitchFamily="34" charset="0"/>
            </a:endParaRPr>
          </a:p>
          <a:p>
            <a:pPr marL="285750" indent="-285750"/>
            <a:r>
              <a:rPr lang="en-US" sz="2000" b="1" dirty="0">
                <a:solidFill>
                  <a:schemeClr val="tx1"/>
                </a:solidFill>
                <a:latin typeface="Calibri" panose="020F0502020204030204" pitchFamily="34" charset="0"/>
                <a:ea typeface="Times New Roman" panose="02020603050405020304" pitchFamily="18" charset="0"/>
                <a:cs typeface="Calibri" panose="020F0502020204030204" pitchFamily="34" charset="0"/>
              </a:rPr>
              <a:t>Total Estimated Contract Value: $200 million </a:t>
            </a:r>
            <a:r>
              <a:rPr lang="en-US" sz="2000" dirty="0">
                <a:solidFill>
                  <a:schemeClr val="tx1"/>
                </a:solidFill>
                <a:latin typeface="Calibri" panose="020F0502020204030204" pitchFamily="34" charset="0"/>
                <a:ea typeface="Times New Roman" panose="02020603050405020304" pitchFamily="18" charset="0"/>
                <a:cs typeface="Calibri" panose="020F0502020204030204" pitchFamily="34" charset="0"/>
              </a:rPr>
              <a:t>ordering ceiling</a:t>
            </a:r>
          </a:p>
          <a:p>
            <a:pPr marL="285750" indent="-285750"/>
            <a:r>
              <a:rPr lang="en-US" sz="2000" b="1" dirty="0">
                <a:solidFill>
                  <a:schemeClr val="tx1"/>
                </a:solidFill>
                <a:latin typeface="Calibri" panose="020F0502020204030204" pitchFamily="34" charset="0"/>
                <a:ea typeface="Calibri" panose="020F0502020204030204" pitchFamily="34" charset="0"/>
                <a:cs typeface="Calibri" panose="020F0502020204030204" pitchFamily="34" charset="0"/>
              </a:rPr>
              <a:t>NAICS Code: </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541611</a:t>
            </a:r>
          </a:p>
          <a:p>
            <a:pPr marL="285750" indent="-285750"/>
            <a:r>
              <a:rPr lang="en-US" sz="2000" b="1" dirty="0">
                <a:solidFill>
                  <a:schemeClr val="tx1"/>
                </a:solidFill>
                <a:latin typeface="Calibri" panose="020F0502020204030204" pitchFamily="34" charset="0"/>
                <a:ea typeface="Calibri" panose="020F0502020204030204" pitchFamily="34" charset="0"/>
                <a:cs typeface="Calibri" panose="020F0502020204030204" pitchFamily="34" charset="0"/>
              </a:rPr>
              <a:t>Contract Type</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  Multiple Award IDIQ (approximately 3)</a:t>
            </a:r>
          </a:p>
          <a:p>
            <a:pPr marL="285750" indent="-285750"/>
            <a:r>
              <a:rPr lang="en-US" sz="2000" b="1" dirty="0">
                <a:solidFill>
                  <a:schemeClr val="tx1"/>
                </a:solidFill>
                <a:latin typeface="Calibri" panose="020F0502020204030204" pitchFamily="34" charset="0"/>
                <a:ea typeface="Calibri" panose="020F0502020204030204" pitchFamily="34" charset="0"/>
                <a:cs typeface="Calibri" panose="020F0502020204030204" pitchFamily="34" charset="0"/>
              </a:rPr>
              <a:t>Clearance</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 Secret Facility Clearance Required</a:t>
            </a:r>
          </a:p>
          <a:p>
            <a:pPr marL="285750" indent="-285750" fontAlgn="base"/>
            <a:r>
              <a:rPr lang="en-US" sz="2000" b="1" dirty="0">
                <a:solidFill>
                  <a:schemeClr val="tx1"/>
                </a:solidFill>
                <a:latin typeface="Calibri" panose="020F0502020204030204" pitchFamily="34" charset="0"/>
                <a:ea typeface="Calibri" panose="020F0502020204030204" pitchFamily="34" charset="0"/>
                <a:cs typeface="Calibri" panose="020F0502020204030204" pitchFamily="34" charset="0"/>
              </a:rPr>
              <a:t>Current Status: </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Solicitation set to release in the coming two weeks</a:t>
            </a:r>
            <a:endParaRPr lang="en-US" sz="2000" dirty="0">
              <a:solidFill>
                <a:schemeClr val="tx1"/>
              </a:solidFill>
              <a:highlight>
                <a:srgbClr val="FFFF00"/>
              </a:highlight>
              <a:latin typeface="Calibri" panose="020F0502020204030204" pitchFamily="34" charset="0"/>
              <a:ea typeface="Arial"/>
              <a:cs typeface="Calibri" panose="020F0502020204030204" pitchFamily="34" charset="0"/>
              <a:sym typeface="Arial"/>
            </a:endParaRPr>
          </a:p>
          <a:p>
            <a:pPr marL="285750" indent="-285750"/>
            <a:endPar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280263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WHA Staffing 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45112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DSCD Team</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Michele Hartigan</a:t>
            </a: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dirty="0">
                <a:latin typeface="+mn-lt"/>
                <a:cs typeface="Segoe UI" panose="020B0502040204020203" pitchFamily="34" charset="0"/>
                <a:hlinkClick r:id="rId3"/>
              </a:rPr>
              <a:t>HartiganMT@state.gov</a:t>
            </a:r>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cxnSp>
        <p:nvCxnSpPr>
          <p:cNvPr id="6" name="Straight Arrow Connector 5">
            <a:extLst>
              <a:ext uri="{FF2B5EF4-FFF2-40B4-BE49-F238E27FC236}">
                <a16:creationId xmlns:a16="http://schemas.microsoft.com/office/drawing/2014/main" id="{0A93B6FD-B918-49A6-86CF-8E84D77249E7}"/>
              </a:ext>
            </a:extLst>
          </p:cNvPr>
          <p:cNvCxnSpPr>
            <a:cxnSpLocks/>
          </p:cNvCxnSpPr>
          <p:nvPr/>
        </p:nvCxnSpPr>
        <p:spPr>
          <a:xfrm flipH="1">
            <a:off x="500063" y="1771429"/>
            <a:ext cx="1907381"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40" y="1288489"/>
            <a:ext cx="1911600"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latin typeface="+mn-lt"/>
              <a:cs typeface="Segoe UI" panose="020B0502040204020203" pitchFamily="34" charset="0"/>
            </a:endParaRPr>
          </a:p>
        </p:txBody>
      </p: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3886913" y="1325931"/>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Shayani Mukherjee</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876840" y="1880926"/>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A/OPE/AQM/DSCD</a:t>
            </a:r>
          </a:p>
          <a:p>
            <a:r>
              <a:rPr lang="en-US" sz="1000" b="1" dirty="0">
                <a:latin typeface="+mn-lt"/>
                <a:cs typeface="Segoe UI" panose="020B0502040204020203" pitchFamily="34" charset="0"/>
              </a:rPr>
              <a:t>Diplomatic Security Contracts Division (DSCD)</a:t>
            </a:r>
          </a:p>
          <a:p>
            <a:r>
              <a:rPr lang="en-US" dirty="0">
                <a:latin typeface="+mn-lt"/>
                <a:cs typeface="Segoe UI" panose="020B0502040204020203" pitchFamily="34" charset="0"/>
                <a:hlinkClick r:id="rId4"/>
              </a:rPr>
              <a:t>MukherjeeS1@state.gov</a:t>
            </a:r>
            <a:endParaRPr lang="en-US"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3957365" y="1786096"/>
            <a:ext cx="2227416"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 </a:t>
            </a: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373690"/>
            <a:ext cx="4021000" cy="7537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i="0" dirty="0">
                <a:solidFill>
                  <a:srgbClr val="000000"/>
                </a:solidFill>
                <a:effectLst/>
                <a:latin typeface="Garamond" panose="02020404030301010803" pitchFamily="18" charset="0"/>
              </a:rPr>
              <a:t>Global Video and Broadcast Services (GVBS)</a:t>
            </a:r>
            <a:endParaRPr lang="en-US"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247002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 Video and Broadcast Services</a:t>
            </a: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
        <p:nvSpPr>
          <p:cNvPr id="3" name="TextBox 2">
            <a:extLst>
              <a:ext uri="{FF2B5EF4-FFF2-40B4-BE49-F238E27FC236}">
                <a16:creationId xmlns:a16="http://schemas.microsoft.com/office/drawing/2014/main" id="{C5D56139-4C30-9DC0-A8B1-BF358E34F726}"/>
              </a:ext>
            </a:extLst>
          </p:cNvPr>
          <p:cNvSpPr txBox="1"/>
          <p:nvPr/>
        </p:nvSpPr>
        <p:spPr>
          <a:xfrm>
            <a:off x="373370" y="1485900"/>
            <a:ext cx="8520599" cy="3108543"/>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D</a:t>
            </a:r>
            <a:r>
              <a:rPr lang="en-US" b="1" i="0" dirty="0">
                <a:solidFill>
                  <a:srgbClr val="000000"/>
                </a:solidFill>
                <a:effectLst/>
                <a:latin typeface="Calibri" panose="020F0502020204030204" pitchFamily="34" charset="0"/>
                <a:cs typeface="Calibri" panose="020F0502020204030204" pitchFamily="34" charset="0"/>
              </a:rPr>
              <a:t>escription:</a:t>
            </a:r>
          </a:p>
          <a:p>
            <a:pPr marL="285750" indent="-285750"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Provide the full range of services involved in global video production this includes:</a:t>
            </a:r>
            <a:endParaRPr lang="en-US" dirty="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G</a:t>
            </a:r>
            <a:r>
              <a:rPr lang="en-US" b="0" i="0" dirty="0">
                <a:solidFill>
                  <a:srgbClr val="000000"/>
                </a:solidFill>
                <a:effectLst/>
                <a:latin typeface="Calibri" panose="020F0502020204030204" pitchFamily="34" charset="0"/>
                <a:cs typeface="Calibri" panose="020F0502020204030204" pitchFamily="34" charset="0"/>
              </a:rPr>
              <a:t>lobal live broadcast of events, and the live program transmission support to reach broadcasters, cable news networks and IP-based distribution platforms</a:t>
            </a:r>
          </a:p>
          <a:p>
            <a:pPr marL="285750" indent="-285750"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Video pre-production, production and post-production</a:t>
            </a:r>
          </a:p>
          <a:p>
            <a:pPr marL="285750" indent="-285750"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Professional staff</a:t>
            </a: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T</a:t>
            </a:r>
            <a:r>
              <a:rPr lang="en-US" b="0" i="0" dirty="0">
                <a:solidFill>
                  <a:srgbClr val="000000"/>
                </a:solidFill>
                <a:effectLst/>
                <a:latin typeface="Calibri" panose="020F0502020204030204" pitchFamily="34" charset="0"/>
                <a:cs typeface="Calibri" panose="020F0502020204030204" pitchFamily="34" charset="0"/>
              </a:rPr>
              <a:t>echnology/Equipment</a:t>
            </a: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L</a:t>
            </a:r>
            <a:r>
              <a:rPr lang="en-US" b="0" i="0" dirty="0">
                <a:solidFill>
                  <a:srgbClr val="000000"/>
                </a:solidFill>
                <a:effectLst/>
                <a:latin typeface="Calibri" panose="020F0502020204030204" pitchFamily="34" charset="0"/>
                <a:cs typeface="Calibri" panose="020F0502020204030204" pitchFamily="34" charset="0"/>
              </a:rPr>
              <a:t>ogistical expertise to achieve contemporary video products in an agile, strategic, and responsive manner</a:t>
            </a: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D</a:t>
            </a:r>
            <a:r>
              <a:rPr lang="en-US" b="0" i="0" dirty="0">
                <a:solidFill>
                  <a:srgbClr val="000000"/>
                </a:solidFill>
                <a:effectLst/>
                <a:latin typeface="Calibri" panose="020F0502020204030204" pitchFamily="34" charset="0"/>
                <a:cs typeface="Calibri" panose="020F0502020204030204" pitchFamily="34" charset="0"/>
              </a:rPr>
              <a:t>elivering state-of-the-art products within established time frames and budgets</a:t>
            </a: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I</a:t>
            </a:r>
            <a:r>
              <a:rPr lang="en-US" b="0" i="0" dirty="0">
                <a:solidFill>
                  <a:srgbClr val="000000"/>
                </a:solidFill>
                <a:effectLst/>
                <a:latin typeface="Calibri" panose="020F0502020204030204" pitchFamily="34" charset="0"/>
                <a:cs typeface="Calibri" panose="020F0502020204030204" pitchFamily="34" charset="0"/>
              </a:rPr>
              <a:t>ncluding creative development</a:t>
            </a:r>
          </a:p>
          <a:p>
            <a:pPr marL="285750" indent="-285750" algn="l">
              <a:buFont typeface="Arial" panose="020B0604020202020204" pitchFamily="34" charset="0"/>
              <a:buChar char="•"/>
            </a:pPr>
            <a:r>
              <a:rPr lang="en-US" dirty="0">
                <a:latin typeface="Calibri" panose="020F0502020204030204" pitchFamily="34" charset="0"/>
                <a:cs typeface="Calibri" panose="020F0502020204030204" pitchFamily="34" charset="0"/>
              </a:rPr>
              <a:t>H</a:t>
            </a:r>
            <a:r>
              <a:rPr lang="en-US" b="0" i="0" dirty="0">
                <a:solidFill>
                  <a:srgbClr val="000000"/>
                </a:solidFill>
                <a:effectLst/>
                <a:latin typeface="Calibri" panose="020F0502020204030204" pitchFamily="34" charset="0"/>
                <a:cs typeface="Calibri" panose="020F0502020204030204" pitchFamily="34" charset="0"/>
              </a:rPr>
              <a:t>iring camera crews domestically and internationally</a:t>
            </a:r>
          </a:p>
          <a:p>
            <a:pPr marL="285750" indent="-285750" algn="l">
              <a:buFont typeface="Arial" panose="020B0604020202020204" pitchFamily="34" charset="0"/>
              <a:buChar char="•"/>
            </a:pPr>
            <a:r>
              <a:rPr lang="en-US" b="0" i="0" dirty="0">
                <a:solidFill>
                  <a:srgbClr val="000000"/>
                </a:solidFill>
                <a:effectLst/>
                <a:latin typeface="Calibri" panose="020F0502020204030204" pitchFamily="34" charset="0"/>
                <a:cs typeface="Calibri" panose="020F0502020204030204" pitchFamily="34" charset="0"/>
              </a:rPr>
              <a:t>Scheduling and recording interviews, obtaining b-roll, acquiring licensable multimedia assets, archival footage and images, motion-graphic design, transcription, translation, captioning and editing</a:t>
            </a:r>
          </a:p>
          <a:p>
            <a:pPr algn="l"/>
            <a:endParaRPr lang="en-US"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31280109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 Video and Broadcast Services</a:t>
            </a:r>
          </a:p>
        </p:txBody>
      </p:sp>
      <p:sp>
        <p:nvSpPr>
          <p:cNvPr id="3" name="Text Placeholder 2"/>
          <p:cNvSpPr>
            <a:spLocks noGrp="1"/>
          </p:cNvSpPr>
          <p:nvPr>
            <p:ph type="body" idx="1"/>
          </p:nvPr>
        </p:nvSpPr>
        <p:spPr/>
        <p:txBody>
          <a:bodyPr/>
          <a:lstStyle/>
          <a:p>
            <a:pPr marL="342900" fontAlgn="base"/>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Estimated Contract Value:  </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Between $30 and 50 Million Total (Base + 4)</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NAICS:  </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512110 ~ Motion Picture and Video Production</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Acquisition Plan: </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Single award GSA BPA. Small business set-aside competition amongst GSA schedule holders</a:t>
            </a:r>
            <a:r>
              <a:rPr lang="en-US" sz="2000" dirty="0">
                <a:solidFill>
                  <a:schemeClr val="tx1"/>
                </a:solidFill>
                <a:latin typeface="Calibri" panose="020F0502020204030204" pitchFamily="34" charset="0"/>
                <a:ea typeface="Times New Roman" panose="02020603050405020304" pitchFamily="18" charset="0"/>
                <a:cs typeface="Calibri" panose="020F0502020204030204" pitchFamily="34" charset="0"/>
              </a:rPr>
              <a:t>, Best-Value Tradeoff Source Selection Procedures</a:t>
            </a:r>
          </a:p>
          <a:p>
            <a:pPr marL="342900" fontAlgn="base">
              <a:buFont typeface="Symbol" panose="05050102010706020507" pitchFamily="18" charset="2"/>
              <a:buChar char=""/>
            </a:pPr>
            <a:r>
              <a:rPr lang="en-US" sz="2000" b="1" dirty="0">
                <a:solidFill>
                  <a:schemeClr val="tx1"/>
                </a:solidFill>
                <a:latin typeface="Calibri" panose="020F0502020204030204" pitchFamily="34" charset="0"/>
                <a:ea typeface="Open Sans" panose="020B0604020202020204" charset="0"/>
                <a:cs typeface="Calibri" panose="020F0502020204030204" pitchFamily="34" charset="0"/>
                <a:sym typeface="Arial"/>
              </a:rPr>
              <a:t>Security Requirement:  </a:t>
            </a:r>
            <a:r>
              <a:rPr lang="en-US" sz="2000" dirty="0">
                <a:solidFill>
                  <a:schemeClr val="tx1"/>
                </a:solidFill>
                <a:latin typeface="Calibri" panose="020F0502020204030204" pitchFamily="34" charset="0"/>
                <a:ea typeface="Open Sans" panose="020B0604020202020204" charset="0"/>
                <a:cs typeface="Calibri" panose="020F0502020204030204" pitchFamily="34" charset="0"/>
                <a:sym typeface="Arial"/>
              </a:rPr>
              <a:t>No Clearance Level (Possible Secret)</a:t>
            </a:r>
            <a:endPar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Status: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Market Research phase, taking input and interest, open to discussion possible updates to tentative GSA strategy. </a:t>
            </a:r>
          </a:p>
          <a:p>
            <a:pPr marL="342900" marR="0" lvl="0" indent="-342900" fontAlgn="base">
              <a:spcBef>
                <a:spcPts val="0"/>
              </a:spcBef>
              <a:spcAft>
                <a:spcPts val="0"/>
              </a:spcAft>
              <a:buFont typeface="Symbol" panose="05050102010706020507" pitchFamily="18" charset="2"/>
              <a:buChar char=""/>
            </a:pP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Anticipated </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RFP FY24,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award 3</a:t>
            </a:r>
            <a:r>
              <a:rPr lang="en-US" sz="20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rd</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a:t>
            </a:r>
            <a:r>
              <a:rPr lang="en-US" sz="20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quarter FY24.</a:t>
            </a:r>
          </a:p>
          <a:p>
            <a:pPr marL="114300" indent="0">
              <a:buNone/>
            </a:pPr>
            <a:endParaRPr lang="en-US" sz="20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388569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GVBS</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93655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3"/>
          <p:cNvSpPr txBox="1">
            <a:spLocks noGrp="1"/>
          </p:cNvSpPr>
          <p:nvPr>
            <p:ph type="subTitle" idx="1"/>
          </p:nvPr>
        </p:nvSpPr>
        <p:spPr>
          <a:xfrm>
            <a:off x="1376775" y="3179288"/>
            <a:ext cx="6390450" cy="594450"/>
          </a:xfrm>
          <a:prstGeom prst="rect">
            <a:avLst/>
          </a:prstGeom>
        </p:spPr>
        <p:txBody>
          <a:bodyPr spcFirstLastPara="1" wrap="square" lIns="68569" tIns="68569" rIns="68569" bIns="68569" anchor="t" anchorCtr="0">
            <a:noAutofit/>
          </a:bodyPr>
          <a:lstStyle/>
          <a:p>
            <a:pPr marL="0" indent="0"/>
            <a:endParaRPr lang="en" dirty="0">
              <a:latin typeface="+mn-lt"/>
            </a:endParaRPr>
          </a:p>
          <a:p>
            <a:pPr marL="0" indent="0"/>
            <a:r>
              <a:rPr lang="en" sz="2100" b="1" dirty="0">
                <a:latin typeface="+mn-lt"/>
              </a:rPr>
              <a:t>Worldwide Contracts Division</a:t>
            </a:r>
          </a:p>
          <a:p>
            <a:pPr marL="0" indent="0"/>
            <a:endParaRPr lang="en" dirty="0">
              <a:latin typeface="+mn-lt"/>
            </a:endParaRPr>
          </a:p>
          <a:p>
            <a:pPr marL="0" indent="0"/>
            <a:r>
              <a:rPr lang="en" dirty="0">
                <a:latin typeface="+mn-lt"/>
              </a:rPr>
              <a:t>06/27/2023</a:t>
            </a:r>
            <a:endParaRPr dirty="0">
              <a:latin typeface="+mn-l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9066" y="896414"/>
            <a:ext cx="3345869" cy="1943791"/>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r>
              <a:rPr lang="en-US" dirty="0">
                <a:latin typeface="Garamond" panose="02020404030301010803" pitchFamily="18" charset="0"/>
                <a:cs typeface="Segoe UI" panose="020B0502040204020203" pitchFamily="34" charset="0"/>
              </a:rPr>
              <a:t>Meet the WWD Representative</a:t>
            </a:r>
            <a:br>
              <a:rPr lang="en-US" dirty="0">
                <a:latin typeface="Garamond" panose="02020404030301010803" pitchFamily="18" charset="0"/>
                <a:cs typeface="Segoe UI" panose="020B0502040204020203" pitchFamily="34" charset="0"/>
              </a:rPr>
            </a:br>
            <a:endParaRPr dirty="0">
              <a:latin typeface="Garamond" panose="02020404030301010803" pitchFamily="18" charset="0"/>
            </a:endParaRPr>
          </a:p>
        </p:txBody>
      </p:sp>
      <p:sp>
        <p:nvSpPr>
          <p:cNvPr id="4" name="Text Placeholder 28">
            <a:extLst>
              <a:ext uri="{FF2B5EF4-FFF2-40B4-BE49-F238E27FC236}">
                <a16:creationId xmlns:a16="http://schemas.microsoft.com/office/drawing/2014/main" id="{C0CDDC50-1A90-4ED7-B812-1066F64D8940}"/>
              </a:ext>
            </a:extLst>
          </p:cNvPr>
          <p:cNvSpPr txBox="1">
            <a:spLocks/>
          </p:cNvSpPr>
          <p:nvPr/>
        </p:nvSpPr>
        <p:spPr>
          <a:xfrm>
            <a:off x="410600" y="1331209"/>
            <a:ext cx="2168294"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5" name="Text Placeholder 31">
            <a:extLst>
              <a:ext uri="{FF2B5EF4-FFF2-40B4-BE49-F238E27FC236}">
                <a16:creationId xmlns:a16="http://schemas.microsoft.com/office/drawing/2014/main" id="{7E0FABE9-DB45-4607-A6BF-59A253958BC3}"/>
              </a:ext>
            </a:extLst>
          </p:cNvPr>
          <p:cNvSpPr txBox="1">
            <a:spLocks/>
          </p:cNvSpPr>
          <p:nvPr/>
        </p:nvSpPr>
        <p:spPr>
          <a:xfrm>
            <a:off x="311700" y="186625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7" name="Text Placeholder 28">
            <a:extLst>
              <a:ext uri="{FF2B5EF4-FFF2-40B4-BE49-F238E27FC236}">
                <a16:creationId xmlns:a16="http://schemas.microsoft.com/office/drawing/2014/main" id="{C0CDDC50-1A90-4ED7-B812-1066F64D8940}"/>
              </a:ext>
            </a:extLst>
          </p:cNvPr>
          <p:cNvSpPr txBox="1">
            <a:spLocks/>
          </p:cNvSpPr>
          <p:nvPr/>
        </p:nvSpPr>
        <p:spPr>
          <a:xfrm>
            <a:off x="3876839" y="1335881"/>
            <a:ext cx="2553997" cy="33405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a:p>
            <a:endParaRPr lang="en-US" sz="2000" dirty="0">
              <a:solidFill>
                <a:schemeClr val="accent1"/>
              </a:solidFill>
              <a:latin typeface="+mn-lt"/>
              <a:cs typeface="Segoe UI" panose="020B0502040204020203" pitchFamily="34" charset="0"/>
            </a:endParaRPr>
          </a:p>
        </p:txBody>
      </p:sp>
      <p:sp>
        <p:nvSpPr>
          <p:cNvPr id="8" name="Text Placeholder 31">
            <a:extLst>
              <a:ext uri="{FF2B5EF4-FFF2-40B4-BE49-F238E27FC236}">
                <a16:creationId xmlns:a16="http://schemas.microsoft.com/office/drawing/2014/main" id="{7E0FABE9-DB45-4607-A6BF-59A253958BC3}"/>
              </a:ext>
            </a:extLst>
          </p:cNvPr>
          <p:cNvSpPr txBox="1">
            <a:spLocks/>
          </p:cNvSpPr>
          <p:nvPr/>
        </p:nvSpPr>
        <p:spPr>
          <a:xfrm>
            <a:off x="3777940" y="1823539"/>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dirty="0">
              <a:latin typeface="+mn-lt"/>
              <a:cs typeface="Segoe UI" panose="020B0502040204020203" pitchFamily="34" charset="0"/>
            </a:endParaRPr>
          </a:p>
        </p:txBody>
      </p:sp>
      <p:sp>
        <p:nvSpPr>
          <p:cNvPr id="10" name="Text Placeholder 28">
            <a:extLst>
              <a:ext uri="{FF2B5EF4-FFF2-40B4-BE49-F238E27FC236}">
                <a16:creationId xmlns:a16="http://schemas.microsoft.com/office/drawing/2014/main" id="{C0CDDC50-1A90-4ED7-B812-1066F64D8940}"/>
              </a:ext>
            </a:extLst>
          </p:cNvPr>
          <p:cNvSpPr txBox="1">
            <a:spLocks/>
          </p:cNvSpPr>
          <p:nvPr/>
        </p:nvSpPr>
        <p:spPr>
          <a:xfrm>
            <a:off x="311700" y="1395012"/>
            <a:ext cx="2368319" cy="38144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accent1"/>
                </a:solidFill>
                <a:latin typeface="+mn-lt"/>
                <a:cs typeface="Segoe UI" panose="020B0502040204020203" pitchFamily="34" charset="0"/>
              </a:rPr>
              <a:t>Wade Ward</a:t>
            </a:r>
          </a:p>
        </p:txBody>
      </p:sp>
      <p:sp>
        <p:nvSpPr>
          <p:cNvPr id="11" name="Text Placeholder 31">
            <a:extLst>
              <a:ext uri="{FF2B5EF4-FFF2-40B4-BE49-F238E27FC236}">
                <a16:creationId xmlns:a16="http://schemas.microsoft.com/office/drawing/2014/main" id="{7E0FABE9-DB45-4607-A6BF-59A253958BC3}"/>
              </a:ext>
            </a:extLst>
          </p:cNvPr>
          <p:cNvSpPr txBox="1">
            <a:spLocks/>
          </p:cNvSpPr>
          <p:nvPr/>
        </p:nvSpPr>
        <p:spPr>
          <a:xfrm>
            <a:off x="311700" y="1911330"/>
            <a:ext cx="4021000" cy="701618"/>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latin typeface="+mn-lt"/>
                <a:cs typeface="Segoe UI" panose="020B0502040204020203" pitchFamily="34" charset="0"/>
              </a:rPr>
              <a:t>Senior Contracting Officer</a:t>
            </a:r>
          </a:p>
          <a:p>
            <a:r>
              <a:rPr lang="en-US" b="1" dirty="0">
                <a:latin typeface="+mn-lt"/>
                <a:cs typeface="Segoe UI" panose="020B0502040204020203" pitchFamily="34" charset="0"/>
              </a:rPr>
              <a:t>A/OPE/AQM/WWD/RSB</a:t>
            </a:r>
          </a:p>
          <a:p>
            <a:r>
              <a:rPr lang="en-US" sz="1000" b="1" dirty="0">
                <a:latin typeface="+mn-lt"/>
                <a:cs typeface="Segoe UI" panose="020B0502040204020203" pitchFamily="34" charset="0"/>
              </a:rPr>
              <a:t>Worldwide Division (WWD)</a:t>
            </a:r>
          </a:p>
          <a:p>
            <a:r>
              <a:rPr lang="en-US" dirty="0">
                <a:latin typeface="+mn-lt"/>
                <a:cs typeface="Segoe UI" panose="020B0502040204020203" pitchFamily="34" charset="0"/>
                <a:hlinkClick r:id="rId3"/>
              </a:rPr>
              <a:t>WardBW@state.gov</a:t>
            </a:r>
            <a:endParaRPr lang="en-US" dirty="0">
              <a:latin typeface="+mn-lt"/>
              <a:cs typeface="Segoe UI" panose="020B0502040204020203" pitchFamily="34" charset="0"/>
            </a:endParaRPr>
          </a:p>
          <a:p>
            <a:endParaRPr lang="en-US" b="1" dirty="0">
              <a:latin typeface="+mn-lt"/>
              <a:cs typeface="Segoe UI" panose="020B0502040204020203" pitchFamily="34" charset="0"/>
            </a:endParaRPr>
          </a:p>
          <a:p>
            <a:endParaRPr lang="en-US" b="1" dirty="0">
              <a:latin typeface="+mn-lt"/>
              <a:cs typeface="Segoe UI" panose="020B0502040204020203" pitchFamily="34" charset="0"/>
            </a:endParaRPr>
          </a:p>
        </p:txBody>
      </p:sp>
      <p:cxnSp>
        <p:nvCxnSpPr>
          <p:cNvPr id="12" name="Straight Arrow Connector 11">
            <a:extLst>
              <a:ext uri="{FF2B5EF4-FFF2-40B4-BE49-F238E27FC236}">
                <a16:creationId xmlns:a16="http://schemas.microsoft.com/office/drawing/2014/main" id="{0A93B6FD-B918-49A6-86CF-8E84D77249E7}"/>
              </a:ext>
            </a:extLst>
          </p:cNvPr>
          <p:cNvCxnSpPr>
            <a:cxnSpLocks/>
          </p:cNvCxnSpPr>
          <p:nvPr/>
        </p:nvCxnSpPr>
        <p:spPr>
          <a:xfrm flipH="1">
            <a:off x="410600" y="1823539"/>
            <a:ext cx="1370197" cy="0"/>
          </a:xfrm>
          <a:prstGeom prst="straightConnector1">
            <a:avLst/>
          </a:prstGeom>
          <a:ln w="12700">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0CDDC50-1A90-4ED7-B812-1066F64D8940}"/>
              </a:ext>
            </a:extLst>
          </p:cNvPr>
          <p:cNvSpPr txBox="1">
            <a:spLocks/>
          </p:cNvSpPr>
          <p:nvPr/>
        </p:nvSpPr>
        <p:spPr>
          <a:xfrm>
            <a:off x="3876840" y="2881361"/>
            <a:ext cx="1911600" cy="33872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2000" dirty="0">
              <a:solidFill>
                <a:schemeClr val="accent1"/>
              </a:solidFill>
              <a:latin typeface="+mn-lt"/>
              <a:cs typeface="Segoe UI" panose="020B0502040204020203" pitchFamily="34" charset="0"/>
            </a:endParaRPr>
          </a:p>
        </p:txBody>
      </p:sp>
      <p:sp>
        <p:nvSpPr>
          <p:cNvPr id="14" name="Text Placeholder 31">
            <a:extLst>
              <a:ext uri="{FF2B5EF4-FFF2-40B4-BE49-F238E27FC236}">
                <a16:creationId xmlns:a16="http://schemas.microsoft.com/office/drawing/2014/main" id="{7E0FABE9-DB45-4607-A6BF-59A253958BC3}"/>
              </a:ext>
            </a:extLst>
          </p:cNvPr>
          <p:cNvSpPr txBox="1">
            <a:spLocks/>
          </p:cNvSpPr>
          <p:nvPr/>
        </p:nvSpPr>
        <p:spPr>
          <a:xfrm>
            <a:off x="3777940" y="3432470"/>
            <a:ext cx="4021000" cy="694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b="1" dirty="0">
              <a:latin typeface="+mn-lt"/>
              <a:cs typeface="Segoe UI" panose="020B0502040204020203" pitchFamily="34" charset="0"/>
            </a:endParaRPr>
          </a:p>
          <a:p>
            <a:endParaRPr lang="en-US" dirty="0">
              <a:latin typeface="+mn-lt"/>
              <a:cs typeface="Segoe UI" panose="020B0502040204020203" pitchFamily="34" charset="0"/>
            </a:endParaRPr>
          </a:p>
        </p:txBody>
      </p:sp>
      <p:sp>
        <p:nvSpPr>
          <p:cNvPr id="2" name="TextBox 1"/>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1224131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 Advisory</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502954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 Advisory</a:t>
            </a:r>
          </a:p>
        </p:txBody>
      </p:sp>
      <p:sp>
        <p:nvSpPr>
          <p:cNvPr id="3" name="Text Placeholder 2"/>
          <p:cNvSpPr>
            <a:spLocks noGrp="1"/>
          </p:cNvSpPr>
          <p:nvPr>
            <p:ph type="body" idx="1"/>
          </p:nvPr>
        </p:nvSpPr>
        <p:spPr>
          <a:xfrm>
            <a:off x="311700" y="1152475"/>
            <a:ext cx="8520600" cy="3311949"/>
          </a:xfrm>
        </p:spPr>
        <p:txBody>
          <a:bodyPr/>
          <a:lstStyle/>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Description:</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The Department of State anticipates awarding a multiple-award IDIQ to support ongoing needs for professional support services to provide international advisory services.</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Estimated $ Value: </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$750M. (Note: We are re-looking at the numbers to verify this number so this number might be revised downward). </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Status: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Industry day Q&amp;A posted to SAM.Gov</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 on 5/16/2023. Currently the Government is developing the Acquisition Plan. The Government is tentatively planning to have the final Global Advisory RFP posted to Sam.Gov during Q1 of FY24.</a:t>
            </a:r>
            <a:endParaRPr lang="en-US" sz="2000" b="1" i="1" dirty="0">
              <a:solidFill>
                <a:schemeClr val="tx1"/>
              </a:solidFill>
              <a:latin typeface="Calibri" panose="020F0502020204030204" pitchFamily="34" charset="0"/>
              <a:ea typeface="Open Sans" panose="020B0604020202020204" charset="0"/>
              <a:cs typeface="Calibri" panose="020F050202020403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748364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 Advisory</a:t>
            </a:r>
          </a:p>
        </p:txBody>
      </p:sp>
      <p:sp>
        <p:nvSpPr>
          <p:cNvPr id="3" name="Text Placeholder 2"/>
          <p:cNvSpPr>
            <a:spLocks noGrp="1"/>
          </p:cNvSpPr>
          <p:nvPr>
            <p:ph type="body" idx="1"/>
          </p:nvPr>
        </p:nvSpPr>
        <p:spPr>
          <a:xfrm>
            <a:off x="311700" y="1152475"/>
            <a:ext cx="8520600" cy="3189059"/>
          </a:xfrm>
        </p:spPr>
        <p:txBody>
          <a:bodyPr/>
          <a:lstStyle/>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Status Continued: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We have not finalized the Small Business Set-Aside approach. We are working with OSDBU, and more guidance will be coming out at a later date. Once the final RFP is posted, the Government does anticipate a Q&amp;A phase so there will be an additional opportunity for questions and answers at a later time.</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latin typeface="Calibri" panose="020F0502020204030204" pitchFamily="34" charset="0"/>
                <a:cs typeface="Calibri" panose="020F0502020204030204" pitchFamily="34" charset="0"/>
                <a:sym typeface="Arial"/>
              </a:rPr>
              <a:t>SAM.GOV Link: </a:t>
            </a:r>
            <a:r>
              <a:rPr lang="en-US" sz="2000" b="1" dirty="0">
                <a:solidFill>
                  <a:schemeClr val="tx1"/>
                </a:solidFill>
                <a:latin typeface="Calibri" panose="020F0502020204030204" pitchFamily="34" charset="0"/>
                <a:cs typeface="Calibri" panose="020F0502020204030204" pitchFamily="34" charset="0"/>
                <a:sym typeface="Arial"/>
                <a:hlinkClick r:id="rId2"/>
              </a:rPr>
              <a:t>https://sam.gov/opp/f144ef8235774ccfb73bd024e1aaa168/view</a:t>
            </a:r>
            <a:endParaRPr lang="en-US" sz="2000" b="1" dirty="0">
              <a:solidFill>
                <a:schemeClr val="tx1"/>
              </a:solidFill>
              <a:latin typeface="Calibri" panose="020F0502020204030204" pitchFamily="34" charset="0"/>
              <a:cs typeface="Calibri" panose="020F0502020204030204"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003492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Global Advisory</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327217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1485900"/>
            <a:ext cx="8520600" cy="200739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Garamond" panose="02020404030301010803" pitchFamily="18" charset="0"/>
              </a:rPr>
              <a:t>Global Antiterrorism Training Assistance Training Delivery IDIQ </a:t>
            </a:r>
            <a:br>
              <a:rPr lang="en" dirty="0">
                <a:latin typeface="Garamond" panose="02020404030301010803" pitchFamily="18" charset="0"/>
              </a:rPr>
            </a:br>
            <a:r>
              <a:rPr lang="en" dirty="0">
                <a:latin typeface="Garamond" panose="02020404030301010803" pitchFamily="18" charset="0"/>
              </a:rPr>
              <a:t>Solicitation for DS/T/ATA</a:t>
            </a:r>
            <a:br>
              <a:rPr lang="en" dirty="0">
                <a:latin typeface="Garamond" panose="02020404030301010803" pitchFamily="18" charset="0"/>
              </a:rPr>
            </a:br>
            <a:r>
              <a:rPr lang="en" dirty="0">
                <a:latin typeface="Garamond" panose="02020404030301010803" pitchFamily="18" charset="0"/>
              </a:rPr>
              <a:t>(GATA III)</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GLOBALCAP</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3053664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a:t>
            </a:r>
          </a:p>
        </p:txBody>
      </p:sp>
      <p:sp>
        <p:nvSpPr>
          <p:cNvPr id="3" name="Text Placeholder 2"/>
          <p:cNvSpPr>
            <a:spLocks noGrp="1"/>
          </p:cNvSpPr>
          <p:nvPr>
            <p:ph type="body" idx="1"/>
          </p:nvPr>
        </p:nvSpPr>
        <p:spPr>
          <a:xfrm>
            <a:off x="311700" y="1152475"/>
            <a:ext cx="8520600" cy="3311949"/>
          </a:xfrm>
        </p:spPr>
        <p:txBody>
          <a:bodyPr/>
          <a:lstStyle/>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Description:</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Professional services, training, equipment, logistics services, and construction support to countries around the world with a focus to sub-Saharan Africa. </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Estimated $ Value: </a:t>
            </a:r>
            <a:r>
              <a:rPr lang="en-US" sz="20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$5B </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Status: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The Acquisition Plan was approved on February 13, 2023. The Request for Proposal (RFP) is in the review and approval process. It is anticipated the RFP will be posted to sam.gov in the July/August timeframe. We are anticipating the RFP to be posted for a minimum of 60 days. Prior to posting the RFP, a synopsis will be posted at least 15 days prior.</a:t>
            </a:r>
            <a:endParaRPr lang="en-US" sz="2000" b="1" i="1" dirty="0">
              <a:solidFill>
                <a:schemeClr val="tx1"/>
              </a:solidFill>
              <a:latin typeface="Calibri" panose="020F0502020204030204" pitchFamily="34" charset="0"/>
              <a:ea typeface="Open Sans" panose="020B0604020202020204" charset="0"/>
              <a:cs typeface="Calibri" panose="020F050202020403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798833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GLOBALCAP </a:t>
            </a:r>
          </a:p>
        </p:txBody>
      </p:sp>
      <p:sp>
        <p:nvSpPr>
          <p:cNvPr id="3" name="Text Placeholder 2"/>
          <p:cNvSpPr>
            <a:spLocks noGrp="1"/>
          </p:cNvSpPr>
          <p:nvPr>
            <p:ph type="body" idx="1"/>
          </p:nvPr>
        </p:nvSpPr>
        <p:spPr>
          <a:xfrm>
            <a:off x="311700" y="1152475"/>
            <a:ext cx="8520600" cy="3189059"/>
          </a:xfrm>
        </p:spPr>
        <p:txBody>
          <a:bodyPr/>
          <a:lstStyle/>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Status Continued: </a:t>
            </a:r>
            <a:r>
              <a:rPr lang="en-US"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We are not planning on doing another industry day. Nothing has changed as far as the scope/requirement since the last industry day. What will be of more value to offerors, is that once the full RFP is released, offerors will be provided the opportunity to ask questions. We anticipate a Q&amp;A phase once the RFP goes live. </a:t>
            </a:r>
          </a:p>
          <a:p>
            <a:pPr marL="342900" marR="0" lvl="0" indent="-342900" fontAlgn="base">
              <a:spcBef>
                <a:spcPts val="0"/>
              </a:spcBef>
              <a:spcAft>
                <a:spcPts val="0"/>
              </a:spcAft>
              <a:buFont typeface="Symbol" panose="05050102010706020507" pitchFamily="18" charset="2"/>
              <a:buChar char=""/>
            </a:pPr>
            <a:r>
              <a:rPr lang="en-US" sz="2000" b="1" dirty="0">
                <a:solidFill>
                  <a:schemeClr val="tx1"/>
                </a:solidFill>
                <a:latin typeface="Calibri" panose="020F0502020204030204" pitchFamily="34" charset="0"/>
                <a:cs typeface="Calibri" panose="020F0502020204030204" pitchFamily="34" charset="0"/>
                <a:sym typeface="Arial"/>
              </a:rPr>
              <a:t>SAM.GOV Link: </a:t>
            </a:r>
            <a:r>
              <a:rPr lang="en-US" sz="1600" b="1" dirty="0">
                <a:solidFill>
                  <a:schemeClr val="tx1"/>
                </a:solidFill>
                <a:latin typeface="Calibri" panose="020F0502020204030204" pitchFamily="34" charset="0"/>
                <a:cs typeface="Calibri" panose="020F0502020204030204" pitchFamily="34" charset="0"/>
                <a:sym typeface="Arial"/>
                <a:hlinkClick r:id="rId2"/>
              </a:rPr>
              <a:t>https://sam.gov/opp/1df51bf1a334479e85e57b22e9d76f5d/view</a:t>
            </a:r>
            <a:r>
              <a:rPr lang="en-US" sz="1600" b="1" dirty="0">
                <a:solidFill>
                  <a:schemeClr val="tx1"/>
                </a:solidFill>
                <a:latin typeface="Calibri" panose="020F0502020204030204" pitchFamily="34" charset="0"/>
                <a:cs typeface="Calibri" panose="020F0502020204030204" pitchFamily="34" charset="0"/>
                <a:sym typeface="Arial"/>
              </a:rPr>
              <a:t>)</a:t>
            </a:r>
          </a:p>
          <a:p>
            <a:pPr marL="0" marR="0" lvl="0" indent="0" fontAlgn="base">
              <a:spcBef>
                <a:spcPts val="0"/>
              </a:spcBef>
              <a:spcAft>
                <a:spcPts val="0"/>
              </a:spcAft>
              <a:buNone/>
            </a:pPr>
            <a:endParaRPr lang="en-US" sz="2000" b="1" dirty="0">
              <a:solidFill>
                <a:schemeClr val="tx1"/>
              </a:solidFill>
              <a:latin typeface="Calibri" panose="020F0502020204030204" pitchFamily="34" charset="0"/>
              <a:cs typeface="Calibri" panose="020F0502020204030204"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000" b="0" i="0" u="none" strike="noStrike" kern="0" cap="none" spc="0" normalizeH="0" baseline="0" noProof="0" dirty="0">
                <a:ln>
                  <a:noFill/>
                </a:ln>
                <a:solidFill>
                  <a:srgbClr val="FF0000"/>
                </a:solidFill>
                <a:effectLst/>
                <a:uLnTx/>
                <a:uFillTx/>
                <a:latin typeface="Arial"/>
                <a:cs typeface="Arial"/>
                <a:sym typeface="Arial"/>
              </a:rPr>
              <a:t>UNCLASSIFIED or SENSITIVE BUT UNCLASSIFIED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670224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GLOBALCAP</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35507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pic>
        <p:nvPicPr>
          <p:cNvPr id="1026" name="Picture 2" descr="Google Tests Q&amp;A Videos in Search Results for Universities">
            <a:extLst>
              <a:ext uri="{FF2B5EF4-FFF2-40B4-BE49-F238E27FC236}">
                <a16:creationId xmlns:a16="http://schemas.microsoft.com/office/drawing/2014/main" id="{47F44A53-4FA6-2E00-8C29-1D8FE0230E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0463" y="2153619"/>
            <a:ext cx="3925100" cy="206384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ank You Stock Illustrations – 59,360 Thank You Stock Illustrations,  Vectors &amp; Clipart - Dreamstime">
            <a:extLst>
              <a:ext uri="{FF2B5EF4-FFF2-40B4-BE49-F238E27FC236}">
                <a16:creationId xmlns:a16="http://schemas.microsoft.com/office/drawing/2014/main" id="{C6F72307-3F48-6BBC-3243-58A2643ADC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700" y="2430468"/>
            <a:ext cx="3495675" cy="130492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77C6E2F9-7CF2-3CD5-E4EA-8F98EE6F8407}"/>
              </a:ext>
            </a:extLst>
          </p:cNvPr>
          <p:cNvSpPr>
            <a:spLocks noGrp="1"/>
          </p:cNvSpPr>
          <p:nvPr>
            <p:ph type="title"/>
          </p:nvPr>
        </p:nvSpPr>
        <p:spPr>
          <a:xfrm>
            <a:off x="311700" y="445025"/>
            <a:ext cx="8520600" cy="572700"/>
          </a:xfrm>
        </p:spPr>
        <p:txBody>
          <a:bodyPr/>
          <a:lstStyle/>
          <a:p>
            <a:r>
              <a:rPr lang="en-US" sz="2800" dirty="0">
                <a:solidFill>
                  <a:schemeClr val="bg1"/>
                </a:solidFill>
                <a:latin typeface="Garamond" panose="02020404030301010803" pitchFamily="18" charset="0"/>
              </a:rPr>
              <a:t>Conclusion</a:t>
            </a:r>
          </a:p>
        </p:txBody>
      </p:sp>
    </p:spTree>
    <p:extLst>
      <p:ext uri="{BB962C8B-B14F-4D97-AF65-F5344CB8AC3E}">
        <p14:creationId xmlns:p14="http://schemas.microsoft.com/office/powerpoint/2010/main" val="382455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a:t>
            </a:r>
          </a:p>
        </p:txBody>
      </p:sp>
      <p:sp>
        <p:nvSpPr>
          <p:cNvPr id="3" name="Text Placeholder 2"/>
          <p:cNvSpPr>
            <a:spLocks noGrp="1"/>
          </p:cNvSpPr>
          <p:nvPr>
            <p:ph type="body" idx="1"/>
          </p:nvPr>
        </p:nvSpPr>
        <p:spPr>
          <a:xfrm>
            <a:off x="58723" y="1152474"/>
            <a:ext cx="8849533" cy="3800829"/>
          </a:xfrm>
        </p:spPr>
        <p:txBody>
          <a:bodyPr/>
          <a:lstStyle/>
          <a:p>
            <a:r>
              <a:rPr lang="en-US" sz="1200" dirty="0">
                <a:solidFill>
                  <a:schemeClr val="tx1"/>
                </a:solidFill>
                <a:latin typeface="Calibri" panose="020F0502020204030204" pitchFamily="34" charset="0"/>
                <a:cs typeface="Calibri" panose="020F0502020204030204" pitchFamily="34" charset="0"/>
              </a:rPr>
              <a:t>The Bureau of Diplomatic Security, Training Directorate, Office of Antiterrorism Assistance (DS/T/ATA or ATA) manages the antiterrorism assistance program and is the premier provider of counterterrorism training and capacity building for the U.S. Department of State. ATA strengthens Partner Nation capabilities to combat terrorism and build upon a trusted network of law enforcement officers while supporting US counterterrorism objectives. </a:t>
            </a:r>
          </a:p>
          <a:p>
            <a:endParaRPr lang="en-US" sz="1200" dirty="0">
              <a:solidFill>
                <a:schemeClr val="tx1"/>
              </a:solidFill>
              <a:latin typeface="Calibri" panose="020F0502020204030204" pitchFamily="34" charset="0"/>
              <a:cs typeface="Calibri" panose="020F0502020204030204" pitchFamily="34" charset="0"/>
            </a:endParaRPr>
          </a:p>
          <a:p>
            <a:r>
              <a:rPr lang="en-US" sz="1200" dirty="0">
                <a:solidFill>
                  <a:schemeClr val="tx1"/>
                </a:solidFill>
                <a:latin typeface="Calibri" panose="020F0502020204030204" pitchFamily="34" charset="0"/>
                <a:cs typeface="Calibri" panose="020F0502020204030204" pitchFamily="34" charset="0"/>
              </a:rPr>
              <a:t>The Global Antiterrorism Training Assistance (GATA) III contract(s) are used to implement an advanced and specialized foreign assistance program that provides foreign law enforcement with instructional training. The program’s geographic reach is extensive, having trained over 150,000 foreign police and civilian security officials in over 154 countries since inception in 1983. Country assistance plans are implemented through advanced training, technical assistance, and equipment grants. Capacity building projects are tailored to the needs of each Partner Nation.</a:t>
            </a:r>
          </a:p>
          <a:p>
            <a:endParaRPr lang="en-US" sz="1200" dirty="0">
              <a:solidFill>
                <a:schemeClr val="tx1"/>
              </a:solidFill>
              <a:latin typeface="Calibri" panose="020F0502020204030204" pitchFamily="34" charset="0"/>
              <a:cs typeface="Calibri" panose="020F0502020204030204" pitchFamily="34" charset="0"/>
            </a:endParaRPr>
          </a:p>
          <a:p>
            <a:r>
              <a:rPr lang="en-US" sz="1200" dirty="0">
                <a:solidFill>
                  <a:schemeClr val="tx1"/>
                </a:solidFill>
                <a:latin typeface="Calibri" panose="020F0502020204030204" pitchFamily="34" charset="0"/>
                <a:cs typeface="Calibri" panose="020F0502020204030204" pitchFamily="34" charset="0"/>
              </a:rPr>
              <a:t>This program includes coordinating, synchronizing, implementing, and expanding training and technical assistance programs; sharing technology with foreign partners; establishing or strengthening alliances and/or agreements, regional partnerships, and security assistance programs; promoting interagency cooperation among foreign government security and law enforcement forces; and supporting exchange programs.</a:t>
            </a:r>
          </a:p>
          <a:p>
            <a:endParaRPr lang="en-US" sz="1200" dirty="0">
              <a:latin typeface="Calibri" panose="020F0502020204030204" pitchFamily="34" charset="0"/>
              <a:cs typeface="Calibri" panose="020F0502020204030204" pitchFamily="34" charset="0"/>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4124230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GATA III</a:t>
            </a:r>
          </a:p>
        </p:txBody>
      </p:sp>
      <p:sp>
        <p:nvSpPr>
          <p:cNvPr id="3" name="Text Placeholder 2"/>
          <p:cNvSpPr>
            <a:spLocks noGrp="1"/>
          </p:cNvSpPr>
          <p:nvPr>
            <p:ph type="body" idx="1"/>
          </p:nvPr>
        </p:nvSpPr>
        <p:spPr>
          <a:xfrm>
            <a:off x="157163" y="1017724"/>
            <a:ext cx="8872537" cy="4015669"/>
          </a:xfrm>
        </p:spPr>
        <p:txBody>
          <a:bodyPr/>
          <a:lstStyle/>
          <a:p>
            <a:pPr marL="114300" indent="0">
              <a:buNone/>
            </a:pPr>
            <a:endParaRPr lang="en-US" sz="1400" dirty="0">
              <a:solidFill>
                <a:schemeClr val="tx1"/>
              </a:solidFill>
              <a:latin typeface="Calibri" panose="020F0502020204030204" pitchFamily="34" charset="0"/>
              <a:ea typeface="Arial"/>
              <a:cs typeface="Calibri" panose="020F0502020204030204" pitchFamily="34" charset="0"/>
              <a:sym typeface="Arial"/>
            </a:endParaRPr>
          </a:p>
          <a:p>
            <a:r>
              <a:rPr lang="en-US" sz="1400" dirty="0">
                <a:solidFill>
                  <a:schemeClr val="tx1"/>
                </a:solidFill>
                <a:latin typeface="Calibri" panose="020F0502020204030204" pitchFamily="34" charset="0"/>
                <a:ea typeface="Arial"/>
                <a:cs typeface="Calibri" panose="020F0502020204030204" pitchFamily="34" charset="0"/>
                <a:sym typeface="Arial"/>
              </a:rPr>
              <a:t>Multiple Award IDIQ to facilitate the delivery of foreign law enforcement training and perform related activities in support of the Global Antiterrorism Training Assistance (GATA) Program</a:t>
            </a:r>
          </a:p>
          <a:p>
            <a:r>
              <a:rPr lang="en-US" sz="1400" dirty="0">
                <a:solidFill>
                  <a:schemeClr val="tx1"/>
                </a:solidFill>
                <a:latin typeface="Calibri" panose="020F0502020204030204" pitchFamily="34" charset="0"/>
                <a:ea typeface="Arial"/>
                <a:cs typeface="Calibri" panose="020F0502020204030204" pitchFamily="34" charset="0"/>
                <a:sym typeface="Arial"/>
              </a:rPr>
              <a:t>Full and Open Competitive award,  </a:t>
            </a:r>
            <a:r>
              <a:rPr lang="en-US" sz="1400" dirty="0">
                <a:solidFill>
                  <a:schemeClr val="tx1"/>
                </a:solidFill>
                <a:latin typeface="Calibri" panose="020F0502020204030204" pitchFamily="34" charset="0"/>
                <a:cs typeface="Calibri" panose="020F0502020204030204" pitchFamily="34" charset="0"/>
                <a:sym typeface="Arial"/>
              </a:rPr>
              <a:t>Estimated requirement value </a:t>
            </a:r>
            <a:r>
              <a:rPr lang="en-US" sz="1400" b="1" dirty="0">
                <a:solidFill>
                  <a:schemeClr val="tx1"/>
                </a:solidFill>
                <a:latin typeface="Calibri" panose="020F0502020204030204" pitchFamily="34" charset="0"/>
                <a:cs typeface="Calibri" panose="020F0502020204030204" pitchFamily="34" charset="0"/>
                <a:sym typeface="Arial"/>
              </a:rPr>
              <a:t>$620 million</a:t>
            </a:r>
          </a:p>
          <a:p>
            <a:r>
              <a:rPr lang="en-US" sz="1400" dirty="0">
                <a:solidFill>
                  <a:schemeClr val="tx1"/>
                </a:solidFill>
                <a:latin typeface="Calibri" panose="020F0502020204030204" pitchFamily="34" charset="0"/>
                <a:ea typeface="Arial"/>
                <a:cs typeface="Calibri" panose="020F0502020204030204" pitchFamily="34" charset="0"/>
                <a:sym typeface="Arial"/>
              </a:rPr>
              <a:t>Subject to FAR Part 30 Cost Accounting Standards</a:t>
            </a:r>
          </a:p>
          <a:p>
            <a:r>
              <a:rPr lang="en-US" sz="1400" dirty="0">
                <a:solidFill>
                  <a:schemeClr val="tx1"/>
                </a:solidFill>
                <a:latin typeface="Calibri" panose="020F0502020204030204" pitchFamily="34" charset="0"/>
                <a:ea typeface="Arial"/>
                <a:cs typeface="Calibri" panose="020F0502020204030204" pitchFamily="34" charset="0"/>
                <a:sym typeface="Arial"/>
              </a:rPr>
              <a:t>Unclassified, no security clearances required</a:t>
            </a:r>
          </a:p>
          <a:p>
            <a:r>
              <a:rPr lang="en-US" sz="1400" dirty="0">
                <a:solidFill>
                  <a:schemeClr val="tx1"/>
                </a:solidFill>
                <a:latin typeface="Calibri" panose="020F0502020204030204" pitchFamily="34" charset="0"/>
                <a:ea typeface="Arial"/>
                <a:cs typeface="Calibri" panose="020F0502020204030204" pitchFamily="34" charset="0"/>
                <a:sym typeface="Arial"/>
              </a:rPr>
              <a:t>Firm Fixed Price Training Delivery Labor and Cost Reimbursable Travel and Other Direct Costs</a:t>
            </a:r>
          </a:p>
          <a:p>
            <a:r>
              <a:rPr lang="en-US" sz="1400" dirty="0">
                <a:solidFill>
                  <a:schemeClr val="tx1"/>
                </a:solidFill>
                <a:latin typeface="Calibri" panose="020F0502020204030204" pitchFamily="34" charset="0"/>
                <a:ea typeface="Arial"/>
                <a:cs typeface="Calibri" panose="020F0502020204030204" pitchFamily="34" charset="0"/>
                <a:sym typeface="Arial"/>
              </a:rPr>
              <a:t>Place of performance is primarily overseas, worldwide, including austere environments. DBA will be required.</a:t>
            </a:r>
            <a:endParaRPr lang="en-US" sz="1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r>
              <a:rPr lang="en-US" sz="1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Contractors will provide instructor-led training; specialized and advanced technical assistance; training-related support services and all logistical support for delivery of the training</a:t>
            </a:r>
          </a:p>
          <a:p>
            <a:r>
              <a:rPr lang="en-US" sz="1400" dirty="0">
                <a:solidFill>
                  <a:schemeClr val="tx1"/>
                </a:solidFill>
                <a:latin typeface="Calibri" panose="020F0502020204030204" pitchFamily="34" charset="0"/>
                <a:cs typeface="Calibri" panose="020F0502020204030204" pitchFamily="34" charset="0"/>
                <a:sym typeface="Arial"/>
              </a:rPr>
              <a:t>To perform successfully the contractor must possess the depth and breadth of resources to provide numerous overseas training courses, delivery support services, logistics and facilities (to include training facilities, ranges or other venues), catering, interpreters, instructor transportation, participant transportation, instructor lodging, and participant lodging.</a:t>
            </a:r>
          </a:p>
          <a:p>
            <a:endParaRPr lang="en-US" sz="1400" dirty="0">
              <a:solidFill>
                <a:schemeClr val="tx1"/>
              </a:solidFill>
              <a:latin typeface="Calibri" panose="020F0502020204030204" pitchFamily="34" charset="0"/>
              <a:ea typeface="Arial"/>
              <a:cs typeface="Calibri" panose="020F0502020204030204" pitchFamily="34" charset="0"/>
              <a:sym typeface="Arial"/>
            </a:endParaRPr>
          </a:p>
          <a:p>
            <a:pPr marL="114300" indent="0">
              <a:buNone/>
            </a:pPr>
            <a:endParaRPr lang="en-US" sz="2800" dirty="0">
              <a:solidFill>
                <a:schemeClr val="accent1"/>
              </a:solidFill>
              <a:latin typeface="+mn-lt"/>
              <a:ea typeface="Arial"/>
              <a:cs typeface="Segoe UI" panose="020B0502040204020203" pitchFamily="34" charset="0"/>
              <a:sym typeface="Arial"/>
            </a:endParaRPr>
          </a:p>
        </p:txBody>
      </p:sp>
      <p:sp>
        <p:nvSpPr>
          <p:cNvPr id="5" name="TextBox 4"/>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51913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9"/>
          <p:cNvSpPr txBox="1">
            <a:spLocks noGrp="1"/>
          </p:cNvSpPr>
          <p:nvPr>
            <p:ph type="title"/>
          </p:nvPr>
        </p:nvSpPr>
        <p:spPr>
          <a:xfrm>
            <a:off x="1287772" y="408899"/>
            <a:ext cx="6367800" cy="409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chemeClr val="tx1"/>
                </a:solidFill>
                <a:latin typeface="Garamond" panose="02020404030301010803" pitchFamily="18" charset="0"/>
              </a:rPr>
              <a:t>GATA III</a:t>
            </a:r>
            <a:br>
              <a:rPr lang="en-US" sz="3600" dirty="0">
                <a:solidFill>
                  <a:schemeClr val="tx1"/>
                </a:solidFill>
                <a:latin typeface="Garamond" panose="02020404030301010803" pitchFamily="18" charset="0"/>
              </a:rPr>
            </a:br>
            <a:r>
              <a:rPr lang="en-US" sz="3600" dirty="0">
                <a:solidFill>
                  <a:schemeClr val="tx1"/>
                </a:solidFill>
                <a:latin typeface="Garamond" panose="02020404030301010803" pitchFamily="18" charset="0"/>
              </a:rPr>
              <a:t>Questions?</a:t>
            </a:r>
            <a:endParaRPr sz="3600" dirty="0">
              <a:solidFill>
                <a:schemeClr val="tx1"/>
              </a:solidFill>
              <a:latin typeface="Garamond" panose="02020404030301010803" pitchFamily="18" charset="0"/>
            </a:endParaRPr>
          </a:p>
        </p:txBody>
      </p:sp>
      <p:sp>
        <p:nvSpPr>
          <p:cNvPr id="3" name="TextBox 2"/>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483018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4"/>
          <p:cNvSpPr txBox="1">
            <a:spLocks noGrp="1"/>
          </p:cNvSpPr>
          <p:nvPr>
            <p:ph type="title"/>
          </p:nvPr>
        </p:nvSpPr>
        <p:spPr>
          <a:xfrm>
            <a:off x="311700" y="23032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latin typeface="Garamond" panose="02020404030301010803" pitchFamily="18" charset="0"/>
              </a:rPr>
              <a:t>DS Vetting and Linguistic Requirement</a:t>
            </a:r>
            <a:endParaRPr dirty="0">
              <a:latin typeface="Garamond" panose="02020404030301010803" pitchFamily="18" charset="0"/>
            </a:endParaRPr>
          </a:p>
        </p:txBody>
      </p:sp>
      <p:sp>
        <p:nvSpPr>
          <p:cNvPr id="4" name="TextBox 3"/>
          <p:cNvSpPr txBox="1"/>
          <p:nvPr/>
        </p:nvSpPr>
        <p:spPr>
          <a:xfrm>
            <a:off x="2959218" y="4558249"/>
            <a:ext cx="3225563" cy="246221"/>
          </a:xfrm>
          <a:prstGeom prst="rect">
            <a:avLst/>
          </a:prstGeom>
          <a:noFill/>
        </p:spPr>
        <p:txBody>
          <a:bodyPr wrap="none" rtlCol="0">
            <a:spAutoFit/>
          </a:bodyPr>
          <a:lstStyle/>
          <a:p>
            <a:pPr algn="ctr"/>
            <a:r>
              <a:rPr lang="en-US" sz="1000" dirty="0">
                <a:solidFill>
                  <a:srgbClr val="FF0000"/>
                </a:solidFill>
              </a:rPr>
              <a:t>UNCLASSIFIED or SENSITIVE BUT UNCLASSIFIED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189498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Garamond" panose="02020404030301010803" pitchFamily="18" charset="0"/>
              </a:rPr>
              <a:t>DS Vetting and Linguistic </a:t>
            </a:r>
          </a:p>
        </p:txBody>
      </p:sp>
      <p:sp>
        <p:nvSpPr>
          <p:cNvPr id="3" name="Text Placeholder 2"/>
          <p:cNvSpPr>
            <a:spLocks noGrp="1"/>
          </p:cNvSpPr>
          <p:nvPr>
            <p:ph type="body" idx="1"/>
          </p:nvPr>
        </p:nvSpPr>
        <p:spPr/>
        <p:txBody>
          <a:bodyPr/>
          <a:lstStyle/>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Bureau of Diplomatic Security, Domestic Directorate, Counterintelligence and Counterterrorism Vetting Division (CCV) has a requirement for third-party contractors. CCV is responsible for the DS’s polygraph and biometrics programs and their use to positively identify and vet Locally Employed (LE) Staff and contractors at overseas missions.  This contract would support Embassy Baghdad and Consulate Erbil in Iraq along with having support staff at the CCV offices in Rosslyn, VA . In addition in the new contract, there is a potential need to vet the staff that oversee the refugee camps in Doha. </a:t>
            </a:r>
          </a:p>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Current contract is an IDIQ with multiple task orders and awarded to an 8a prime.</a:t>
            </a:r>
          </a:p>
          <a:p>
            <a:pPr marL="285750" indent="-285750" fontAlgn="base">
              <a:buClrTx/>
              <a:buSzTx/>
              <a:defRPr/>
            </a:pPr>
            <a:r>
              <a:rPr lang="en-US" sz="16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Estimated Requirement Value:  </a:t>
            </a:r>
            <a:r>
              <a:rPr lang="en-US"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$100M </a:t>
            </a:r>
            <a:endPar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NAICS Code: 561611 Investigation Services</a:t>
            </a:r>
          </a:p>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Facility Clearance must be TS/SCI and must be held at time of award.</a:t>
            </a:r>
          </a:p>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Subcontractors are allowed.</a:t>
            </a:r>
          </a:p>
          <a:p>
            <a:pPr marL="285750" indent="-285750" fontAlgn="base">
              <a:buClrTx/>
              <a:buSzTx/>
              <a:defRPr/>
            </a:pP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rPr>
              <a:t>Contract Type Labor Hour with Other Direct Costs</a:t>
            </a:r>
            <a:endParaRPr lang="en-US" sz="1600" dirty="0">
              <a:solidFill>
                <a:schemeClr val="accent1"/>
              </a:solidFill>
              <a:latin typeface="Calibri" panose="020F0502020204030204" pitchFamily="34" charset="0"/>
              <a:ea typeface="Arial"/>
              <a:cs typeface="Calibri" panose="020F0502020204030204" pitchFamily="34" charset="0"/>
              <a:sym typeface="Arial"/>
            </a:endParaRPr>
          </a:p>
        </p:txBody>
      </p:sp>
      <p:sp>
        <p:nvSpPr>
          <p:cNvPr id="5" name="TextBox 4"/>
          <p:cNvSpPr txBox="1"/>
          <p:nvPr/>
        </p:nvSpPr>
        <p:spPr>
          <a:xfrm>
            <a:off x="2959218" y="4601469"/>
            <a:ext cx="3225563" cy="246221"/>
          </a:xfrm>
          <a:prstGeom prst="rect">
            <a:avLst/>
          </a:prstGeom>
          <a:noFill/>
        </p:spPr>
        <p:txBody>
          <a:bodyPr wrap="none" rtlCol="0">
            <a:spAutoFit/>
          </a:bodyPr>
          <a:lstStyle/>
          <a:p>
            <a:pPr algn="ctr"/>
            <a:r>
              <a:rPr lang="en-US" sz="1000" dirty="0">
                <a:solidFill>
                  <a:srgbClr val="FF0000"/>
                </a:solidFill>
                <a:latin typeface="+mn-lt"/>
              </a:rPr>
              <a:t>UNCLASSIFIED or SENSITIVE BUT UNCLASSIFIED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0837" y="190196"/>
            <a:ext cx="2401463" cy="610814"/>
          </a:xfrm>
          <a:prstGeom prst="rect">
            <a:avLst/>
          </a:prstGeom>
        </p:spPr>
      </p:pic>
    </p:spTree>
    <p:extLst>
      <p:ext uri="{BB962C8B-B14F-4D97-AF65-F5344CB8AC3E}">
        <p14:creationId xmlns:p14="http://schemas.microsoft.com/office/powerpoint/2010/main" val="22429344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2E0D7FE3A18C469F66AC2D9744C6B4" ma:contentTypeVersion="8" ma:contentTypeDescription="Create a new document." ma:contentTypeScope="" ma:versionID="4fcfdfcc5207fb2367571bc59261e6e8">
  <xsd:schema xmlns:xsd="http://www.w3.org/2001/XMLSchema" xmlns:xs="http://www.w3.org/2001/XMLSchema" xmlns:p="http://schemas.microsoft.com/office/2006/metadata/properties" xmlns:ns2="c2330e2a-a710-4aeb-9573-4e23bc6b8e58" xmlns:ns3="2dbdea5f-11bc-4d14-9034-5207254292ae" targetNamespace="http://schemas.microsoft.com/office/2006/metadata/properties" ma:root="true" ma:fieldsID="ec9e356ae1bd94231d6f084e37d55156" ns2:_="" ns3:_="">
    <xsd:import namespace="c2330e2a-a710-4aeb-9573-4e23bc6b8e58"/>
    <xsd:import namespace="2dbdea5f-11bc-4d14-9034-5207254292a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330e2a-a710-4aeb-9573-4e23bc6b8e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bdea5f-11bc-4d14-9034-5207254292a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D66EB40-DA83-44D2-82B2-C608220E8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330e2a-a710-4aeb-9573-4e23bc6b8e58"/>
    <ds:schemaRef ds:uri="2dbdea5f-11bc-4d14-9034-5207254292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18D3C6-7E42-4F01-9271-180B80A4791E}">
  <ds:schemaRefs>
    <ds:schemaRef ds:uri="http://schemas.microsoft.com/sharepoint/v3/contenttype/forms"/>
  </ds:schemaRefs>
</ds:datastoreItem>
</file>

<file path=customXml/itemProps3.xml><?xml version="1.0" encoding="utf-8"?>
<ds:datastoreItem xmlns:ds="http://schemas.openxmlformats.org/officeDocument/2006/customXml" ds:itemID="{D9BE3118-EC38-472D-AEC0-3F40783EF181}">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2dbdea5f-11bc-4d14-9034-5207254292ae"/>
    <ds:schemaRef ds:uri="c2330e2a-a710-4aeb-9573-4e23bc6b8e58"/>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1433</TotalTime>
  <Words>2570</Words>
  <Application>Microsoft Office PowerPoint</Application>
  <PresentationFormat>On-screen Show (16:9)</PresentationFormat>
  <Paragraphs>252</Paragraphs>
  <Slides>44</Slides>
  <Notes>26</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44</vt:i4>
      </vt:variant>
    </vt:vector>
  </HeadingPairs>
  <TitlesOfParts>
    <vt:vector size="55" baseType="lpstr">
      <vt:lpstr>Arial</vt:lpstr>
      <vt:lpstr>Segoe UI</vt:lpstr>
      <vt:lpstr>Garamond</vt:lpstr>
      <vt:lpstr>Calibri</vt:lpstr>
      <vt:lpstr>EB Garamond</vt:lpstr>
      <vt:lpstr>Open Sans</vt:lpstr>
      <vt:lpstr>Segoe UI Light</vt:lpstr>
      <vt:lpstr>Symbol</vt:lpstr>
      <vt:lpstr>Times New Roman</vt:lpstr>
      <vt:lpstr>Simple Light</vt:lpstr>
      <vt:lpstr>1_Simple Light</vt:lpstr>
      <vt:lpstr>PowerPoint Presentation</vt:lpstr>
      <vt:lpstr>PowerPoint Presentation</vt:lpstr>
      <vt:lpstr>Meet the DSCD Team </vt:lpstr>
      <vt:lpstr>Global Antiterrorism Training Assistance Training Delivery IDIQ  Solicitation for DS/T/ATA (GATA III)</vt:lpstr>
      <vt:lpstr>GATA III</vt:lpstr>
      <vt:lpstr>GATA III</vt:lpstr>
      <vt:lpstr>GATA III Questions?</vt:lpstr>
      <vt:lpstr>DS Vetting and Linguistic Requirement</vt:lpstr>
      <vt:lpstr>DS Vetting and Linguistic </vt:lpstr>
      <vt:lpstr>DS Vetting and Linguistic</vt:lpstr>
      <vt:lpstr>DS Vetting and Linguistic Questions?</vt:lpstr>
      <vt:lpstr>PowerPoint Presentation</vt:lpstr>
      <vt:lpstr>Meet the FDCD Team </vt:lpstr>
      <vt:lpstr>HVAC &amp; BUILDING AUTOMATION SYSYEMS (BAS) CONTRACTS</vt:lpstr>
      <vt:lpstr>HVAC &amp; BAS Contracts</vt:lpstr>
      <vt:lpstr>HVAC &amp; BAS Contracts</vt:lpstr>
      <vt:lpstr>HVAC &amp; BAS CONTRACTS Questions?</vt:lpstr>
      <vt:lpstr>Bangui New Embassy Compound </vt:lpstr>
      <vt:lpstr>Bangui New Embassy Compound </vt:lpstr>
      <vt:lpstr>Bangui New Embassy Compound </vt:lpstr>
      <vt:lpstr>Bangui New Embassy Compound</vt:lpstr>
      <vt:lpstr>Bangui New Embassy Compound</vt:lpstr>
      <vt:lpstr>Bangui Embassy Compound  Questions?</vt:lpstr>
      <vt:lpstr>PowerPoint Presentation</vt:lpstr>
      <vt:lpstr>Meet the IP Team </vt:lpstr>
      <vt:lpstr>WHA Advisory and Assistance Staffing</vt:lpstr>
      <vt:lpstr>WHA Advisory and Assistance Staffing</vt:lpstr>
      <vt:lpstr>WHA Advisory and Assistance Staffing</vt:lpstr>
      <vt:lpstr>WHA Staffing Questions?</vt:lpstr>
      <vt:lpstr>Global Video and Broadcast Services (GVBS)</vt:lpstr>
      <vt:lpstr>Global Video and Broadcast Services</vt:lpstr>
      <vt:lpstr>Global Video and Broadcast Services</vt:lpstr>
      <vt:lpstr>GVBS Questions?</vt:lpstr>
      <vt:lpstr>PowerPoint Presentation</vt:lpstr>
      <vt:lpstr>Meet the WWD Representative </vt:lpstr>
      <vt:lpstr>Global Advisory</vt:lpstr>
      <vt:lpstr>Global Advisory</vt:lpstr>
      <vt:lpstr>Global Advisory</vt:lpstr>
      <vt:lpstr>Global Advisory Questions?</vt:lpstr>
      <vt:lpstr>GLOBALCAP</vt:lpstr>
      <vt:lpstr>GLOBALCAP</vt:lpstr>
      <vt:lpstr>GLOBALCAP </vt:lpstr>
      <vt:lpstr>GLOBALCAP Questions?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the  Procurement Executive U.S. Department of State</dc:title>
  <dc:creator>Sweet, Carly F</dc:creator>
  <cp:lastModifiedBy>Chavez, Julio C</cp:lastModifiedBy>
  <cp:revision>37</cp:revision>
  <dcterms:modified xsi:type="dcterms:W3CDTF">2023-07-10T19:48:58Z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0x010100AF2E0D7FE3A18C469F66AC2D9744C6B4</vt:lpwstr>
  </property>
  <property fmtid="{D5CDD505-2E9C-101B-9397-08002B2CF9AE}" pid="3" name="MSIP_Label_1665d9ee-429a-4d5f-97cc-cfb56e044a6e_Enabled">
    <vt:lpwstr>true</vt:lpwstr>
  </property>
  <property fmtid="{D5CDD505-2E9C-101B-9397-08002B2CF9AE}" pid="4" name="MSIP_Label_1665d9ee-429a-4d5f-97cc-cfb56e044a6e_SetDate">
    <vt:lpwstr>2023-03-16T17:51:36Z</vt:lpwstr>
  </property>
  <property fmtid="{D5CDD505-2E9C-101B-9397-08002B2CF9AE}" pid="5" name="MSIP_Label_1665d9ee-429a-4d5f-97cc-cfb56e044a6e_Method">
    <vt:lpwstr>Privileged</vt:lpwstr>
  </property>
  <property fmtid="{D5CDD505-2E9C-101B-9397-08002B2CF9AE}" pid="6" name="MSIP_Label_1665d9ee-429a-4d5f-97cc-cfb56e044a6e_Name">
    <vt:lpwstr>1665d9ee-429a-4d5f-97cc-cfb56e044a6e</vt:lpwstr>
  </property>
  <property fmtid="{D5CDD505-2E9C-101B-9397-08002B2CF9AE}" pid="7" name="MSIP_Label_1665d9ee-429a-4d5f-97cc-cfb56e044a6e_SiteId">
    <vt:lpwstr>66cf5074-5afe-48d1-a691-a12b2121f44b</vt:lpwstr>
  </property>
  <property fmtid="{D5CDD505-2E9C-101B-9397-08002B2CF9AE}" pid="8" name="MSIP_Label_1665d9ee-429a-4d5f-97cc-cfb56e044a6e_ActionId">
    <vt:lpwstr>abc233a3-f1ed-4c14-a407-3e7dd6d5e5e2</vt:lpwstr>
  </property>
  <property fmtid="{D5CDD505-2E9C-101B-9397-08002B2CF9AE}" pid="9" name="MSIP_Label_1665d9ee-429a-4d5f-97cc-cfb56e044a6e_ContentBits">
    <vt:lpwstr>0</vt:lpwstr>
  </property>
</Properties>
</file>