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sldIdLst>
    <p:sldId id="293" r:id="rId5"/>
    <p:sldId id="1142" r:id="rId6"/>
    <p:sldId id="307" r:id="rId7"/>
    <p:sldId id="2147309198" r:id="rId8"/>
    <p:sldId id="2147309199" r:id="rId9"/>
    <p:sldId id="1090" r:id="rId10"/>
    <p:sldId id="2147309201" r:id="rId11"/>
    <p:sldId id="2147309200" r:id="rId12"/>
    <p:sldId id="2147309202" r:id="rId13"/>
    <p:sldId id="2147309203" r:id="rId14"/>
    <p:sldId id="2147309264" r:id="rId15"/>
    <p:sldId id="2147309268" r:id="rId16"/>
    <p:sldId id="2147309247" r:id="rId17"/>
    <p:sldId id="2147309269" r:id="rId18"/>
    <p:sldId id="2147309265" r:id="rId19"/>
    <p:sldId id="2147309267" r:id="rId20"/>
    <p:sldId id="2147309248" r:id="rId21"/>
    <p:sldId id="1205" r:id="rId22"/>
    <p:sldId id="2147309245" r:id="rId23"/>
    <p:sldId id="1207" r:id="rId24"/>
    <p:sldId id="1208" r:id="rId25"/>
    <p:sldId id="1209" r:id="rId26"/>
    <p:sldId id="294" r:id="rId27"/>
    <p:sldId id="2147309238" r:id="rId28"/>
    <p:sldId id="1190" r:id="rId29"/>
    <p:sldId id="2147309243" r:id="rId30"/>
    <p:sldId id="2147309241" r:id="rId31"/>
    <p:sldId id="2147309246" r:id="rId32"/>
    <p:sldId id="1189" r:id="rId33"/>
    <p:sldId id="1199" r:id="rId34"/>
    <p:sldId id="1200" r:id="rId35"/>
    <p:sldId id="1201" r:id="rId36"/>
    <p:sldId id="1204" r:id="rId37"/>
    <p:sldId id="120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E5A3B4-0BE6-4F31-92E2-70558522D614}">
          <p14:sldIdLst>
            <p14:sldId id="293"/>
            <p14:sldId id="1142"/>
            <p14:sldId id="307"/>
            <p14:sldId id="2147309198"/>
            <p14:sldId id="2147309199"/>
            <p14:sldId id="1090"/>
            <p14:sldId id="2147309201"/>
            <p14:sldId id="2147309200"/>
            <p14:sldId id="2147309202"/>
            <p14:sldId id="2147309203"/>
            <p14:sldId id="2147309264"/>
            <p14:sldId id="2147309268"/>
            <p14:sldId id="2147309247"/>
            <p14:sldId id="2147309269"/>
            <p14:sldId id="2147309265"/>
            <p14:sldId id="2147309267"/>
            <p14:sldId id="2147309248"/>
            <p14:sldId id="1205"/>
            <p14:sldId id="2147309245"/>
            <p14:sldId id="1207"/>
            <p14:sldId id="1208"/>
            <p14:sldId id="1209"/>
            <p14:sldId id="294"/>
            <p14:sldId id="2147309238"/>
            <p14:sldId id="1190"/>
            <p14:sldId id="2147309243"/>
            <p14:sldId id="2147309241"/>
            <p14:sldId id="2147309246"/>
            <p14:sldId id="1189"/>
            <p14:sldId id="1199"/>
            <p14:sldId id="1200"/>
            <p14:sldId id="1201"/>
            <p14:sldId id="1204"/>
            <p14:sldId id="120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CC2A30-42CD-BF96-971F-52B688C3B0B9}" name="Julie Rothhouse" initials="JR" userId="S::julie.rothhouse@synavoice.com::03d2d809-6c6f-4ff4-84d1-f9a7da9c3ff2" providerId="AD"/>
  <p188:author id="{7FC6EB56-2A46-C923-6C29-F04B1B3C5042}" name="Julie Sun" initials="JS" userId="S::julie.sun@synavoice.com::4c93ca65-625b-449b-9992-b9177807b426" providerId="AD"/>
  <p188:author id="{05B85B6D-82E4-A10A-B095-EA678B7789CB}" name="Paula Arevalo" initials="PA" userId="S::parevalo@eighthsq.com::a9a93805-598c-4366-9f13-50b6d2013d40" providerId="AD"/>
  <p188:author id="{A9E2189C-19D7-496B-22CC-80D35EAC1DE5}" name="SynaVoice Outreach" initials="SO" userId="S::outreach@synavoice.com::6bb3df7c-cf29-442a-a5e1-8982664783b2" providerId="AD"/>
  <p188:author id="{7445A4C0-9F1D-3923-C7D4-1393B4CECAE0}" name="julie.sun@synavoice.com" initials="ju" userId="S::urn:spo:guest#julie.sun@synavoice.com::" providerId="AD"/>
  <p188:author id="{ACF9A8D5-1983-1D13-3BB1-9B07A606F836}" name="Julie Sun" initials="JS" userId="S::Julie.Sun@synavoice.com::4c93ca65-625b-449b-9992-b9177807b426" providerId="AD"/>
  <p188:author id="{9B2EA1DC-466E-2577-8636-9826E1BB1187}" name="Paula Arevelo" initials="PA" userId="S::paula.arevalo@synavoice.com::0053add3-4342-4a9c-966e-07433d067a4e" providerId="AD"/>
  <p188:author id="{18ED36FD-DF6D-3E1B-E44A-F4E5DBEF11E9}" name="Bellevue, Fabiola" initials="BF" userId="S::BellevueF@state.gov::3f8b3b79-a748-478c-a8ab-9c8bb8f88e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CE0B"/>
    <a:srgbClr val="052034"/>
    <a:srgbClr val="0A2240"/>
    <a:srgbClr val="05314D"/>
    <a:srgbClr val="2299C2"/>
    <a:srgbClr val="F1F18A"/>
    <a:srgbClr val="83C6DD"/>
    <a:srgbClr val="062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27"/>
    <p:restoredTop sz="86408" autoAdjust="0"/>
  </p:normalViewPr>
  <p:slideViewPr>
    <p:cSldViewPr snapToGrid="0">
      <p:cViewPr varScale="1">
        <p:scale>
          <a:sx n="95" d="100"/>
          <a:sy n="95" d="100"/>
        </p:scale>
        <p:origin x="74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F94281-DD32-483A-A170-C105A85B4E2A}" type="doc">
      <dgm:prSet loTypeId="urn:microsoft.com/office/officeart/2005/8/layout/orgChart1" loCatId="hierarchy" qsTypeId="urn:microsoft.com/office/officeart/2005/8/quickstyle/simple1" qsCatId="simple" csTypeId="urn:microsoft.com/office/officeart/2005/8/colors/accent0_2" csCatId="mainScheme" phldr="1"/>
      <dgm:spPr/>
      <dgm:t>
        <a:bodyPr/>
        <a:lstStyle/>
        <a:p>
          <a:endParaRPr lang="en-US"/>
        </a:p>
      </dgm:t>
    </dgm:pt>
    <dgm:pt modelId="{D025B9E0-3BC4-438E-81C1-3E39B1B33273}">
      <dgm:prSet phldrT="[Text]" custT="1"/>
      <dgm:spPr>
        <a:solidFill>
          <a:srgbClr val="FFFF00"/>
        </a:solidFill>
      </dgm:spPr>
      <dgm:t>
        <a:bodyPr/>
        <a:lstStyle/>
        <a:p>
          <a:r>
            <a:rPr lang="en-US" sz="1000" dirty="0"/>
            <a:t>Under Secretary for  Management</a:t>
          </a:r>
        </a:p>
        <a:p>
          <a:r>
            <a:rPr lang="en-US" sz="1000" dirty="0"/>
            <a:t>(M)</a:t>
          </a:r>
          <a:endParaRPr lang="en-US" sz="700" dirty="0"/>
        </a:p>
      </dgm:t>
    </dgm:pt>
    <dgm:pt modelId="{75FAB0B7-2A62-49F4-B4BC-661215BD0106}" type="parTrans" cxnId="{75E94B2A-C9C6-496A-93C3-C0F754B0C714}">
      <dgm:prSet/>
      <dgm:spPr/>
      <dgm:t>
        <a:bodyPr/>
        <a:lstStyle/>
        <a:p>
          <a:endParaRPr lang="en-US"/>
        </a:p>
      </dgm:t>
    </dgm:pt>
    <dgm:pt modelId="{2AAD5A34-1126-4C3B-8DAE-796001EFDD5A}" type="sibTrans" cxnId="{75E94B2A-C9C6-496A-93C3-C0F754B0C714}">
      <dgm:prSet/>
      <dgm:spPr/>
      <dgm:t>
        <a:bodyPr/>
        <a:lstStyle/>
        <a:p>
          <a:endParaRPr lang="en-US"/>
        </a:p>
      </dgm:t>
    </dgm:pt>
    <dgm:pt modelId="{2D3728BE-ABE8-4C4D-8690-ED656A103F49}" type="asst">
      <dgm:prSet phldrT="[Text]" custT="1"/>
      <dgm:spPr>
        <a:solidFill>
          <a:srgbClr val="FFFF00"/>
        </a:solidFill>
      </dgm:spPr>
      <dgm:t>
        <a:bodyPr/>
        <a:lstStyle/>
        <a:p>
          <a:r>
            <a:rPr lang="en-US" sz="900" dirty="0"/>
            <a:t>Administration</a:t>
          </a:r>
        </a:p>
        <a:p>
          <a:r>
            <a:rPr lang="en-US" sz="900" dirty="0"/>
            <a:t>(A)</a:t>
          </a:r>
        </a:p>
        <a:p>
          <a:r>
            <a:rPr lang="en-US" sz="900" dirty="0"/>
            <a:t>Assistant Secretary</a:t>
          </a:r>
          <a:endParaRPr lang="en-US" sz="600" dirty="0"/>
        </a:p>
      </dgm:t>
    </dgm:pt>
    <dgm:pt modelId="{9D35A135-3117-47EA-9D7D-4E5851296BAE}" type="parTrans" cxnId="{59A32388-1719-48EA-AF2F-224378D507B5}">
      <dgm:prSet/>
      <dgm:spPr/>
      <dgm:t>
        <a:bodyPr/>
        <a:lstStyle/>
        <a:p>
          <a:endParaRPr lang="en-US"/>
        </a:p>
      </dgm:t>
    </dgm:pt>
    <dgm:pt modelId="{D2CE683B-1BE6-4C13-A2AC-BCF4107E9F89}" type="sibTrans" cxnId="{59A32388-1719-48EA-AF2F-224378D507B5}">
      <dgm:prSet/>
      <dgm:spPr/>
      <dgm:t>
        <a:bodyPr/>
        <a:lstStyle/>
        <a:p>
          <a:endParaRPr lang="en-US"/>
        </a:p>
      </dgm:t>
    </dgm:pt>
    <dgm:pt modelId="{0208FD3C-0965-4866-BE80-3512A990DE0A}" type="asst">
      <dgm:prSet phldrT="[Text]" custT="1"/>
      <dgm:spPr/>
      <dgm:t>
        <a:bodyPr/>
        <a:lstStyle/>
        <a:p>
          <a:r>
            <a:rPr lang="en-US" sz="900" dirty="0"/>
            <a:t>Foreign Service Institute</a:t>
          </a:r>
        </a:p>
        <a:p>
          <a:r>
            <a:rPr lang="en-US" sz="900" dirty="0"/>
            <a:t>(FSI)</a:t>
          </a:r>
        </a:p>
        <a:p>
          <a:r>
            <a:rPr lang="en-US" sz="900" dirty="0"/>
            <a:t>Director</a:t>
          </a:r>
          <a:endParaRPr lang="en-US" sz="800" dirty="0"/>
        </a:p>
      </dgm:t>
    </dgm:pt>
    <dgm:pt modelId="{55A01A41-A3E7-45DE-A9CB-C45991EDC245}" type="parTrans" cxnId="{608F4717-D037-4853-B960-227411AE950F}">
      <dgm:prSet/>
      <dgm:spPr/>
      <dgm:t>
        <a:bodyPr/>
        <a:lstStyle/>
        <a:p>
          <a:endParaRPr lang="en-US"/>
        </a:p>
      </dgm:t>
    </dgm:pt>
    <dgm:pt modelId="{F4BDD834-E7E9-4E6D-A771-5C2D4947FCA3}" type="sibTrans" cxnId="{608F4717-D037-4853-B960-227411AE950F}">
      <dgm:prSet/>
      <dgm:spPr/>
      <dgm:t>
        <a:bodyPr/>
        <a:lstStyle/>
        <a:p>
          <a:endParaRPr lang="en-US"/>
        </a:p>
      </dgm:t>
    </dgm:pt>
    <dgm:pt modelId="{033D77EF-759D-4CFE-A862-FBCE05262581}" type="asst">
      <dgm:prSet phldrT="[Text]" custT="1"/>
      <dgm:spPr/>
      <dgm:t>
        <a:bodyPr/>
        <a:lstStyle/>
        <a:p>
          <a:r>
            <a:rPr lang="en-US" sz="900" dirty="0"/>
            <a:t>Budget and Planning</a:t>
          </a:r>
        </a:p>
        <a:p>
          <a:r>
            <a:rPr lang="en-US" sz="900" dirty="0"/>
            <a:t>(BP)</a:t>
          </a:r>
        </a:p>
        <a:p>
          <a:r>
            <a:rPr lang="en-US" sz="900" dirty="0"/>
            <a:t>Director</a:t>
          </a:r>
          <a:endParaRPr lang="en-US" sz="700" dirty="0"/>
        </a:p>
      </dgm:t>
    </dgm:pt>
    <dgm:pt modelId="{1A6869C6-EDF8-4858-B41E-C5F1448292C3}" type="parTrans" cxnId="{298CEC13-2A60-4B49-A526-00E48181E710}">
      <dgm:prSet/>
      <dgm:spPr/>
      <dgm:t>
        <a:bodyPr/>
        <a:lstStyle/>
        <a:p>
          <a:endParaRPr lang="en-US"/>
        </a:p>
      </dgm:t>
    </dgm:pt>
    <dgm:pt modelId="{E5C494DA-DD7E-4971-924B-D4823CA771E0}" type="sibTrans" cxnId="{298CEC13-2A60-4B49-A526-00E48181E710}">
      <dgm:prSet/>
      <dgm:spPr/>
      <dgm:t>
        <a:bodyPr/>
        <a:lstStyle/>
        <a:p>
          <a:endParaRPr lang="en-US"/>
        </a:p>
      </dgm:t>
    </dgm:pt>
    <dgm:pt modelId="{901AFFAE-2683-4B49-9997-FAFAF6F58732}" type="asst">
      <dgm:prSet phldrT="[Text]" custT="1"/>
      <dgm:spPr/>
      <dgm:t>
        <a:bodyPr/>
        <a:lstStyle/>
        <a:p>
          <a:r>
            <a:rPr lang="en-US" sz="800" dirty="0"/>
            <a:t>Global Talent Management</a:t>
          </a:r>
        </a:p>
        <a:p>
          <a:r>
            <a:rPr lang="en-US" sz="800" dirty="0"/>
            <a:t>(GTM)</a:t>
          </a:r>
        </a:p>
        <a:p>
          <a:r>
            <a:rPr lang="en-US" sz="800" dirty="0"/>
            <a:t>Director General of Foreign Service &amp; Director of Global Talent</a:t>
          </a:r>
        </a:p>
      </dgm:t>
    </dgm:pt>
    <dgm:pt modelId="{E115900E-CE27-4227-A9CF-AE13425BC961}" type="parTrans" cxnId="{180EA555-DFE5-486E-A4EE-F1F0BC520C26}">
      <dgm:prSet/>
      <dgm:spPr/>
      <dgm:t>
        <a:bodyPr/>
        <a:lstStyle/>
        <a:p>
          <a:endParaRPr lang="en-US"/>
        </a:p>
      </dgm:t>
    </dgm:pt>
    <dgm:pt modelId="{B5186D43-DE0E-4BB9-B9AD-D9462EAA972A}" type="sibTrans" cxnId="{180EA555-DFE5-486E-A4EE-F1F0BC520C26}">
      <dgm:prSet/>
      <dgm:spPr/>
      <dgm:t>
        <a:bodyPr/>
        <a:lstStyle/>
        <a:p>
          <a:endParaRPr lang="en-US"/>
        </a:p>
      </dgm:t>
    </dgm:pt>
    <dgm:pt modelId="{48D27257-FFD3-4511-98DB-787668DEAFD2}" type="asst">
      <dgm:prSet phldrT="[Text]" custT="1"/>
      <dgm:spPr/>
      <dgm:t>
        <a:bodyPr/>
        <a:lstStyle/>
        <a:p>
          <a:r>
            <a:rPr lang="en-US" sz="800" dirty="0"/>
            <a:t>Comptroller, Global Financial Services</a:t>
          </a:r>
        </a:p>
        <a:p>
          <a:r>
            <a:rPr lang="en-US" sz="800" dirty="0"/>
            <a:t>(CGFS)</a:t>
          </a:r>
        </a:p>
        <a:p>
          <a:r>
            <a:rPr lang="en-US" sz="800" dirty="0"/>
            <a:t>Comptroller</a:t>
          </a:r>
          <a:endParaRPr lang="en-US" sz="700" dirty="0"/>
        </a:p>
      </dgm:t>
    </dgm:pt>
    <dgm:pt modelId="{8C781024-B2A5-4335-AB63-097920106AEE}" type="parTrans" cxnId="{67D8596B-B449-455F-9F91-FA40702249F8}">
      <dgm:prSet/>
      <dgm:spPr/>
      <dgm:t>
        <a:bodyPr/>
        <a:lstStyle/>
        <a:p>
          <a:endParaRPr lang="en-US"/>
        </a:p>
      </dgm:t>
    </dgm:pt>
    <dgm:pt modelId="{759D7B81-977C-4894-BD90-436AF2E16C85}" type="sibTrans" cxnId="{67D8596B-B449-455F-9F91-FA40702249F8}">
      <dgm:prSet/>
      <dgm:spPr/>
      <dgm:t>
        <a:bodyPr/>
        <a:lstStyle/>
        <a:p>
          <a:endParaRPr lang="en-US"/>
        </a:p>
      </dgm:t>
    </dgm:pt>
    <dgm:pt modelId="{9D5E18DE-CC25-4BF6-8859-ABBCD6C4CD7E}" type="asst">
      <dgm:prSet phldrT="[Text]" custT="1"/>
      <dgm:spPr/>
      <dgm:t>
        <a:bodyPr/>
        <a:lstStyle/>
        <a:p>
          <a:r>
            <a:rPr lang="en-US" sz="900" dirty="0"/>
            <a:t>Information Resource Management </a:t>
          </a:r>
        </a:p>
        <a:p>
          <a:r>
            <a:rPr lang="en-US" sz="900" dirty="0"/>
            <a:t>(IRM)</a:t>
          </a:r>
        </a:p>
        <a:p>
          <a:r>
            <a:rPr lang="en-US" sz="900" dirty="0"/>
            <a:t>Chief Information Officer*</a:t>
          </a:r>
        </a:p>
      </dgm:t>
    </dgm:pt>
    <dgm:pt modelId="{238AD117-BA08-4A27-8A8C-E5C43DEB15C4}" type="parTrans" cxnId="{0F410BCA-FC16-465F-B5F8-1CABC3510CB4}">
      <dgm:prSet/>
      <dgm:spPr/>
      <dgm:t>
        <a:bodyPr/>
        <a:lstStyle/>
        <a:p>
          <a:endParaRPr lang="en-US"/>
        </a:p>
      </dgm:t>
    </dgm:pt>
    <dgm:pt modelId="{6B994C31-264F-4A50-B890-AF32B9A52B80}" type="sibTrans" cxnId="{0F410BCA-FC16-465F-B5F8-1CABC3510CB4}">
      <dgm:prSet/>
      <dgm:spPr/>
      <dgm:t>
        <a:bodyPr/>
        <a:lstStyle/>
        <a:p>
          <a:endParaRPr lang="en-US"/>
        </a:p>
      </dgm:t>
    </dgm:pt>
    <dgm:pt modelId="{AC916BD0-0F2C-4392-B417-5C494B663EC8}" type="asst">
      <dgm:prSet phldrT="[Text]" custT="1"/>
      <dgm:spPr/>
      <dgm:t>
        <a:bodyPr/>
        <a:lstStyle/>
        <a:p>
          <a:r>
            <a:rPr lang="en-US" sz="900" dirty="0"/>
            <a:t>Consular Affairs</a:t>
          </a:r>
        </a:p>
        <a:p>
          <a:r>
            <a:rPr lang="en-US" sz="900" dirty="0"/>
            <a:t>(CA)</a:t>
          </a:r>
        </a:p>
        <a:p>
          <a:r>
            <a:rPr lang="en-US" sz="900" dirty="0"/>
            <a:t>Assistant Secretary</a:t>
          </a:r>
        </a:p>
      </dgm:t>
    </dgm:pt>
    <dgm:pt modelId="{D28E7DF5-2F56-494B-8B94-298FD037E7AC}" type="parTrans" cxnId="{02766A54-2D57-4BC3-AB53-E746B73EDA8B}">
      <dgm:prSet/>
      <dgm:spPr/>
      <dgm:t>
        <a:bodyPr/>
        <a:lstStyle/>
        <a:p>
          <a:endParaRPr lang="en-US"/>
        </a:p>
      </dgm:t>
    </dgm:pt>
    <dgm:pt modelId="{B6C0F9F7-A285-4335-A907-FA2397F5E322}" type="sibTrans" cxnId="{02766A54-2D57-4BC3-AB53-E746B73EDA8B}">
      <dgm:prSet/>
      <dgm:spPr/>
      <dgm:t>
        <a:bodyPr/>
        <a:lstStyle/>
        <a:p>
          <a:endParaRPr lang="en-US"/>
        </a:p>
      </dgm:t>
    </dgm:pt>
    <dgm:pt modelId="{9E8D4BBC-2EED-4090-B072-23F2F322EAE6}" type="asst">
      <dgm:prSet phldrT="[Text]" custT="1"/>
      <dgm:spPr/>
      <dgm:t>
        <a:bodyPr/>
        <a:lstStyle/>
        <a:p>
          <a:r>
            <a:rPr lang="en-US" sz="900" dirty="0"/>
            <a:t>Office of Management </a:t>
          </a:r>
        </a:p>
        <a:p>
          <a:r>
            <a:rPr lang="en-US" sz="900" dirty="0"/>
            <a:t>Strategy and Solutions</a:t>
          </a:r>
        </a:p>
        <a:p>
          <a:r>
            <a:rPr lang="en-US" sz="900" dirty="0"/>
            <a:t>(M/SS)</a:t>
          </a:r>
        </a:p>
        <a:p>
          <a:r>
            <a:rPr lang="en-US" sz="900" dirty="0"/>
            <a:t>Director</a:t>
          </a:r>
        </a:p>
      </dgm:t>
    </dgm:pt>
    <dgm:pt modelId="{6D00CDA9-7407-4E9E-A1D2-346C4EA5BFE0}" type="parTrans" cxnId="{651429E2-8A40-4435-848B-6F018251C08F}">
      <dgm:prSet/>
      <dgm:spPr/>
      <dgm:t>
        <a:bodyPr/>
        <a:lstStyle/>
        <a:p>
          <a:endParaRPr lang="en-US"/>
        </a:p>
      </dgm:t>
    </dgm:pt>
    <dgm:pt modelId="{F7003159-7B9E-475A-AE26-C312C1CE5C92}" type="sibTrans" cxnId="{651429E2-8A40-4435-848B-6F018251C08F}">
      <dgm:prSet/>
      <dgm:spPr/>
      <dgm:t>
        <a:bodyPr/>
        <a:lstStyle/>
        <a:p>
          <a:endParaRPr lang="en-US"/>
        </a:p>
      </dgm:t>
    </dgm:pt>
    <dgm:pt modelId="{976E5296-0D4F-42D1-9EC1-F474A1C2C376}" type="asst">
      <dgm:prSet phldrT="[Text]" custT="1"/>
      <dgm:spPr>
        <a:solidFill>
          <a:srgbClr val="FFFF00"/>
        </a:solidFill>
      </dgm:spPr>
      <dgm:t>
        <a:bodyPr/>
        <a:lstStyle/>
        <a:p>
          <a:r>
            <a:rPr lang="en-US" sz="900" dirty="0"/>
            <a:t>Diplomatic Security</a:t>
          </a:r>
        </a:p>
        <a:p>
          <a:r>
            <a:rPr lang="en-US" sz="900" dirty="0"/>
            <a:t>(DS)</a:t>
          </a:r>
        </a:p>
        <a:p>
          <a:r>
            <a:rPr lang="en-US" sz="900" dirty="0"/>
            <a:t>Assistant Secretary*</a:t>
          </a:r>
          <a:endParaRPr lang="en-US" sz="700" dirty="0"/>
        </a:p>
      </dgm:t>
    </dgm:pt>
    <dgm:pt modelId="{08E6AA14-88B0-42A8-B917-83185E019E6E}" type="parTrans" cxnId="{20A44DD0-419A-4604-89B1-81379BB3D6CA}">
      <dgm:prSet/>
      <dgm:spPr/>
      <dgm:t>
        <a:bodyPr/>
        <a:lstStyle/>
        <a:p>
          <a:endParaRPr lang="en-US"/>
        </a:p>
      </dgm:t>
    </dgm:pt>
    <dgm:pt modelId="{54857B10-9BFB-46D2-AD60-2B41603DDA7B}" type="sibTrans" cxnId="{20A44DD0-419A-4604-89B1-81379BB3D6CA}">
      <dgm:prSet/>
      <dgm:spPr/>
      <dgm:t>
        <a:bodyPr/>
        <a:lstStyle/>
        <a:p>
          <a:endParaRPr lang="en-US"/>
        </a:p>
      </dgm:t>
    </dgm:pt>
    <dgm:pt modelId="{6C614D95-CEC8-4957-AA7E-081AF0E1896A}" type="asst">
      <dgm:prSet phldrT="[Text]" custT="1"/>
      <dgm:spPr/>
      <dgm:t>
        <a:bodyPr/>
        <a:lstStyle/>
        <a:p>
          <a:r>
            <a:rPr lang="en-US" sz="900" dirty="0"/>
            <a:t>Medical Services</a:t>
          </a:r>
        </a:p>
        <a:p>
          <a:r>
            <a:rPr lang="en-US" sz="900" dirty="0"/>
            <a:t>(MED)</a:t>
          </a:r>
        </a:p>
        <a:p>
          <a:r>
            <a:rPr lang="en-US" sz="900" dirty="0"/>
            <a:t>Director</a:t>
          </a:r>
          <a:endParaRPr lang="en-US" sz="700" dirty="0"/>
        </a:p>
      </dgm:t>
    </dgm:pt>
    <dgm:pt modelId="{C4D1BEE7-79B3-4459-8285-EC647AAAD2E4}" type="parTrans" cxnId="{7085CA9F-7681-47B8-964A-E92FBFB98A48}">
      <dgm:prSet/>
      <dgm:spPr/>
      <dgm:t>
        <a:bodyPr/>
        <a:lstStyle/>
        <a:p>
          <a:endParaRPr lang="en-US"/>
        </a:p>
      </dgm:t>
    </dgm:pt>
    <dgm:pt modelId="{A258E586-5FE0-449E-A376-5BA3999C7D42}" type="sibTrans" cxnId="{7085CA9F-7681-47B8-964A-E92FBFB98A48}">
      <dgm:prSet/>
      <dgm:spPr/>
      <dgm:t>
        <a:bodyPr/>
        <a:lstStyle/>
        <a:p>
          <a:endParaRPr lang="en-US"/>
        </a:p>
      </dgm:t>
    </dgm:pt>
    <dgm:pt modelId="{628F12CD-09C2-406D-A3FA-2CE0C556CCD0}" type="asst">
      <dgm:prSet phldrT="[Text]" custT="1"/>
      <dgm:spPr/>
      <dgm:t>
        <a:bodyPr/>
        <a:lstStyle/>
        <a:p>
          <a:r>
            <a:rPr lang="en-US" sz="900" dirty="0"/>
            <a:t>Office of Foreign Missions</a:t>
          </a:r>
        </a:p>
        <a:p>
          <a:r>
            <a:rPr lang="en-US" sz="900" dirty="0"/>
            <a:t>(OFM)</a:t>
          </a:r>
        </a:p>
        <a:p>
          <a:r>
            <a:rPr lang="en-US" sz="900" dirty="0"/>
            <a:t>Director</a:t>
          </a:r>
          <a:endParaRPr lang="en-US" sz="800" dirty="0"/>
        </a:p>
      </dgm:t>
    </dgm:pt>
    <dgm:pt modelId="{8BF8F15E-82BF-4CEF-9DA0-6A23AB12C9CB}" type="parTrans" cxnId="{F830BB3F-DDF1-4F0B-9EAC-94AFB9C86DB7}">
      <dgm:prSet/>
      <dgm:spPr/>
      <dgm:t>
        <a:bodyPr/>
        <a:lstStyle/>
        <a:p>
          <a:endParaRPr lang="en-US"/>
        </a:p>
      </dgm:t>
    </dgm:pt>
    <dgm:pt modelId="{B2893973-6D92-46FE-BB11-5A3AC8B81E67}" type="sibTrans" cxnId="{F830BB3F-DDF1-4F0B-9EAC-94AFB9C86DB7}">
      <dgm:prSet/>
      <dgm:spPr/>
      <dgm:t>
        <a:bodyPr/>
        <a:lstStyle/>
        <a:p>
          <a:endParaRPr lang="en-US"/>
        </a:p>
      </dgm:t>
    </dgm:pt>
    <dgm:pt modelId="{6E928C86-402A-4D0B-8056-A96D935C83BB}" type="asst">
      <dgm:prSet phldrT="[Text]" custT="1"/>
      <dgm:spPr/>
      <dgm:t>
        <a:bodyPr/>
        <a:lstStyle/>
        <a:p>
          <a:r>
            <a:rPr lang="en-US" sz="900" dirty="0"/>
            <a:t>Overseas Building Operations</a:t>
          </a:r>
        </a:p>
        <a:p>
          <a:r>
            <a:rPr lang="en-US" sz="900" dirty="0"/>
            <a:t>(OBO)</a:t>
          </a:r>
        </a:p>
        <a:p>
          <a:r>
            <a:rPr lang="en-US" sz="900" dirty="0"/>
            <a:t>Director</a:t>
          </a:r>
        </a:p>
      </dgm:t>
    </dgm:pt>
    <dgm:pt modelId="{40806C36-243B-41F5-9207-E07E2C43D478}" type="parTrans" cxnId="{0DAE6AD4-319F-4A3D-8794-2F0FE1B44FAF}">
      <dgm:prSet/>
      <dgm:spPr/>
      <dgm:t>
        <a:bodyPr/>
        <a:lstStyle/>
        <a:p>
          <a:endParaRPr lang="en-US"/>
        </a:p>
      </dgm:t>
    </dgm:pt>
    <dgm:pt modelId="{00834BA4-F1D3-44E8-A23C-F1DB30CF1DD0}" type="sibTrans" cxnId="{0DAE6AD4-319F-4A3D-8794-2F0FE1B44FAF}">
      <dgm:prSet/>
      <dgm:spPr/>
      <dgm:t>
        <a:bodyPr/>
        <a:lstStyle/>
        <a:p>
          <a:endParaRPr lang="en-US"/>
        </a:p>
      </dgm:t>
    </dgm:pt>
    <dgm:pt modelId="{076E2027-E9B5-4738-8E18-4F736B14737C}" type="pres">
      <dgm:prSet presAssocID="{08F94281-DD32-483A-A170-C105A85B4E2A}" presName="hierChild1" presStyleCnt="0">
        <dgm:presLayoutVars>
          <dgm:orgChart val="1"/>
          <dgm:chPref val="1"/>
          <dgm:dir/>
          <dgm:animOne val="branch"/>
          <dgm:animLvl val="lvl"/>
          <dgm:resizeHandles/>
        </dgm:presLayoutVars>
      </dgm:prSet>
      <dgm:spPr/>
    </dgm:pt>
    <dgm:pt modelId="{C4D6B48C-D2AE-4FC0-819E-7AA2C530D70A}" type="pres">
      <dgm:prSet presAssocID="{D025B9E0-3BC4-438E-81C1-3E39B1B33273}" presName="hierRoot1" presStyleCnt="0">
        <dgm:presLayoutVars>
          <dgm:hierBranch val="init"/>
        </dgm:presLayoutVars>
      </dgm:prSet>
      <dgm:spPr/>
    </dgm:pt>
    <dgm:pt modelId="{13549B27-04D9-4DC1-BDC0-1068CF69C2AA}" type="pres">
      <dgm:prSet presAssocID="{D025B9E0-3BC4-438E-81C1-3E39B1B33273}" presName="rootComposite1" presStyleCnt="0"/>
      <dgm:spPr/>
    </dgm:pt>
    <dgm:pt modelId="{6C5ECDF7-3AD0-4D35-8137-DA4B6EB8A23D}" type="pres">
      <dgm:prSet presAssocID="{D025B9E0-3BC4-438E-81C1-3E39B1B33273}" presName="rootText1" presStyleLbl="node0" presStyleIdx="0" presStyleCnt="1" custScaleX="149210" custLinFactNeighborX="-2587" custLinFactNeighborY="-46">
        <dgm:presLayoutVars>
          <dgm:chPref val="3"/>
        </dgm:presLayoutVars>
      </dgm:prSet>
      <dgm:spPr/>
    </dgm:pt>
    <dgm:pt modelId="{98F42C52-01C8-43D1-9BCB-F2DDD0E256DF}" type="pres">
      <dgm:prSet presAssocID="{D025B9E0-3BC4-438E-81C1-3E39B1B33273}" presName="rootConnector1" presStyleLbl="node1" presStyleIdx="0" presStyleCnt="0"/>
      <dgm:spPr/>
    </dgm:pt>
    <dgm:pt modelId="{FE1C6970-26BA-4C99-BA6C-2B0181D42E52}" type="pres">
      <dgm:prSet presAssocID="{D025B9E0-3BC4-438E-81C1-3E39B1B33273}" presName="hierChild2" presStyleCnt="0"/>
      <dgm:spPr/>
    </dgm:pt>
    <dgm:pt modelId="{B84FFF64-CDD1-494A-A198-F664D284EC90}" type="pres">
      <dgm:prSet presAssocID="{D025B9E0-3BC4-438E-81C1-3E39B1B33273}" presName="hierChild3" presStyleCnt="0"/>
      <dgm:spPr/>
    </dgm:pt>
    <dgm:pt modelId="{56B73398-1C89-4092-871A-7DA0C1BEF7AC}" type="pres">
      <dgm:prSet presAssocID="{9D35A135-3117-47EA-9D7D-4E5851296BAE}" presName="Name111" presStyleLbl="parChTrans1D2" presStyleIdx="0" presStyleCnt="12"/>
      <dgm:spPr/>
    </dgm:pt>
    <dgm:pt modelId="{B1447F39-FE43-4C60-A8F9-77BF3CC6AA87}" type="pres">
      <dgm:prSet presAssocID="{2D3728BE-ABE8-4C4D-8690-ED656A103F49}" presName="hierRoot3" presStyleCnt="0">
        <dgm:presLayoutVars>
          <dgm:hierBranch val="init"/>
        </dgm:presLayoutVars>
      </dgm:prSet>
      <dgm:spPr/>
    </dgm:pt>
    <dgm:pt modelId="{DAD6B2D2-0295-4129-992F-0831CE54819F}" type="pres">
      <dgm:prSet presAssocID="{2D3728BE-ABE8-4C4D-8690-ED656A103F49}" presName="rootComposite3" presStyleCnt="0"/>
      <dgm:spPr/>
    </dgm:pt>
    <dgm:pt modelId="{EB3B24D8-5CE1-49C2-85BE-0D1EA9D55B97}" type="pres">
      <dgm:prSet presAssocID="{2D3728BE-ABE8-4C4D-8690-ED656A103F49}" presName="rootText3" presStyleLbl="asst1" presStyleIdx="0" presStyleCnt="12" custScaleX="161732">
        <dgm:presLayoutVars>
          <dgm:chPref val="3"/>
        </dgm:presLayoutVars>
      </dgm:prSet>
      <dgm:spPr/>
    </dgm:pt>
    <dgm:pt modelId="{1078B938-DD8C-4336-8359-71DAEA2155BB}" type="pres">
      <dgm:prSet presAssocID="{2D3728BE-ABE8-4C4D-8690-ED656A103F49}" presName="rootConnector3" presStyleLbl="asst1" presStyleIdx="0" presStyleCnt="12"/>
      <dgm:spPr/>
    </dgm:pt>
    <dgm:pt modelId="{7F7A91CB-DA96-425B-B704-68DD794A2F7A}" type="pres">
      <dgm:prSet presAssocID="{2D3728BE-ABE8-4C4D-8690-ED656A103F49}" presName="hierChild6" presStyleCnt="0"/>
      <dgm:spPr/>
    </dgm:pt>
    <dgm:pt modelId="{F5CACDF8-3C39-44A7-914F-4E3343F75564}" type="pres">
      <dgm:prSet presAssocID="{2D3728BE-ABE8-4C4D-8690-ED656A103F49}" presName="hierChild7" presStyleCnt="0"/>
      <dgm:spPr/>
    </dgm:pt>
    <dgm:pt modelId="{9030D8C1-ACB4-4F07-BC85-4C2ABDE607AF}" type="pres">
      <dgm:prSet presAssocID="{55A01A41-A3E7-45DE-A9CB-C45991EDC245}" presName="Name111" presStyleLbl="parChTrans1D2" presStyleIdx="1" presStyleCnt="12"/>
      <dgm:spPr/>
    </dgm:pt>
    <dgm:pt modelId="{8711E0F7-CFD4-4403-BEFE-6799E514C468}" type="pres">
      <dgm:prSet presAssocID="{0208FD3C-0965-4866-BE80-3512A990DE0A}" presName="hierRoot3" presStyleCnt="0">
        <dgm:presLayoutVars>
          <dgm:hierBranch val="init"/>
        </dgm:presLayoutVars>
      </dgm:prSet>
      <dgm:spPr/>
    </dgm:pt>
    <dgm:pt modelId="{6B32FA41-7537-4662-A132-52C0A35D005B}" type="pres">
      <dgm:prSet presAssocID="{0208FD3C-0965-4866-BE80-3512A990DE0A}" presName="rootComposite3" presStyleCnt="0"/>
      <dgm:spPr/>
    </dgm:pt>
    <dgm:pt modelId="{54CDD00B-8B11-4DE3-BEDC-5B091BAE8618}" type="pres">
      <dgm:prSet presAssocID="{0208FD3C-0965-4866-BE80-3512A990DE0A}" presName="rootText3" presStyleLbl="asst1" presStyleIdx="1" presStyleCnt="12" custScaleX="162779" custLinFactNeighborX="-1971" custLinFactNeighborY="-157">
        <dgm:presLayoutVars>
          <dgm:chPref val="3"/>
        </dgm:presLayoutVars>
      </dgm:prSet>
      <dgm:spPr/>
    </dgm:pt>
    <dgm:pt modelId="{8B90A009-31CD-4E5A-B8E7-6792C766DD1E}" type="pres">
      <dgm:prSet presAssocID="{0208FD3C-0965-4866-BE80-3512A990DE0A}" presName="rootConnector3" presStyleLbl="asst1" presStyleIdx="1" presStyleCnt="12"/>
      <dgm:spPr/>
    </dgm:pt>
    <dgm:pt modelId="{DD1EAF99-2596-414E-A879-F1673D243D36}" type="pres">
      <dgm:prSet presAssocID="{0208FD3C-0965-4866-BE80-3512A990DE0A}" presName="hierChild6" presStyleCnt="0"/>
      <dgm:spPr/>
    </dgm:pt>
    <dgm:pt modelId="{700D1BBF-835A-4AFC-9D64-6CA41C77ED60}" type="pres">
      <dgm:prSet presAssocID="{0208FD3C-0965-4866-BE80-3512A990DE0A}" presName="hierChild7" presStyleCnt="0"/>
      <dgm:spPr/>
    </dgm:pt>
    <dgm:pt modelId="{C70B4FF8-43E9-4545-AED6-16E32420C853}" type="pres">
      <dgm:prSet presAssocID="{1A6869C6-EDF8-4858-B41E-C5F1448292C3}" presName="Name111" presStyleLbl="parChTrans1D2" presStyleIdx="2" presStyleCnt="12"/>
      <dgm:spPr/>
    </dgm:pt>
    <dgm:pt modelId="{3D93F2CA-BD9C-479B-A07C-881D396B5BDA}" type="pres">
      <dgm:prSet presAssocID="{033D77EF-759D-4CFE-A862-FBCE05262581}" presName="hierRoot3" presStyleCnt="0">
        <dgm:presLayoutVars>
          <dgm:hierBranch val="init"/>
        </dgm:presLayoutVars>
      </dgm:prSet>
      <dgm:spPr/>
    </dgm:pt>
    <dgm:pt modelId="{CEE111F8-D8F6-4DEA-8FDD-62CDDF04EF55}" type="pres">
      <dgm:prSet presAssocID="{033D77EF-759D-4CFE-A862-FBCE05262581}" presName="rootComposite3" presStyleCnt="0"/>
      <dgm:spPr/>
    </dgm:pt>
    <dgm:pt modelId="{3A930C25-F83C-4B8D-9089-6D9F8B0AD5FE}" type="pres">
      <dgm:prSet presAssocID="{033D77EF-759D-4CFE-A862-FBCE05262581}" presName="rootText3" presStyleLbl="asst1" presStyleIdx="2" presStyleCnt="12" custScaleX="158110" custLinFactNeighborX="543" custLinFactNeighborY="-25965">
        <dgm:presLayoutVars>
          <dgm:chPref val="3"/>
        </dgm:presLayoutVars>
      </dgm:prSet>
      <dgm:spPr/>
    </dgm:pt>
    <dgm:pt modelId="{6F4698AD-2EA8-4041-A7AE-2E79940FE0C4}" type="pres">
      <dgm:prSet presAssocID="{033D77EF-759D-4CFE-A862-FBCE05262581}" presName="rootConnector3" presStyleLbl="asst1" presStyleIdx="2" presStyleCnt="12"/>
      <dgm:spPr/>
    </dgm:pt>
    <dgm:pt modelId="{87A13996-51F3-452B-BBF9-11BC535B78D0}" type="pres">
      <dgm:prSet presAssocID="{033D77EF-759D-4CFE-A862-FBCE05262581}" presName="hierChild6" presStyleCnt="0"/>
      <dgm:spPr/>
    </dgm:pt>
    <dgm:pt modelId="{A2CD32BB-B16A-46B6-B05A-6F4C015B498B}" type="pres">
      <dgm:prSet presAssocID="{033D77EF-759D-4CFE-A862-FBCE05262581}" presName="hierChild7" presStyleCnt="0"/>
      <dgm:spPr/>
    </dgm:pt>
    <dgm:pt modelId="{74480FB4-9129-4ABD-B096-410BD1DFCB4F}" type="pres">
      <dgm:prSet presAssocID="{E115900E-CE27-4227-A9CF-AE13425BC961}" presName="Name111" presStyleLbl="parChTrans1D2" presStyleIdx="3" presStyleCnt="12"/>
      <dgm:spPr/>
    </dgm:pt>
    <dgm:pt modelId="{8137DAEB-3C12-45E1-8D63-475CD623598B}" type="pres">
      <dgm:prSet presAssocID="{901AFFAE-2683-4B49-9997-FAFAF6F58732}" presName="hierRoot3" presStyleCnt="0">
        <dgm:presLayoutVars>
          <dgm:hierBranch val="init"/>
        </dgm:presLayoutVars>
      </dgm:prSet>
      <dgm:spPr/>
    </dgm:pt>
    <dgm:pt modelId="{9D3490DF-AA82-4DC8-A197-463852F7A52F}" type="pres">
      <dgm:prSet presAssocID="{901AFFAE-2683-4B49-9997-FAFAF6F58732}" presName="rootComposite3" presStyleCnt="0"/>
      <dgm:spPr/>
    </dgm:pt>
    <dgm:pt modelId="{4470A8F8-5929-4042-863D-DC23DE055427}" type="pres">
      <dgm:prSet presAssocID="{901AFFAE-2683-4B49-9997-FAFAF6F58732}" presName="rootText3" presStyleLbl="asst1" presStyleIdx="3" presStyleCnt="12" custScaleX="166084" custScaleY="113633" custLinFactNeighborX="-2416" custLinFactNeighborY="-32613">
        <dgm:presLayoutVars>
          <dgm:chPref val="3"/>
        </dgm:presLayoutVars>
      </dgm:prSet>
      <dgm:spPr/>
    </dgm:pt>
    <dgm:pt modelId="{8D276E62-3179-423B-B00E-A76EEF9F87C3}" type="pres">
      <dgm:prSet presAssocID="{901AFFAE-2683-4B49-9997-FAFAF6F58732}" presName="rootConnector3" presStyleLbl="asst1" presStyleIdx="3" presStyleCnt="12"/>
      <dgm:spPr/>
    </dgm:pt>
    <dgm:pt modelId="{3ADD7238-565C-44A7-BFBA-884940971A2D}" type="pres">
      <dgm:prSet presAssocID="{901AFFAE-2683-4B49-9997-FAFAF6F58732}" presName="hierChild6" presStyleCnt="0"/>
      <dgm:spPr/>
    </dgm:pt>
    <dgm:pt modelId="{85719E6F-5565-4F46-AF86-044949516F68}" type="pres">
      <dgm:prSet presAssocID="{901AFFAE-2683-4B49-9997-FAFAF6F58732}" presName="hierChild7" presStyleCnt="0"/>
      <dgm:spPr/>
    </dgm:pt>
    <dgm:pt modelId="{23C1290D-8176-4470-9D4B-9FD392DBAA48}" type="pres">
      <dgm:prSet presAssocID="{8C781024-B2A5-4335-AB63-097920106AEE}" presName="Name111" presStyleLbl="parChTrans1D2" presStyleIdx="4" presStyleCnt="12"/>
      <dgm:spPr/>
    </dgm:pt>
    <dgm:pt modelId="{6BDD47E9-3A08-4550-88C8-90C56E169F33}" type="pres">
      <dgm:prSet presAssocID="{48D27257-FFD3-4511-98DB-787668DEAFD2}" presName="hierRoot3" presStyleCnt="0">
        <dgm:presLayoutVars>
          <dgm:hierBranch val="init"/>
        </dgm:presLayoutVars>
      </dgm:prSet>
      <dgm:spPr/>
    </dgm:pt>
    <dgm:pt modelId="{4FAE5DB6-847D-49D2-A371-CC20AF02C436}" type="pres">
      <dgm:prSet presAssocID="{48D27257-FFD3-4511-98DB-787668DEAFD2}" presName="rootComposite3" presStyleCnt="0"/>
      <dgm:spPr/>
    </dgm:pt>
    <dgm:pt modelId="{E5AFF38C-A5AF-4C30-BA3D-19CEABC2D130}" type="pres">
      <dgm:prSet presAssocID="{48D27257-FFD3-4511-98DB-787668DEAFD2}" presName="rootText3" presStyleLbl="asst1" presStyleIdx="4" presStyleCnt="12" custScaleX="161732" custScaleY="137092" custLinFactNeighborY="-65034">
        <dgm:presLayoutVars>
          <dgm:chPref val="3"/>
        </dgm:presLayoutVars>
      </dgm:prSet>
      <dgm:spPr/>
    </dgm:pt>
    <dgm:pt modelId="{0BBC97D6-2AC4-4D92-8F9C-126F6BCF3E44}" type="pres">
      <dgm:prSet presAssocID="{48D27257-FFD3-4511-98DB-787668DEAFD2}" presName="rootConnector3" presStyleLbl="asst1" presStyleIdx="4" presStyleCnt="12"/>
      <dgm:spPr/>
    </dgm:pt>
    <dgm:pt modelId="{C600BED4-4D83-483E-B1E1-890FA76DB70D}" type="pres">
      <dgm:prSet presAssocID="{48D27257-FFD3-4511-98DB-787668DEAFD2}" presName="hierChild6" presStyleCnt="0"/>
      <dgm:spPr/>
    </dgm:pt>
    <dgm:pt modelId="{DFBD032A-3943-4A37-ABFA-A7A6319655D0}" type="pres">
      <dgm:prSet presAssocID="{48D27257-FFD3-4511-98DB-787668DEAFD2}" presName="hierChild7" presStyleCnt="0"/>
      <dgm:spPr/>
    </dgm:pt>
    <dgm:pt modelId="{5C2B6A0E-27D1-4D08-B11E-BCB6549B0A65}" type="pres">
      <dgm:prSet presAssocID="{238AD117-BA08-4A27-8A8C-E5C43DEB15C4}" presName="Name111" presStyleLbl="parChTrans1D2" presStyleIdx="5" presStyleCnt="12"/>
      <dgm:spPr/>
    </dgm:pt>
    <dgm:pt modelId="{F3D8D04C-1A60-47D7-8ACE-A2E8F8CF200B}" type="pres">
      <dgm:prSet presAssocID="{9D5E18DE-CC25-4BF6-8859-ABBCD6C4CD7E}" presName="hierRoot3" presStyleCnt="0">
        <dgm:presLayoutVars>
          <dgm:hierBranch val="init"/>
        </dgm:presLayoutVars>
      </dgm:prSet>
      <dgm:spPr/>
    </dgm:pt>
    <dgm:pt modelId="{DC8548A1-6D29-43F1-BE9C-4F59AAB02465}" type="pres">
      <dgm:prSet presAssocID="{9D5E18DE-CC25-4BF6-8859-ABBCD6C4CD7E}" presName="rootComposite3" presStyleCnt="0"/>
      <dgm:spPr/>
    </dgm:pt>
    <dgm:pt modelId="{BE53EDBF-084C-4564-A352-50BF1B7F8B5D}" type="pres">
      <dgm:prSet presAssocID="{9D5E18DE-CC25-4BF6-8859-ABBCD6C4CD7E}" presName="rootText3" presStyleLbl="asst1" presStyleIdx="5" presStyleCnt="12" custScaleX="166402" custScaleY="135840" custLinFactNeighborX="-1971" custLinFactNeighborY="-64224">
        <dgm:presLayoutVars>
          <dgm:chPref val="3"/>
        </dgm:presLayoutVars>
      </dgm:prSet>
      <dgm:spPr/>
    </dgm:pt>
    <dgm:pt modelId="{F600D5A7-BEBE-44E9-B798-CDCA098496E5}" type="pres">
      <dgm:prSet presAssocID="{9D5E18DE-CC25-4BF6-8859-ABBCD6C4CD7E}" presName="rootConnector3" presStyleLbl="asst1" presStyleIdx="5" presStyleCnt="12"/>
      <dgm:spPr/>
    </dgm:pt>
    <dgm:pt modelId="{8B862E1F-017C-4FB2-B0FA-0183C08C6C85}" type="pres">
      <dgm:prSet presAssocID="{9D5E18DE-CC25-4BF6-8859-ABBCD6C4CD7E}" presName="hierChild6" presStyleCnt="0"/>
      <dgm:spPr/>
    </dgm:pt>
    <dgm:pt modelId="{53B35C2F-534A-4EC9-923B-5BBBA0175087}" type="pres">
      <dgm:prSet presAssocID="{9D5E18DE-CC25-4BF6-8859-ABBCD6C4CD7E}" presName="hierChild7" presStyleCnt="0"/>
      <dgm:spPr/>
    </dgm:pt>
    <dgm:pt modelId="{5F73BB3A-AAFD-4D44-9DE6-D19DA99D0BF3}" type="pres">
      <dgm:prSet presAssocID="{D28E7DF5-2F56-494B-8B94-298FD037E7AC}" presName="Name111" presStyleLbl="parChTrans1D2" presStyleIdx="6" presStyleCnt="12"/>
      <dgm:spPr/>
    </dgm:pt>
    <dgm:pt modelId="{57BD978B-D1CD-4C2D-8458-DCE212F238B1}" type="pres">
      <dgm:prSet presAssocID="{AC916BD0-0F2C-4392-B417-5C494B663EC8}" presName="hierRoot3" presStyleCnt="0">
        <dgm:presLayoutVars>
          <dgm:hierBranch val="init"/>
        </dgm:presLayoutVars>
      </dgm:prSet>
      <dgm:spPr/>
    </dgm:pt>
    <dgm:pt modelId="{AE739B42-BFA0-4448-BA42-5DFBFEE88557}" type="pres">
      <dgm:prSet presAssocID="{AC916BD0-0F2C-4392-B417-5C494B663EC8}" presName="rootComposite3" presStyleCnt="0"/>
      <dgm:spPr/>
    </dgm:pt>
    <dgm:pt modelId="{903A5B50-6268-4452-B762-9EB8C0BB7B85}" type="pres">
      <dgm:prSet presAssocID="{AC916BD0-0F2C-4392-B417-5C494B663EC8}" presName="rootText3" presStyleLbl="asst1" presStyleIdx="6" presStyleCnt="12" custScaleX="161732" custScaleY="116513" custLinFactNeighborY="-85490">
        <dgm:presLayoutVars>
          <dgm:chPref val="3"/>
        </dgm:presLayoutVars>
      </dgm:prSet>
      <dgm:spPr/>
    </dgm:pt>
    <dgm:pt modelId="{9AF214CB-C0E2-42AE-B55E-F2B415A73B6C}" type="pres">
      <dgm:prSet presAssocID="{AC916BD0-0F2C-4392-B417-5C494B663EC8}" presName="rootConnector3" presStyleLbl="asst1" presStyleIdx="6" presStyleCnt="12"/>
      <dgm:spPr/>
    </dgm:pt>
    <dgm:pt modelId="{5E6F77CC-1E14-46B6-80D3-19BA065CC201}" type="pres">
      <dgm:prSet presAssocID="{AC916BD0-0F2C-4392-B417-5C494B663EC8}" presName="hierChild6" presStyleCnt="0"/>
      <dgm:spPr/>
    </dgm:pt>
    <dgm:pt modelId="{6FAF9B78-DF3E-4056-B838-C26BFB791F15}" type="pres">
      <dgm:prSet presAssocID="{AC916BD0-0F2C-4392-B417-5C494B663EC8}" presName="hierChild7" presStyleCnt="0"/>
      <dgm:spPr/>
    </dgm:pt>
    <dgm:pt modelId="{B8FDFDBD-05FD-4EA8-A007-E2EE1FC7CD56}" type="pres">
      <dgm:prSet presAssocID="{6D00CDA9-7407-4E9E-A1D2-346C4EA5BFE0}" presName="Name111" presStyleLbl="parChTrans1D2" presStyleIdx="7" presStyleCnt="12"/>
      <dgm:spPr/>
    </dgm:pt>
    <dgm:pt modelId="{AB3B59A1-7358-43B5-8553-1EF6DA52AEC0}" type="pres">
      <dgm:prSet presAssocID="{9E8D4BBC-2EED-4090-B072-23F2F322EAE6}" presName="hierRoot3" presStyleCnt="0">
        <dgm:presLayoutVars>
          <dgm:hierBranch val="init"/>
        </dgm:presLayoutVars>
      </dgm:prSet>
      <dgm:spPr/>
    </dgm:pt>
    <dgm:pt modelId="{BD547567-5252-4087-A82A-47BAAFD649A5}" type="pres">
      <dgm:prSet presAssocID="{9E8D4BBC-2EED-4090-B072-23F2F322EAE6}" presName="rootComposite3" presStyleCnt="0"/>
      <dgm:spPr/>
    </dgm:pt>
    <dgm:pt modelId="{A533E4AE-EF79-46BE-A1FA-B4C87869EEB6}" type="pres">
      <dgm:prSet presAssocID="{9E8D4BBC-2EED-4090-B072-23F2F322EAE6}" presName="rootText3" presStyleLbl="asst1" presStyleIdx="7" presStyleCnt="12" custScaleX="166415" custScaleY="142244" custLinFactNeighborX="-1811" custLinFactNeighborY="-97830">
        <dgm:presLayoutVars>
          <dgm:chPref val="3"/>
        </dgm:presLayoutVars>
      </dgm:prSet>
      <dgm:spPr/>
    </dgm:pt>
    <dgm:pt modelId="{A7B6D82F-9B44-47D9-A28E-FE26DEE786E5}" type="pres">
      <dgm:prSet presAssocID="{9E8D4BBC-2EED-4090-B072-23F2F322EAE6}" presName="rootConnector3" presStyleLbl="asst1" presStyleIdx="7" presStyleCnt="12"/>
      <dgm:spPr/>
    </dgm:pt>
    <dgm:pt modelId="{77FFD9E6-A0F2-4935-AA7B-AFC49408AF99}" type="pres">
      <dgm:prSet presAssocID="{9E8D4BBC-2EED-4090-B072-23F2F322EAE6}" presName="hierChild6" presStyleCnt="0"/>
      <dgm:spPr/>
    </dgm:pt>
    <dgm:pt modelId="{B3C37D3B-483C-450B-8FA6-612918AC61DE}" type="pres">
      <dgm:prSet presAssocID="{9E8D4BBC-2EED-4090-B072-23F2F322EAE6}" presName="hierChild7" presStyleCnt="0"/>
      <dgm:spPr/>
    </dgm:pt>
    <dgm:pt modelId="{0FB95A39-4941-4274-8B89-3E8056F44CD8}" type="pres">
      <dgm:prSet presAssocID="{08E6AA14-88B0-42A8-B917-83185E019E6E}" presName="Name111" presStyleLbl="parChTrans1D2" presStyleIdx="8" presStyleCnt="12"/>
      <dgm:spPr/>
    </dgm:pt>
    <dgm:pt modelId="{77035E0D-48E2-4C90-A7B7-5934A6A1D76B}" type="pres">
      <dgm:prSet presAssocID="{976E5296-0D4F-42D1-9EC1-F474A1C2C376}" presName="hierRoot3" presStyleCnt="0">
        <dgm:presLayoutVars>
          <dgm:hierBranch val="init"/>
        </dgm:presLayoutVars>
      </dgm:prSet>
      <dgm:spPr/>
    </dgm:pt>
    <dgm:pt modelId="{8B266504-4906-4179-9823-DDE90B7A6F39}" type="pres">
      <dgm:prSet presAssocID="{976E5296-0D4F-42D1-9EC1-F474A1C2C376}" presName="rootComposite3" presStyleCnt="0"/>
      <dgm:spPr/>
    </dgm:pt>
    <dgm:pt modelId="{3F9FC0A3-67A8-4754-B9CA-BE0A17F6524A}" type="pres">
      <dgm:prSet presAssocID="{976E5296-0D4F-42D1-9EC1-F474A1C2C376}" presName="rootText3" presStyleLbl="asst1" presStyleIdx="8" presStyleCnt="12" custScaleX="161732" custScaleY="110487" custLinFactY="-26068" custLinFactNeighborX="2209" custLinFactNeighborY="-100000">
        <dgm:presLayoutVars>
          <dgm:chPref val="3"/>
        </dgm:presLayoutVars>
      </dgm:prSet>
      <dgm:spPr/>
    </dgm:pt>
    <dgm:pt modelId="{459E0A7E-41BE-4664-92A3-792B4B64F3D4}" type="pres">
      <dgm:prSet presAssocID="{976E5296-0D4F-42D1-9EC1-F474A1C2C376}" presName="rootConnector3" presStyleLbl="asst1" presStyleIdx="8" presStyleCnt="12"/>
      <dgm:spPr/>
    </dgm:pt>
    <dgm:pt modelId="{5DA365F7-04C0-4AAA-A54F-D5B05BA5F2EF}" type="pres">
      <dgm:prSet presAssocID="{976E5296-0D4F-42D1-9EC1-F474A1C2C376}" presName="hierChild6" presStyleCnt="0"/>
      <dgm:spPr/>
    </dgm:pt>
    <dgm:pt modelId="{E7906D28-D235-41A9-ABED-1F2A7E962E64}" type="pres">
      <dgm:prSet presAssocID="{976E5296-0D4F-42D1-9EC1-F474A1C2C376}" presName="hierChild7" presStyleCnt="0"/>
      <dgm:spPr/>
    </dgm:pt>
    <dgm:pt modelId="{57BE22A5-F89C-4EC0-91BC-1766540B3838}" type="pres">
      <dgm:prSet presAssocID="{C4D1BEE7-79B3-4459-8285-EC647AAAD2E4}" presName="Name111" presStyleLbl="parChTrans1D2" presStyleIdx="9" presStyleCnt="12"/>
      <dgm:spPr/>
    </dgm:pt>
    <dgm:pt modelId="{66F4A487-51FC-4F43-8DCD-F6294271FDF4}" type="pres">
      <dgm:prSet presAssocID="{6C614D95-CEC8-4957-AA7E-081AF0E1896A}" presName="hierRoot3" presStyleCnt="0">
        <dgm:presLayoutVars>
          <dgm:hierBranch val="init"/>
        </dgm:presLayoutVars>
      </dgm:prSet>
      <dgm:spPr/>
    </dgm:pt>
    <dgm:pt modelId="{D34036DE-3415-4679-918C-24596B1A2063}" type="pres">
      <dgm:prSet presAssocID="{6C614D95-CEC8-4957-AA7E-081AF0E1896A}" presName="rootComposite3" presStyleCnt="0"/>
      <dgm:spPr/>
    </dgm:pt>
    <dgm:pt modelId="{83E30283-9E74-407A-B055-D25E41BD86C2}" type="pres">
      <dgm:prSet presAssocID="{6C614D95-CEC8-4957-AA7E-081AF0E1896A}" presName="rootText3" presStyleLbl="asst1" presStyleIdx="9" presStyleCnt="12" custScaleX="167261" custScaleY="110581" custLinFactY="-26005" custLinFactNeighborX="-663" custLinFactNeighborY="-100000">
        <dgm:presLayoutVars>
          <dgm:chPref val="3"/>
        </dgm:presLayoutVars>
      </dgm:prSet>
      <dgm:spPr/>
    </dgm:pt>
    <dgm:pt modelId="{2A6AFD4D-BDCC-4AAE-BA75-F254776B2D2D}" type="pres">
      <dgm:prSet presAssocID="{6C614D95-CEC8-4957-AA7E-081AF0E1896A}" presName="rootConnector3" presStyleLbl="asst1" presStyleIdx="9" presStyleCnt="12"/>
      <dgm:spPr/>
    </dgm:pt>
    <dgm:pt modelId="{3745D946-A96F-4204-B118-CFFFF7A9640F}" type="pres">
      <dgm:prSet presAssocID="{6C614D95-CEC8-4957-AA7E-081AF0E1896A}" presName="hierChild6" presStyleCnt="0"/>
      <dgm:spPr/>
    </dgm:pt>
    <dgm:pt modelId="{A230EA4D-1E07-4585-9AEB-A2F2B8458DE8}" type="pres">
      <dgm:prSet presAssocID="{6C614D95-CEC8-4957-AA7E-081AF0E1896A}" presName="hierChild7" presStyleCnt="0"/>
      <dgm:spPr/>
    </dgm:pt>
    <dgm:pt modelId="{24493BE6-EC28-4243-AF4B-11C7EB102AFE}" type="pres">
      <dgm:prSet presAssocID="{8BF8F15E-82BF-4CEF-9DA0-6A23AB12C9CB}" presName="Name111" presStyleLbl="parChTrans1D2" presStyleIdx="10" presStyleCnt="12"/>
      <dgm:spPr/>
    </dgm:pt>
    <dgm:pt modelId="{A2934EA7-5FCD-49E8-B4ED-D33924320080}" type="pres">
      <dgm:prSet presAssocID="{628F12CD-09C2-406D-A3FA-2CE0C556CCD0}" presName="hierRoot3" presStyleCnt="0">
        <dgm:presLayoutVars>
          <dgm:hierBranch val="init"/>
        </dgm:presLayoutVars>
      </dgm:prSet>
      <dgm:spPr/>
    </dgm:pt>
    <dgm:pt modelId="{28E40C66-8EEB-4716-A027-F68DD32BA208}" type="pres">
      <dgm:prSet presAssocID="{628F12CD-09C2-406D-A3FA-2CE0C556CCD0}" presName="rootComposite3" presStyleCnt="0"/>
      <dgm:spPr/>
    </dgm:pt>
    <dgm:pt modelId="{0B52AAD1-98A2-486F-91F1-C084F2517A6E}" type="pres">
      <dgm:prSet presAssocID="{628F12CD-09C2-406D-A3FA-2CE0C556CCD0}" presName="rootText3" presStyleLbl="asst1" presStyleIdx="10" presStyleCnt="12" custScaleX="163554" custScaleY="116277" custLinFactY="-57210" custLinFactNeighborX="2209" custLinFactNeighborY="-100000">
        <dgm:presLayoutVars>
          <dgm:chPref val="3"/>
        </dgm:presLayoutVars>
      </dgm:prSet>
      <dgm:spPr/>
    </dgm:pt>
    <dgm:pt modelId="{BAA6308A-6121-4DEE-B9CF-A3F0F23DB6F8}" type="pres">
      <dgm:prSet presAssocID="{628F12CD-09C2-406D-A3FA-2CE0C556CCD0}" presName="rootConnector3" presStyleLbl="asst1" presStyleIdx="10" presStyleCnt="12"/>
      <dgm:spPr/>
    </dgm:pt>
    <dgm:pt modelId="{5A744406-C53C-402D-9025-BC7E3FD35F5B}" type="pres">
      <dgm:prSet presAssocID="{628F12CD-09C2-406D-A3FA-2CE0C556CCD0}" presName="hierChild6" presStyleCnt="0"/>
      <dgm:spPr/>
    </dgm:pt>
    <dgm:pt modelId="{6A40D9A0-EECA-42A6-80B9-DC4ED291B88E}" type="pres">
      <dgm:prSet presAssocID="{628F12CD-09C2-406D-A3FA-2CE0C556CCD0}" presName="hierChild7" presStyleCnt="0"/>
      <dgm:spPr/>
    </dgm:pt>
    <dgm:pt modelId="{DF8AC7BA-49B2-4DCA-9800-11910C74CAD3}" type="pres">
      <dgm:prSet presAssocID="{40806C36-243B-41F5-9207-E07E2C43D478}" presName="Name111" presStyleLbl="parChTrans1D2" presStyleIdx="11" presStyleCnt="12"/>
      <dgm:spPr/>
    </dgm:pt>
    <dgm:pt modelId="{FFB25AE7-5E70-45D4-9D7D-CD0B86611F0C}" type="pres">
      <dgm:prSet presAssocID="{6E928C86-402A-4D0B-8056-A96D935C83BB}" presName="hierRoot3" presStyleCnt="0">
        <dgm:presLayoutVars>
          <dgm:hierBranch val="init"/>
        </dgm:presLayoutVars>
      </dgm:prSet>
      <dgm:spPr/>
    </dgm:pt>
    <dgm:pt modelId="{D05CB1E7-3C75-4269-B541-D2D6BCDDC48D}" type="pres">
      <dgm:prSet presAssocID="{6E928C86-402A-4D0B-8056-A96D935C83BB}" presName="rootComposite3" presStyleCnt="0"/>
      <dgm:spPr/>
    </dgm:pt>
    <dgm:pt modelId="{75E1AAE3-79A8-40A4-A1D6-010180ABB34A}" type="pres">
      <dgm:prSet presAssocID="{6E928C86-402A-4D0B-8056-A96D935C83BB}" presName="rootText3" presStyleLbl="asst1" presStyleIdx="11" presStyleCnt="12" custScaleX="167261" custLinFactY="-48775" custLinFactNeighborY="-100000">
        <dgm:presLayoutVars>
          <dgm:chPref val="3"/>
        </dgm:presLayoutVars>
      </dgm:prSet>
      <dgm:spPr/>
    </dgm:pt>
    <dgm:pt modelId="{393A5D08-D636-4912-8C17-71E02D9989BE}" type="pres">
      <dgm:prSet presAssocID="{6E928C86-402A-4D0B-8056-A96D935C83BB}" presName="rootConnector3" presStyleLbl="asst1" presStyleIdx="11" presStyleCnt="12"/>
      <dgm:spPr/>
    </dgm:pt>
    <dgm:pt modelId="{1D85529C-469C-41AA-98BC-AC4A48D3CD60}" type="pres">
      <dgm:prSet presAssocID="{6E928C86-402A-4D0B-8056-A96D935C83BB}" presName="hierChild6" presStyleCnt="0"/>
      <dgm:spPr/>
    </dgm:pt>
    <dgm:pt modelId="{C5BB115D-24E4-43E7-9858-F72913E3F16F}" type="pres">
      <dgm:prSet presAssocID="{6E928C86-402A-4D0B-8056-A96D935C83BB}" presName="hierChild7" presStyleCnt="0"/>
      <dgm:spPr/>
    </dgm:pt>
  </dgm:ptLst>
  <dgm:cxnLst>
    <dgm:cxn modelId="{0CD1F609-1882-44B1-A438-C13FF4C8B996}" type="presOf" srcId="{6C614D95-CEC8-4957-AA7E-081AF0E1896A}" destId="{83E30283-9E74-407A-B055-D25E41BD86C2}" srcOrd="0" destOrd="0" presId="urn:microsoft.com/office/officeart/2005/8/layout/orgChart1"/>
    <dgm:cxn modelId="{D15B2D0F-1BD2-4491-9CE3-6B6CE60ADA24}" type="presOf" srcId="{628F12CD-09C2-406D-A3FA-2CE0C556CCD0}" destId="{BAA6308A-6121-4DEE-B9CF-A3F0F23DB6F8}" srcOrd="1" destOrd="0" presId="urn:microsoft.com/office/officeart/2005/8/layout/orgChart1"/>
    <dgm:cxn modelId="{2C229B12-9D27-4603-BE0F-4857D435B664}" type="presOf" srcId="{C4D1BEE7-79B3-4459-8285-EC647AAAD2E4}" destId="{57BE22A5-F89C-4EC0-91BC-1766540B3838}" srcOrd="0" destOrd="0" presId="urn:microsoft.com/office/officeart/2005/8/layout/orgChart1"/>
    <dgm:cxn modelId="{298CEC13-2A60-4B49-A526-00E48181E710}" srcId="{D025B9E0-3BC4-438E-81C1-3E39B1B33273}" destId="{033D77EF-759D-4CFE-A862-FBCE05262581}" srcOrd="2" destOrd="0" parTransId="{1A6869C6-EDF8-4858-B41E-C5F1448292C3}" sibTransId="{E5C494DA-DD7E-4971-924B-D4823CA771E0}"/>
    <dgm:cxn modelId="{87548E16-EF68-4D78-9451-D86F479F970A}" type="presOf" srcId="{6E928C86-402A-4D0B-8056-A96D935C83BB}" destId="{393A5D08-D636-4912-8C17-71E02D9989BE}" srcOrd="1" destOrd="0" presId="urn:microsoft.com/office/officeart/2005/8/layout/orgChart1"/>
    <dgm:cxn modelId="{608F4717-D037-4853-B960-227411AE950F}" srcId="{D025B9E0-3BC4-438E-81C1-3E39B1B33273}" destId="{0208FD3C-0965-4866-BE80-3512A990DE0A}" srcOrd="1" destOrd="0" parTransId="{55A01A41-A3E7-45DE-A9CB-C45991EDC245}" sibTransId="{F4BDD834-E7E9-4E6D-A771-5C2D4947FCA3}"/>
    <dgm:cxn modelId="{75E94B2A-C9C6-496A-93C3-C0F754B0C714}" srcId="{08F94281-DD32-483A-A170-C105A85B4E2A}" destId="{D025B9E0-3BC4-438E-81C1-3E39B1B33273}" srcOrd="0" destOrd="0" parTransId="{75FAB0B7-2A62-49F4-B4BC-661215BD0106}" sibTransId="{2AAD5A34-1126-4C3B-8DAE-796001EFDD5A}"/>
    <dgm:cxn modelId="{185C802F-0082-4411-B26B-0EBE00DC45E3}" type="presOf" srcId="{9D5E18DE-CC25-4BF6-8859-ABBCD6C4CD7E}" destId="{BE53EDBF-084C-4564-A352-50BF1B7F8B5D}" srcOrd="0" destOrd="0" presId="urn:microsoft.com/office/officeart/2005/8/layout/orgChart1"/>
    <dgm:cxn modelId="{57F04B33-65E1-48F3-BF3A-1B337D1C7EB2}" type="presOf" srcId="{6E928C86-402A-4D0B-8056-A96D935C83BB}" destId="{75E1AAE3-79A8-40A4-A1D6-010180ABB34A}" srcOrd="0" destOrd="0" presId="urn:microsoft.com/office/officeart/2005/8/layout/orgChart1"/>
    <dgm:cxn modelId="{6985D838-7218-45E7-8BD7-0EA6218569A5}" type="presOf" srcId="{D025B9E0-3BC4-438E-81C1-3E39B1B33273}" destId="{98F42C52-01C8-43D1-9BCB-F2DDD0E256DF}" srcOrd="1" destOrd="0" presId="urn:microsoft.com/office/officeart/2005/8/layout/orgChart1"/>
    <dgm:cxn modelId="{A6304339-F346-4641-8844-AB2FB05A1459}" type="presOf" srcId="{E115900E-CE27-4227-A9CF-AE13425BC961}" destId="{74480FB4-9129-4ABD-B096-410BD1DFCB4F}" srcOrd="0" destOrd="0" presId="urn:microsoft.com/office/officeart/2005/8/layout/orgChart1"/>
    <dgm:cxn modelId="{675E9D3A-63AB-4337-A9C5-F82DC6321727}" type="presOf" srcId="{8BF8F15E-82BF-4CEF-9DA0-6A23AB12C9CB}" destId="{24493BE6-EC28-4243-AF4B-11C7EB102AFE}" srcOrd="0" destOrd="0" presId="urn:microsoft.com/office/officeart/2005/8/layout/orgChart1"/>
    <dgm:cxn modelId="{F830BB3F-DDF1-4F0B-9EAC-94AFB9C86DB7}" srcId="{D025B9E0-3BC4-438E-81C1-3E39B1B33273}" destId="{628F12CD-09C2-406D-A3FA-2CE0C556CCD0}" srcOrd="10" destOrd="0" parTransId="{8BF8F15E-82BF-4CEF-9DA0-6A23AB12C9CB}" sibTransId="{B2893973-6D92-46FE-BB11-5A3AC8B81E67}"/>
    <dgm:cxn modelId="{37170840-FE76-4A28-AC11-5099B0594057}" type="presOf" srcId="{2D3728BE-ABE8-4C4D-8690-ED656A103F49}" destId="{1078B938-DD8C-4336-8359-71DAEA2155BB}" srcOrd="1" destOrd="0" presId="urn:microsoft.com/office/officeart/2005/8/layout/orgChart1"/>
    <dgm:cxn modelId="{5379D15C-207B-42C3-8D3C-582CB33E79D7}" type="presOf" srcId="{976E5296-0D4F-42D1-9EC1-F474A1C2C376}" destId="{3F9FC0A3-67A8-4754-B9CA-BE0A17F6524A}" srcOrd="0" destOrd="0" presId="urn:microsoft.com/office/officeart/2005/8/layout/orgChart1"/>
    <dgm:cxn modelId="{FFA33C61-D08E-419C-9391-8589063FF0BC}" type="presOf" srcId="{1A6869C6-EDF8-4858-B41E-C5F1448292C3}" destId="{C70B4FF8-43E9-4545-AED6-16E32420C853}" srcOrd="0" destOrd="0" presId="urn:microsoft.com/office/officeart/2005/8/layout/orgChart1"/>
    <dgm:cxn modelId="{25951A64-E828-4A1B-BBB9-DEE748F4F872}" type="presOf" srcId="{08F94281-DD32-483A-A170-C105A85B4E2A}" destId="{076E2027-E9B5-4738-8E18-4F736B14737C}" srcOrd="0" destOrd="0" presId="urn:microsoft.com/office/officeart/2005/8/layout/orgChart1"/>
    <dgm:cxn modelId="{68DE2746-4DEB-4A68-A6AF-5A4ECFA5356B}" type="presOf" srcId="{901AFFAE-2683-4B49-9997-FAFAF6F58732}" destId="{4470A8F8-5929-4042-863D-DC23DE055427}" srcOrd="0" destOrd="0" presId="urn:microsoft.com/office/officeart/2005/8/layout/orgChart1"/>
    <dgm:cxn modelId="{67D8596B-B449-455F-9F91-FA40702249F8}" srcId="{D025B9E0-3BC4-438E-81C1-3E39B1B33273}" destId="{48D27257-FFD3-4511-98DB-787668DEAFD2}" srcOrd="4" destOrd="0" parTransId="{8C781024-B2A5-4335-AB63-097920106AEE}" sibTransId="{759D7B81-977C-4894-BD90-436AF2E16C85}"/>
    <dgm:cxn modelId="{61AA8651-A17B-471A-8E4D-2912F6E6E8DD}" type="presOf" srcId="{9E8D4BBC-2EED-4090-B072-23F2F322EAE6}" destId="{A7B6D82F-9B44-47D9-A28E-FE26DEE786E5}" srcOrd="1" destOrd="0" presId="urn:microsoft.com/office/officeart/2005/8/layout/orgChart1"/>
    <dgm:cxn modelId="{02766A54-2D57-4BC3-AB53-E746B73EDA8B}" srcId="{D025B9E0-3BC4-438E-81C1-3E39B1B33273}" destId="{AC916BD0-0F2C-4392-B417-5C494B663EC8}" srcOrd="6" destOrd="0" parTransId="{D28E7DF5-2F56-494B-8B94-298FD037E7AC}" sibTransId="{B6C0F9F7-A285-4335-A907-FA2397F5E322}"/>
    <dgm:cxn modelId="{180EA555-DFE5-486E-A4EE-F1F0BC520C26}" srcId="{D025B9E0-3BC4-438E-81C1-3E39B1B33273}" destId="{901AFFAE-2683-4B49-9997-FAFAF6F58732}" srcOrd="3" destOrd="0" parTransId="{E115900E-CE27-4227-A9CF-AE13425BC961}" sibTransId="{B5186D43-DE0E-4BB9-B9AD-D9462EAA972A}"/>
    <dgm:cxn modelId="{4F74E855-EB03-4090-8582-4C3FC9FF2F76}" type="presOf" srcId="{48D27257-FFD3-4511-98DB-787668DEAFD2}" destId="{E5AFF38C-A5AF-4C30-BA3D-19CEABC2D130}" srcOrd="0" destOrd="0" presId="urn:microsoft.com/office/officeart/2005/8/layout/orgChart1"/>
    <dgm:cxn modelId="{025CEA75-9BD4-466B-AC2C-0236989D1377}" type="presOf" srcId="{D28E7DF5-2F56-494B-8B94-298FD037E7AC}" destId="{5F73BB3A-AAFD-4D44-9DE6-D19DA99D0BF3}" srcOrd="0" destOrd="0" presId="urn:microsoft.com/office/officeart/2005/8/layout/orgChart1"/>
    <dgm:cxn modelId="{3799035A-5375-4F5D-AB28-AFA89042991F}" type="presOf" srcId="{48D27257-FFD3-4511-98DB-787668DEAFD2}" destId="{0BBC97D6-2AC4-4D92-8F9C-126F6BCF3E44}" srcOrd="1" destOrd="0" presId="urn:microsoft.com/office/officeart/2005/8/layout/orgChart1"/>
    <dgm:cxn modelId="{59A32388-1719-48EA-AF2F-224378D507B5}" srcId="{D025B9E0-3BC4-438E-81C1-3E39B1B33273}" destId="{2D3728BE-ABE8-4C4D-8690-ED656A103F49}" srcOrd="0" destOrd="0" parTransId="{9D35A135-3117-47EA-9D7D-4E5851296BAE}" sibTransId="{D2CE683B-1BE6-4C13-A2AC-BCF4107E9F89}"/>
    <dgm:cxn modelId="{7085CA9F-7681-47B8-964A-E92FBFB98A48}" srcId="{D025B9E0-3BC4-438E-81C1-3E39B1B33273}" destId="{6C614D95-CEC8-4957-AA7E-081AF0E1896A}" srcOrd="9" destOrd="0" parTransId="{C4D1BEE7-79B3-4459-8285-EC647AAAD2E4}" sibTransId="{A258E586-5FE0-449E-A376-5BA3999C7D42}"/>
    <dgm:cxn modelId="{72A060A1-F994-45BA-A76D-F2EFFF53DE3D}" type="presOf" srcId="{AC916BD0-0F2C-4392-B417-5C494B663EC8}" destId="{903A5B50-6268-4452-B762-9EB8C0BB7B85}" srcOrd="0" destOrd="0" presId="urn:microsoft.com/office/officeart/2005/8/layout/orgChart1"/>
    <dgm:cxn modelId="{48EC15A2-B6BD-4EDB-AD3E-0FE18D342353}" type="presOf" srcId="{628F12CD-09C2-406D-A3FA-2CE0C556CCD0}" destId="{0B52AAD1-98A2-486F-91F1-C084F2517A6E}" srcOrd="0" destOrd="0" presId="urn:microsoft.com/office/officeart/2005/8/layout/orgChart1"/>
    <dgm:cxn modelId="{E41DB6A9-E27A-4243-A275-8CB334F157C6}" type="presOf" srcId="{55A01A41-A3E7-45DE-A9CB-C45991EDC245}" destId="{9030D8C1-ACB4-4F07-BC85-4C2ABDE607AF}" srcOrd="0" destOrd="0" presId="urn:microsoft.com/office/officeart/2005/8/layout/orgChart1"/>
    <dgm:cxn modelId="{7C4E18AD-748F-4B71-AC4D-F8DE527147BC}" type="presOf" srcId="{9D5E18DE-CC25-4BF6-8859-ABBCD6C4CD7E}" destId="{F600D5A7-BEBE-44E9-B798-CDCA098496E5}" srcOrd="1" destOrd="0" presId="urn:microsoft.com/office/officeart/2005/8/layout/orgChart1"/>
    <dgm:cxn modelId="{8E316CAE-077D-4E27-9884-605356449923}" type="presOf" srcId="{8C781024-B2A5-4335-AB63-097920106AEE}" destId="{23C1290D-8176-4470-9D4B-9FD392DBAA48}" srcOrd="0" destOrd="0" presId="urn:microsoft.com/office/officeart/2005/8/layout/orgChart1"/>
    <dgm:cxn modelId="{ABEBB3AE-875E-4344-9B7C-3AEE0AA27A63}" type="presOf" srcId="{033D77EF-759D-4CFE-A862-FBCE05262581}" destId="{6F4698AD-2EA8-4041-A7AE-2E79940FE0C4}" srcOrd="1" destOrd="0" presId="urn:microsoft.com/office/officeart/2005/8/layout/orgChart1"/>
    <dgm:cxn modelId="{84BB20B4-91BC-4E1E-8289-ACD75FF8F669}" type="presOf" srcId="{901AFFAE-2683-4B49-9997-FAFAF6F58732}" destId="{8D276E62-3179-423B-B00E-A76EEF9F87C3}" srcOrd="1" destOrd="0" presId="urn:microsoft.com/office/officeart/2005/8/layout/orgChart1"/>
    <dgm:cxn modelId="{8C0BF0B5-FFD3-412C-B1DA-6E0E83883530}" type="presOf" srcId="{40806C36-243B-41F5-9207-E07E2C43D478}" destId="{DF8AC7BA-49B2-4DCA-9800-11910C74CAD3}" srcOrd="0" destOrd="0" presId="urn:microsoft.com/office/officeart/2005/8/layout/orgChart1"/>
    <dgm:cxn modelId="{FAD5F4BB-80D5-495B-B096-BAEC96CADBC7}" type="presOf" srcId="{08E6AA14-88B0-42A8-B917-83185E019E6E}" destId="{0FB95A39-4941-4274-8B89-3E8056F44CD8}" srcOrd="0" destOrd="0" presId="urn:microsoft.com/office/officeart/2005/8/layout/orgChart1"/>
    <dgm:cxn modelId="{14237BC5-5BA7-4ACA-BDB1-1A33692893EF}" type="presOf" srcId="{6D00CDA9-7407-4E9E-A1D2-346C4EA5BFE0}" destId="{B8FDFDBD-05FD-4EA8-A007-E2EE1FC7CD56}" srcOrd="0" destOrd="0" presId="urn:microsoft.com/office/officeart/2005/8/layout/orgChart1"/>
    <dgm:cxn modelId="{49CC70C6-B8A3-46F0-82C2-0B8B7ECAA2E1}" type="presOf" srcId="{2D3728BE-ABE8-4C4D-8690-ED656A103F49}" destId="{EB3B24D8-5CE1-49C2-85BE-0D1EA9D55B97}" srcOrd="0" destOrd="0" presId="urn:microsoft.com/office/officeart/2005/8/layout/orgChart1"/>
    <dgm:cxn modelId="{D8D059C6-AF79-4267-AF35-928995A74273}" type="presOf" srcId="{6C614D95-CEC8-4957-AA7E-081AF0E1896A}" destId="{2A6AFD4D-BDCC-4AAE-BA75-F254776B2D2D}" srcOrd="1" destOrd="0" presId="urn:microsoft.com/office/officeart/2005/8/layout/orgChart1"/>
    <dgm:cxn modelId="{F0D679C6-35C6-40F8-AD94-0038C7F275B9}" type="presOf" srcId="{0208FD3C-0965-4866-BE80-3512A990DE0A}" destId="{54CDD00B-8B11-4DE3-BEDC-5B091BAE8618}" srcOrd="0" destOrd="0" presId="urn:microsoft.com/office/officeart/2005/8/layout/orgChart1"/>
    <dgm:cxn modelId="{B80702C7-BAFB-4637-8D4E-585DDED325D9}" type="presOf" srcId="{033D77EF-759D-4CFE-A862-FBCE05262581}" destId="{3A930C25-F83C-4B8D-9089-6D9F8B0AD5FE}" srcOrd="0" destOrd="0" presId="urn:microsoft.com/office/officeart/2005/8/layout/orgChart1"/>
    <dgm:cxn modelId="{0F410BCA-FC16-465F-B5F8-1CABC3510CB4}" srcId="{D025B9E0-3BC4-438E-81C1-3E39B1B33273}" destId="{9D5E18DE-CC25-4BF6-8859-ABBCD6C4CD7E}" srcOrd="5" destOrd="0" parTransId="{238AD117-BA08-4A27-8A8C-E5C43DEB15C4}" sibTransId="{6B994C31-264F-4A50-B890-AF32B9A52B80}"/>
    <dgm:cxn modelId="{1BE88BCB-A1D3-45A2-A16F-669CF36E785E}" type="presOf" srcId="{D025B9E0-3BC4-438E-81C1-3E39B1B33273}" destId="{6C5ECDF7-3AD0-4D35-8137-DA4B6EB8A23D}" srcOrd="0" destOrd="0" presId="urn:microsoft.com/office/officeart/2005/8/layout/orgChart1"/>
    <dgm:cxn modelId="{20A44DD0-419A-4604-89B1-81379BB3D6CA}" srcId="{D025B9E0-3BC4-438E-81C1-3E39B1B33273}" destId="{976E5296-0D4F-42D1-9EC1-F474A1C2C376}" srcOrd="8" destOrd="0" parTransId="{08E6AA14-88B0-42A8-B917-83185E019E6E}" sibTransId="{54857B10-9BFB-46D2-AD60-2B41603DDA7B}"/>
    <dgm:cxn modelId="{0DAE6AD4-319F-4A3D-8794-2F0FE1B44FAF}" srcId="{D025B9E0-3BC4-438E-81C1-3E39B1B33273}" destId="{6E928C86-402A-4D0B-8056-A96D935C83BB}" srcOrd="11" destOrd="0" parTransId="{40806C36-243B-41F5-9207-E07E2C43D478}" sibTransId="{00834BA4-F1D3-44E8-A23C-F1DB30CF1DD0}"/>
    <dgm:cxn modelId="{F17165DE-BF11-4576-A314-D9C2727BD4AC}" type="presOf" srcId="{976E5296-0D4F-42D1-9EC1-F474A1C2C376}" destId="{459E0A7E-41BE-4664-92A3-792B4B64F3D4}" srcOrd="1" destOrd="0" presId="urn:microsoft.com/office/officeart/2005/8/layout/orgChart1"/>
    <dgm:cxn modelId="{8CDD8EE0-E413-4688-8E7D-EF62663B71E9}" type="presOf" srcId="{AC916BD0-0F2C-4392-B417-5C494B663EC8}" destId="{9AF214CB-C0E2-42AE-B55E-F2B415A73B6C}" srcOrd="1" destOrd="0" presId="urn:microsoft.com/office/officeart/2005/8/layout/orgChart1"/>
    <dgm:cxn modelId="{651429E2-8A40-4435-848B-6F018251C08F}" srcId="{D025B9E0-3BC4-438E-81C1-3E39B1B33273}" destId="{9E8D4BBC-2EED-4090-B072-23F2F322EAE6}" srcOrd="7" destOrd="0" parTransId="{6D00CDA9-7407-4E9E-A1D2-346C4EA5BFE0}" sibTransId="{F7003159-7B9E-475A-AE26-C312C1CE5C92}"/>
    <dgm:cxn modelId="{58BD7FE7-8AC3-4AD8-B0E3-E9B66719FA51}" type="presOf" srcId="{0208FD3C-0965-4866-BE80-3512A990DE0A}" destId="{8B90A009-31CD-4E5A-B8E7-6792C766DD1E}" srcOrd="1" destOrd="0" presId="urn:microsoft.com/office/officeart/2005/8/layout/orgChart1"/>
    <dgm:cxn modelId="{C3760CEB-D5F5-48B0-80E5-D1EE46010F05}" type="presOf" srcId="{9D35A135-3117-47EA-9D7D-4E5851296BAE}" destId="{56B73398-1C89-4092-871A-7DA0C1BEF7AC}" srcOrd="0" destOrd="0" presId="urn:microsoft.com/office/officeart/2005/8/layout/orgChart1"/>
    <dgm:cxn modelId="{E9C5F9F0-F68E-41BD-BF7E-AFF93F7409C3}" type="presOf" srcId="{9E8D4BBC-2EED-4090-B072-23F2F322EAE6}" destId="{A533E4AE-EF79-46BE-A1FA-B4C87869EEB6}" srcOrd="0" destOrd="0" presId="urn:microsoft.com/office/officeart/2005/8/layout/orgChart1"/>
    <dgm:cxn modelId="{23FA62FE-AB2D-47F0-84A7-6CB0F3F70AA8}" type="presOf" srcId="{238AD117-BA08-4A27-8A8C-E5C43DEB15C4}" destId="{5C2B6A0E-27D1-4D08-B11E-BCB6549B0A65}" srcOrd="0" destOrd="0" presId="urn:microsoft.com/office/officeart/2005/8/layout/orgChart1"/>
    <dgm:cxn modelId="{EE233C99-D2CB-44EB-997D-53469C2F014B}" type="presParOf" srcId="{076E2027-E9B5-4738-8E18-4F736B14737C}" destId="{C4D6B48C-D2AE-4FC0-819E-7AA2C530D70A}" srcOrd="0" destOrd="0" presId="urn:microsoft.com/office/officeart/2005/8/layout/orgChart1"/>
    <dgm:cxn modelId="{66E2B47F-CF30-40D9-924F-81468D125074}" type="presParOf" srcId="{C4D6B48C-D2AE-4FC0-819E-7AA2C530D70A}" destId="{13549B27-04D9-4DC1-BDC0-1068CF69C2AA}" srcOrd="0" destOrd="0" presId="urn:microsoft.com/office/officeart/2005/8/layout/orgChart1"/>
    <dgm:cxn modelId="{FA1E89C7-9CA6-4AD0-ACBF-6627850DDAE1}" type="presParOf" srcId="{13549B27-04D9-4DC1-BDC0-1068CF69C2AA}" destId="{6C5ECDF7-3AD0-4D35-8137-DA4B6EB8A23D}" srcOrd="0" destOrd="0" presId="urn:microsoft.com/office/officeart/2005/8/layout/orgChart1"/>
    <dgm:cxn modelId="{11962A9D-4844-452D-9295-590CCF147121}" type="presParOf" srcId="{13549B27-04D9-4DC1-BDC0-1068CF69C2AA}" destId="{98F42C52-01C8-43D1-9BCB-F2DDD0E256DF}" srcOrd="1" destOrd="0" presId="urn:microsoft.com/office/officeart/2005/8/layout/orgChart1"/>
    <dgm:cxn modelId="{BA751012-FAC8-46AF-9F8F-02F74018AB76}" type="presParOf" srcId="{C4D6B48C-D2AE-4FC0-819E-7AA2C530D70A}" destId="{FE1C6970-26BA-4C99-BA6C-2B0181D42E52}" srcOrd="1" destOrd="0" presId="urn:microsoft.com/office/officeart/2005/8/layout/orgChart1"/>
    <dgm:cxn modelId="{F52ED5BF-4DF1-4750-873C-863D2193F68C}" type="presParOf" srcId="{C4D6B48C-D2AE-4FC0-819E-7AA2C530D70A}" destId="{B84FFF64-CDD1-494A-A198-F664D284EC90}" srcOrd="2" destOrd="0" presId="urn:microsoft.com/office/officeart/2005/8/layout/orgChart1"/>
    <dgm:cxn modelId="{26F85EA4-5994-4F94-8B92-E458276AB3D5}" type="presParOf" srcId="{B84FFF64-CDD1-494A-A198-F664D284EC90}" destId="{56B73398-1C89-4092-871A-7DA0C1BEF7AC}" srcOrd="0" destOrd="0" presId="urn:microsoft.com/office/officeart/2005/8/layout/orgChart1"/>
    <dgm:cxn modelId="{4A74E93E-5E52-4A89-81BC-0F5060030C98}" type="presParOf" srcId="{B84FFF64-CDD1-494A-A198-F664D284EC90}" destId="{B1447F39-FE43-4C60-A8F9-77BF3CC6AA87}" srcOrd="1" destOrd="0" presId="urn:microsoft.com/office/officeart/2005/8/layout/orgChart1"/>
    <dgm:cxn modelId="{1DFCBFDA-7108-42C9-B1F2-E65EA979BDD7}" type="presParOf" srcId="{B1447F39-FE43-4C60-A8F9-77BF3CC6AA87}" destId="{DAD6B2D2-0295-4129-992F-0831CE54819F}" srcOrd="0" destOrd="0" presId="urn:microsoft.com/office/officeart/2005/8/layout/orgChart1"/>
    <dgm:cxn modelId="{C255B070-E48E-46AC-9A7B-252ADD92177E}" type="presParOf" srcId="{DAD6B2D2-0295-4129-992F-0831CE54819F}" destId="{EB3B24D8-5CE1-49C2-85BE-0D1EA9D55B97}" srcOrd="0" destOrd="0" presId="urn:microsoft.com/office/officeart/2005/8/layout/orgChart1"/>
    <dgm:cxn modelId="{E3029A81-D207-41E8-826F-1010BBF88B25}" type="presParOf" srcId="{DAD6B2D2-0295-4129-992F-0831CE54819F}" destId="{1078B938-DD8C-4336-8359-71DAEA2155BB}" srcOrd="1" destOrd="0" presId="urn:microsoft.com/office/officeart/2005/8/layout/orgChart1"/>
    <dgm:cxn modelId="{BC39E9CB-0D73-46F3-90AE-98543C147EDD}" type="presParOf" srcId="{B1447F39-FE43-4C60-A8F9-77BF3CC6AA87}" destId="{7F7A91CB-DA96-425B-B704-68DD794A2F7A}" srcOrd="1" destOrd="0" presId="urn:microsoft.com/office/officeart/2005/8/layout/orgChart1"/>
    <dgm:cxn modelId="{9BBC4549-4ABC-49AC-A573-98B37F67B234}" type="presParOf" srcId="{B1447F39-FE43-4C60-A8F9-77BF3CC6AA87}" destId="{F5CACDF8-3C39-44A7-914F-4E3343F75564}" srcOrd="2" destOrd="0" presId="urn:microsoft.com/office/officeart/2005/8/layout/orgChart1"/>
    <dgm:cxn modelId="{370B037B-BA93-4FA9-BB3A-2C6823954372}" type="presParOf" srcId="{B84FFF64-CDD1-494A-A198-F664D284EC90}" destId="{9030D8C1-ACB4-4F07-BC85-4C2ABDE607AF}" srcOrd="2" destOrd="0" presId="urn:microsoft.com/office/officeart/2005/8/layout/orgChart1"/>
    <dgm:cxn modelId="{B4A9F591-6679-4D02-8C52-469C8AF5710F}" type="presParOf" srcId="{B84FFF64-CDD1-494A-A198-F664D284EC90}" destId="{8711E0F7-CFD4-4403-BEFE-6799E514C468}" srcOrd="3" destOrd="0" presId="urn:microsoft.com/office/officeart/2005/8/layout/orgChart1"/>
    <dgm:cxn modelId="{062E8B4E-B096-4755-BE1B-BCBF8F786F31}" type="presParOf" srcId="{8711E0F7-CFD4-4403-BEFE-6799E514C468}" destId="{6B32FA41-7537-4662-A132-52C0A35D005B}" srcOrd="0" destOrd="0" presId="urn:microsoft.com/office/officeart/2005/8/layout/orgChart1"/>
    <dgm:cxn modelId="{C031CF99-3094-4F86-AC86-79E9518664B5}" type="presParOf" srcId="{6B32FA41-7537-4662-A132-52C0A35D005B}" destId="{54CDD00B-8B11-4DE3-BEDC-5B091BAE8618}" srcOrd="0" destOrd="0" presId="urn:microsoft.com/office/officeart/2005/8/layout/orgChart1"/>
    <dgm:cxn modelId="{A03E9AC0-DF37-4E17-B33A-723B97AF7AE6}" type="presParOf" srcId="{6B32FA41-7537-4662-A132-52C0A35D005B}" destId="{8B90A009-31CD-4E5A-B8E7-6792C766DD1E}" srcOrd="1" destOrd="0" presId="urn:microsoft.com/office/officeart/2005/8/layout/orgChart1"/>
    <dgm:cxn modelId="{10823E70-F247-4237-B04F-215F0BEA99B4}" type="presParOf" srcId="{8711E0F7-CFD4-4403-BEFE-6799E514C468}" destId="{DD1EAF99-2596-414E-A879-F1673D243D36}" srcOrd="1" destOrd="0" presId="urn:microsoft.com/office/officeart/2005/8/layout/orgChart1"/>
    <dgm:cxn modelId="{0E82153E-A8FF-47CD-950E-505DECA79C81}" type="presParOf" srcId="{8711E0F7-CFD4-4403-BEFE-6799E514C468}" destId="{700D1BBF-835A-4AFC-9D64-6CA41C77ED60}" srcOrd="2" destOrd="0" presId="urn:microsoft.com/office/officeart/2005/8/layout/orgChart1"/>
    <dgm:cxn modelId="{E0E99689-0199-4ABD-8E75-DBB164CAC114}" type="presParOf" srcId="{B84FFF64-CDD1-494A-A198-F664D284EC90}" destId="{C70B4FF8-43E9-4545-AED6-16E32420C853}" srcOrd="4" destOrd="0" presId="urn:microsoft.com/office/officeart/2005/8/layout/orgChart1"/>
    <dgm:cxn modelId="{0EB3EEF5-058C-4A52-BA5E-6F80A17B7422}" type="presParOf" srcId="{B84FFF64-CDD1-494A-A198-F664D284EC90}" destId="{3D93F2CA-BD9C-479B-A07C-881D396B5BDA}" srcOrd="5" destOrd="0" presId="urn:microsoft.com/office/officeart/2005/8/layout/orgChart1"/>
    <dgm:cxn modelId="{2D5B3D76-FD33-4E1E-AE64-EF78446017EE}" type="presParOf" srcId="{3D93F2CA-BD9C-479B-A07C-881D396B5BDA}" destId="{CEE111F8-D8F6-4DEA-8FDD-62CDDF04EF55}" srcOrd="0" destOrd="0" presId="urn:microsoft.com/office/officeart/2005/8/layout/orgChart1"/>
    <dgm:cxn modelId="{D0FA88B8-C2BF-4E04-8FF3-1AE5BCF4C4AE}" type="presParOf" srcId="{CEE111F8-D8F6-4DEA-8FDD-62CDDF04EF55}" destId="{3A930C25-F83C-4B8D-9089-6D9F8B0AD5FE}" srcOrd="0" destOrd="0" presId="urn:microsoft.com/office/officeart/2005/8/layout/orgChart1"/>
    <dgm:cxn modelId="{A4AF515A-B752-4602-81E5-3C20277AE90A}" type="presParOf" srcId="{CEE111F8-D8F6-4DEA-8FDD-62CDDF04EF55}" destId="{6F4698AD-2EA8-4041-A7AE-2E79940FE0C4}" srcOrd="1" destOrd="0" presId="urn:microsoft.com/office/officeart/2005/8/layout/orgChart1"/>
    <dgm:cxn modelId="{AA5553CC-1A02-4B2E-8E9E-D64DD70487EF}" type="presParOf" srcId="{3D93F2CA-BD9C-479B-A07C-881D396B5BDA}" destId="{87A13996-51F3-452B-BBF9-11BC535B78D0}" srcOrd="1" destOrd="0" presId="urn:microsoft.com/office/officeart/2005/8/layout/orgChart1"/>
    <dgm:cxn modelId="{F1688466-FB48-4740-836F-6F58D6AB1640}" type="presParOf" srcId="{3D93F2CA-BD9C-479B-A07C-881D396B5BDA}" destId="{A2CD32BB-B16A-46B6-B05A-6F4C015B498B}" srcOrd="2" destOrd="0" presId="urn:microsoft.com/office/officeart/2005/8/layout/orgChart1"/>
    <dgm:cxn modelId="{FB6371CD-BFCA-412E-8A6A-CD58414E30AE}" type="presParOf" srcId="{B84FFF64-CDD1-494A-A198-F664D284EC90}" destId="{74480FB4-9129-4ABD-B096-410BD1DFCB4F}" srcOrd="6" destOrd="0" presId="urn:microsoft.com/office/officeart/2005/8/layout/orgChart1"/>
    <dgm:cxn modelId="{E236C528-4FFB-4EF0-9537-C0E301A545A9}" type="presParOf" srcId="{B84FFF64-CDD1-494A-A198-F664D284EC90}" destId="{8137DAEB-3C12-45E1-8D63-475CD623598B}" srcOrd="7" destOrd="0" presId="urn:microsoft.com/office/officeart/2005/8/layout/orgChart1"/>
    <dgm:cxn modelId="{E84079F0-514E-46EF-8558-0D8A2C7265A1}" type="presParOf" srcId="{8137DAEB-3C12-45E1-8D63-475CD623598B}" destId="{9D3490DF-AA82-4DC8-A197-463852F7A52F}" srcOrd="0" destOrd="0" presId="urn:microsoft.com/office/officeart/2005/8/layout/orgChart1"/>
    <dgm:cxn modelId="{E14A6601-4DDE-44AE-AB8D-6748CC4CC595}" type="presParOf" srcId="{9D3490DF-AA82-4DC8-A197-463852F7A52F}" destId="{4470A8F8-5929-4042-863D-DC23DE055427}" srcOrd="0" destOrd="0" presId="urn:microsoft.com/office/officeart/2005/8/layout/orgChart1"/>
    <dgm:cxn modelId="{04431AE6-2092-4A0D-817B-FA140E94C3C2}" type="presParOf" srcId="{9D3490DF-AA82-4DC8-A197-463852F7A52F}" destId="{8D276E62-3179-423B-B00E-A76EEF9F87C3}" srcOrd="1" destOrd="0" presId="urn:microsoft.com/office/officeart/2005/8/layout/orgChart1"/>
    <dgm:cxn modelId="{7BEF35FD-0DCC-430E-B735-D1370D319CCF}" type="presParOf" srcId="{8137DAEB-3C12-45E1-8D63-475CD623598B}" destId="{3ADD7238-565C-44A7-BFBA-884940971A2D}" srcOrd="1" destOrd="0" presId="urn:microsoft.com/office/officeart/2005/8/layout/orgChart1"/>
    <dgm:cxn modelId="{339C531F-A933-46CF-8411-6994795DF413}" type="presParOf" srcId="{8137DAEB-3C12-45E1-8D63-475CD623598B}" destId="{85719E6F-5565-4F46-AF86-044949516F68}" srcOrd="2" destOrd="0" presId="urn:microsoft.com/office/officeart/2005/8/layout/orgChart1"/>
    <dgm:cxn modelId="{DD2AF590-3C33-45F8-A39D-DA07A3CB6795}" type="presParOf" srcId="{B84FFF64-CDD1-494A-A198-F664D284EC90}" destId="{23C1290D-8176-4470-9D4B-9FD392DBAA48}" srcOrd="8" destOrd="0" presId="urn:microsoft.com/office/officeart/2005/8/layout/orgChart1"/>
    <dgm:cxn modelId="{010AAD9E-E06C-478D-B4A4-AC335EB06F7B}" type="presParOf" srcId="{B84FFF64-CDD1-494A-A198-F664D284EC90}" destId="{6BDD47E9-3A08-4550-88C8-90C56E169F33}" srcOrd="9" destOrd="0" presId="urn:microsoft.com/office/officeart/2005/8/layout/orgChart1"/>
    <dgm:cxn modelId="{D2ED7A31-AA2B-455F-9925-FD47CA026BAC}" type="presParOf" srcId="{6BDD47E9-3A08-4550-88C8-90C56E169F33}" destId="{4FAE5DB6-847D-49D2-A371-CC20AF02C436}" srcOrd="0" destOrd="0" presId="urn:microsoft.com/office/officeart/2005/8/layout/orgChart1"/>
    <dgm:cxn modelId="{4288870B-F366-43D1-894C-386F2634F2B9}" type="presParOf" srcId="{4FAE5DB6-847D-49D2-A371-CC20AF02C436}" destId="{E5AFF38C-A5AF-4C30-BA3D-19CEABC2D130}" srcOrd="0" destOrd="0" presId="urn:microsoft.com/office/officeart/2005/8/layout/orgChart1"/>
    <dgm:cxn modelId="{0B5AF996-FDB7-4FA5-BD3D-58CA71079338}" type="presParOf" srcId="{4FAE5DB6-847D-49D2-A371-CC20AF02C436}" destId="{0BBC97D6-2AC4-4D92-8F9C-126F6BCF3E44}" srcOrd="1" destOrd="0" presId="urn:microsoft.com/office/officeart/2005/8/layout/orgChart1"/>
    <dgm:cxn modelId="{83038F9C-34FC-4FFE-940F-F53EA8CF7E65}" type="presParOf" srcId="{6BDD47E9-3A08-4550-88C8-90C56E169F33}" destId="{C600BED4-4D83-483E-B1E1-890FA76DB70D}" srcOrd="1" destOrd="0" presId="urn:microsoft.com/office/officeart/2005/8/layout/orgChart1"/>
    <dgm:cxn modelId="{0C8C3FBD-800C-4D72-AB9C-A2C8933C0AEC}" type="presParOf" srcId="{6BDD47E9-3A08-4550-88C8-90C56E169F33}" destId="{DFBD032A-3943-4A37-ABFA-A7A6319655D0}" srcOrd="2" destOrd="0" presId="urn:microsoft.com/office/officeart/2005/8/layout/orgChart1"/>
    <dgm:cxn modelId="{DD0D946D-A873-403A-A845-E339BE46CB2C}" type="presParOf" srcId="{B84FFF64-CDD1-494A-A198-F664D284EC90}" destId="{5C2B6A0E-27D1-4D08-B11E-BCB6549B0A65}" srcOrd="10" destOrd="0" presId="urn:microsoft.com/office/officeart/2005/8/layout/orgChart1"/>
    <dgm:cxn modelId="{8825F4BA-83B3-4E05-AB0C-E6BB6F867DC6}" type="presParOf" srcId="{B84FFF64-CDD1-494A-A198-F664D284EC90}" destId="{F3D8D04C-1A60-47D7-8ACE-A2E8F8CF200B}" srcOrd="11" destOrd="0" presId="urn:microsoft.com/office/officeart/2005/8/layout/orgChart1"/>
    <dgm:cxn modelId="{BEDFB28D-95AD-45DF-9884-C560177811B2}" type="presParOf" srcId="{F3D8D04C-1A60-47D7-8ACE-A2E8F8CF200B}" destId="{DC8548A1-6D29-43F1-BE9C-4F59AAB02465}" srcOrd="0" destOrd="0" presId="urn:microsoft.com/office/officeart/2005/8/layout/orgChart1"/>
    <dgm:cxn modelId="{86B9DFB1-71A2-4D49-AB9C-25F6E9F7902E}" type="presParOf" srcId="{DC8548A1-6D29-43F1-BE9C-4F59AAB02465}" destId="{BE53EDBF-084C-4564-A352-50BF1B7F8B5D}" srcOrd="0" destOrd="0" presId="urn:microsoft.com/office/officeart/2005/8/layout/orgChart1"/>
    <dgm:cxn modelId="{9FDE4CF4-3DD9-4F8D-8D29-17985A31513E}" type="presParOf" srcId="{DC8548A1-6D29-43F1-BE9C-4F59AAB02465}" destId="{F600D5A7-BEBE-44E9-B798-CDCA098496E5}" srcOrd="1" destOrd="0" presId="urn:microsoft.com/office/officeart/2005/8/layout/orgChart1"/>
    <dgm:cxn modelId="{9CFCB653-5CDD-47FD-AACC-D033F23C0855}" type="presParOf" srcId="{F3D8D04C-1A60-47D7-8ACE-A2E8F8CF200B}" destId="{8B862E1F-017C-4FB2-B0FA-0183C08C6C85}" srcOrd="1" destOrd="0" presId="urn:microsoft.com/office/officeart/2005/8/layout/orgChart1"/>
    <dgm:cxn modelId="{63C870E1-FB82-4248-8AA0-C12DBA5A6EA0}" type="presParOf" srcId="{F3D8D04C-1A60-47D7-8ACE-A2E8F8CF200B}" destId="{53B35C2F-534A-4EC9-923B-5BBBA0175087}" srcOrd="2" destOrd="0" presId="urn:microsoft.com/office/officeart/2005/8/layout/orgChart1"/>
    <dgm:cxn modelId="{DECB8894-2AA5-4F92-B65E-80B09BCF3152}" type="presParOf" srcId="{B84FFF64-CDD1-494A-A198-F664D284EC90}" destId="{5F73BB3A-AAFD-4D44-9DE6-D19DA99D0BF3}" srcOrd="12" destOrd="0" presId="urn:microsoft.com/office/officeart/2005/8/layout/orgChart1"/>
    <dgm:cxn modelId="{0B41DBEC-46B5-4C7E-B26F-31DD4C45B9A4}" type="presParOf" srcId="{B84FFF64-CDD1-494A-A198-F664D284EC90}" destId="{57BD978B-D1CD-4C2D-8458-DCE212F238B1}" srcOrd="13" destOrd="0" presId="urn:microsoft.com/office/officeart/2005/8/layout/orgChart1"/>
    <dgm:cxn modelId="{4D8C6E10-D3AA-433D-9F7F-E193886A6352}" type="presParOf" srcId="{57BD978B-D1CD-4C2D-8458-DCE212F238B1}" destId="{AE739B42-BFA0-4448-BA42-5DFBFEE88557}" srcOrd="0" destOrd="0" presId="urn:microsoft.com/office/officeart/2005/8/layout/orgChart1"/>
    <dgm:cxn modelId="{3526BF85-CB27-420C-85B0-290D5FCA55A9}" type="presParOf" srcId="{AE739B42-BFA0-4448-BA42-5DFBFEE88557}" destId="{903A5B50-6268-4452-B762-9EB8C0BB7B85}" srcOrd="0" destOrd="0" presId="urn:microsoft.com/office/officeart/2005/8/layout/orgChart1"/>
    <dgm:cxn modelId="{8D5AF051-32EB-45DB-87E0-9D0CEDDE852F}" type="presParOf" srcId="{AE739B42-BFA0-4448-BA42-5DFBFEE88557}" destId="{9AF214CB-C0E2-42AE-B55E-F2B415A73B6C}" srcOrd="1" destOrd="0" presId="urn:microsoft.com/office/officeart/2005/8/layout/orgChart1"/>
    <dgm:cxn modelId="{5BE35432-BD08-42D8-BFA6-B7BF210B322E}" type="presParOf" srcId="{57BD978B-D1CD-4C2D-8458-DCE212F238B1}" destId="{5E6F77CC-1E14-46B6-80D3-19BA065CC201}" srcOrd="1" destOrd="0" presId="urn:microsoft.com/office/officeart/2005/8/layout/orgChart1"/>
    <dgm:cxn modelId="{5F7965D7-097C-428A-8417-1B8F24A33D32}" type="presParOf" srcId="{57BD978B-D1CD-4C2D-8458-DCE212F238B1}" destId="{6FAF9B78-DF3E-4056-B838-C26BFB791F15}" srcOrd="2" destOrd="0" presId="urn:microsoft.com/office/officeart/2005/8/layout/orgChart1"/>
    <dgm:cxn modelId="{5E08F0DD-8F5A-4189-B3D3-4327206F864D}" type="presParOf" srcId="{B84FFF64-CDD1-494A-A198-F664D284EC90}" destId="{B8FDFDBD-05FD-4EA8-A007-E2EE1FC7CD56}" srcOrd="14" destOrd="0" presId="urn:microsoft.com/office/officeart/2005/8/layout/orgChart1"/>
    <dgm:cxn modelId="{5217E280-576C-4C5F-A6DF-0831DD1CD352}" type="presParOf" srcId="{B84FFF64-CDD1-494A-A198-F664D284EC90}" destId="{AB3B59A1-7358-43B5-8553-1EF6DA52AEC0}" srcOrd="15" destOrd="0" presId="urn:microsoft.com/office/officeart/2005/8/layout/orgChart1"/>
    <dgm:cxn modelId="{FE1F71E8-AD6F-4E77-B92F-CFE6D65E6A57}" type="presParOf" srcId="{AB3B59A1-7358-43B5-8553-1EF6DA52AEC0}" destId="{BD547567-5252-4087-A82A-47BAAFD649A5}" srcOrd="0" destOrd="0" presId="urn:microsoft.com/office/officeart/2005/8/layout/orgChart1"/>
    <dgm:cxn modelId="{C728D34B-897F-49F4-9832-59EF946B5447}" type="presParOf" srcId="{BD547567-5252-4087-A82A-47BAAFD649A5}" destId="{A533E4AE-EF79-46BE-A1FA-B4C87869EEB6}" srcOrd="0" destOrd="0" presId="urn:microsoft.com/office/officeart/2005/8/layout/orgChart1"/>
    <dgm:cxn modelId="{24A2DF9C-BF20-450C-A3F7-323D5C836ABB}" type="presParOf" srcId="{BD547567-5252-4087-A82A-47BAAFD649A5}" destId="{A7B6D82F-9B44-47D9-A28E-FE26DEE786E5}" srcOrd="1" destOrd="0" presId="urn:microsoft.com/office/officeart/2005/8/layout/orgChart1"/>
    <dgm:cxn modelId="{A818C280-5A4E-4A11-808F-9289845776B5}" type="presParOf" srcId="{AB3B59A1-7358-43B5-8553-1EF6DA52AEC0}" destId="{77FFD9E6-A0F2-4935-AA7B-AFC49408AF99}" srcOrd="1" destOrd="0" presId="urn:microsoft.com/office/officeart/2005/8/layout/orgChart1"/>
    <dgm:cxn modelId="{B026ABEE-E2A7-43F2-ABA9-934F29BEA461}" type="presParOf" srcId="{AB3B59A1-7358-43B5-8553-1EF6DA52AEC0}" destId="{B3C37D3B-483C-450B-8FA6-612918AC61DE}" srcOrd="2" destOrd="0" presId="urn:microsoft.com/office/officeart/2005/8/layout/orgChart1"/>
    <dgm:cxn modelId="{FE0D6E6E-E7E6-44EA-A477-E0EE3F3209E4}" type="presParOf" srcId="{B84FFF64-CDD1-494A-A198-F664D284EC90}" destId="{0FB95A39-4941-4274-8B89-3E8056F44CD8}" srcOrd="16" destOrd="0" presId="urn:microsoft.com/office/officeart/2005/8/layout/orgChart1"/>
    <dgm:cxn modelId="{6357D38B-0A44-4692-B5AB-CB9721815426}" type="presParOf" srcId="{B84FFF64-CDD1-494A-A198-F664D284EC90}" destId="{77035E0D-48E2-4C90-A7B7-5934A6A1D76B}" srcOrd="17" destOrd="0" presId="urn:microsoft.com/office/officeart/2005/8/layout/orgChart1"/>
    <dgm:cxn modelId="{416806DF-04F1-4B69-A642-B02679C9C8F3}" type="presParOf" srcId="{77035E0D-48E2-4C90-A7B7-5934A6A1D76B}" destId="{8B266504-4906-4179-9823-DDE90B7A6F39}" srcOrd="0" destOrd="0" presId="urn:microsoft.com/office/officeart/2005/8/layout/orgChart1"/>
    <dgm:cxn modelId="{26A4BBA1-D4B0-429A-8739-AF8CAFEE5CDE}" type="presParOf" srcId="{8B266504-4906-4179-9823-DDE90B7A6F39}" destId="{3F9FC0A3-67A8-4754-B9CA-BE0A17F6524A}" srcOrd="0" destOrd="0" presId="urn:microsoft.com/office/officeart/2005/8/layout/orgChart1"/>
    <dgm:cxn modelId="{B047208F-48C3-4096-9640-5122E4C4559A}" type="presParOf" srcId="{8B266504-4906-4179-9823-DDE90B7A6F39}" destId="{459E0A7E-41BE-4664-92A3-792B4B64F3D4}" srcOrd="1" destOrd="0" presId="urn:microsoft.com/office/officeart/2005/8/layout/orgChart1"/>
    <dgm:cxn modelId="{23AE66D7-8F6A-4A95-A1EB-9CF16366163F}" type="presParOf" srcId="{77035E0D-48E2-4C90-A7B7-5934A6A1D76B}" destId="{5DA365F7-04C0-4AAA-A54F-D5B05BA5F2EF}" srcOrd="1" destOrd="0" presId="urn:microsoft.com/office/officeart/2005/8/layout/orgChart1"/>
    <dgm:cxn modelId="{82F1B2D0-8534-4ECE-984B-5CB06A3AAB51}" type="presParOf" srcId="{77035E0D-48E2-4C90-A7B7-5934A6A1D76B}" destId="{E7906D28-D235-41A9-ABED-1F2A7E962E64}" srcOrd="2" destOrd="0" presId="urn:microsoft.com/office/officeart/2005/8/layout/orgChart1"/>
    <dgm:cxn modelId="{0D2024E8-4123-482C-8C1D-9AC865F61FF8}" type="presParOf" srcId="{B84FFF64-CDD1-494A-A198-F664D284EC90}" destId="{57BE22A5-F89C-4EC0-91BC-1766540B3838}" srcOrd="18" destOrd="0" presId="urn:microsoft.com/office/officeart/2005/8/layout/orgChart1"/>
    <dgm:cxn modelId="{6E6D2E3E-ED91-4916-87AA-53A2B1728911}" type="presParOf" srcId="{B84FFF64-CDD1-494A-A198-F664D284EC90}" destId="{66F4A487-51FC-4F43-8DCD-F6294271FDF4}" srcOrd="19" destOrd="0" presId="urn:microsoft.com/office/officeart/2005/8/layout/orgChart1"/>
    <dgm:cxn modelId="{C7225750-DBE7-4F4B-818D-9032344CEFDA}" type="presParOf" srcId="{66F4A487-51FC-4F43-8DCD-F6294271FDF4}" destId="{D34036DE-3415-4679-918C-24596B1A2063}" srcOrd="0" destOrd="0" presId="urn:microsoft.com/office/officeart/2005/8/layout/orgChart1"/>
    <dgm:cxn modelId="{8F13FB02-52DD-45C6-B24D-08E4D73B92F8}" type="presParOf" srcId="{D34036DE-3415-4679-918C-24596B1A2063}" destId="{83E30283-9E74-407A-B055-D25E41BD86C2}" srcOrd="0" destOrd="0" presId="urn:microsoft.com/office/officeart/2005/8/layout/orgChart1"/>
    <dgm:cxn modelId="{11FDC54C-4C9D-4E29-AB74-36D72D00487D}" type="presParOf" srcId="{D34036DE-3415-4679-918C-24596B1A2063}" destId="{2A6AFD4D-BDCC-4AAE-BA75-F254776B2D2D}" srcOrd="1" destOrd="0" presId="urn:microsoft.com/office/officeart/2005/8/layout/orgChart1"/>
    <dgm:cxn modelId="{18477B2B-29FB-4736-AA28-5755E955A8F6}" type="presParOf" srcId="{66F4A487-51FC-4F43-8DCD-F6294271FDF4}" destId="{3745D946-A96F-4204-B118-CFFFF7A9640F}" srcOrd="1" destOrd="0" presId="urn:microsoft.com/office/officeart/2005/8/layout/orgChart1"/>
    <dgm:cxn modelId="{6254AE67-FCC8-464A-9135-3C55FD1C44C6}" type="presParOf" srcId="{66F4A487-51FC-4F43-8DCD-F6294271FDF4}" destId="{A230EA4D-1E07-4585-9AEB-A2F2B8458DE8}" srcOrd="2" destOrd="0" presId="urn:microsoft.com/office/officeart/2005/8/layout/orgChart1"/>
    <dgm:cxn modelId="{29FA030E-90A0-46EE-95F4-2623230EF4EF}" type="presParOf" srcId="{B84FFF64-CDD1-494A-A198-F664D284EC90}" destId="{24493BE6-EC28-4243-AF4B-11C7EB102AFE}" srcOrd="20" destOrd="0" presId="urn:microsoft.com/office/officeart/2005/8/layout/orgChart1"/>
    <dgm:cxn modelId="{E35BFF06-5C94-4EDF-92E7-48C60CA61AB9}" type="presParOf" srcId="{B84FFF64-CDD1-494A-A198-F664D284EC90}" destId="{A2934EA7-5FCD-49E8-B4ED-D33924320080}" srcOrd="21" destOrd="0" presId="urn:microsoft.com/office/officeart/2005/8/layout/orgChart1"/>
    <dgm:cxn modelId="{85CB63B3-609F-4FA7-86A7-372206DE3658}" type="presParOf" srcId="{A2934EA7-5FCD-49E8-B4ED-D33924320080}" destId="{28E40C66-8EEB-4716-A027-F68DD32BA208}" srcOrd="0" destOrd="0" presId="urn:microsoft.com/office/officeart/2005/8/layout/orgChart1"/>
    <dgm:cxn modelId="{AA85DD2E-8AF4-46A0-8659-C43C87703FEB}" type="presParOf" srcId="{28E40C66-8EEB-4716-A027-F68DD32BA208}" destId="{0B52AAD1-98A2-486F-91F1-C084F2517A6E}" srcOrd="0" destOrd="0" presId="urn:microsoft.com/office/officeart/2005/8/layout/orgChart1"/>
    <dgm:cxn modelId="{0CD11CE2-6295-4622-98F6-4E333DB97B21}" type="presParOf" srcId="{28E40C66-8EEB-4716-A027-F68DD32BA208}" destId="{BAA6308A-6121-4DEE-B9CF-A3F0F23DB6F8}" srcOrd="1" destOrd="0" presId="urn:microsoft.com/office/officeart/2005/8/layout/orgChart1"/>
    <dgm:cxn modelId="{57978BF8-3969-4012-96E1-6104A556911F}" type="presParOf" srcId="{A2934EA7-5FCD-49E8-B4ED-D33924320080}" destId="{5A744406-C53C-402D-9025-BC7E3FD35F5B}" srcOrd="1" destOrd="0" presId="urn:microsoft.com/office/officeart/2005/8/layout/orgChart1"/>
    <dgm:cxn modelId="{AFBC162E-BF87-4ADD-A958-DFEF4D4E9076}" type="presParOf" srcId="{A2934EA7-5FCD-49E8-B4ED-D33924320080}" destId="{6A40D9A0-EECA-42A6-80B9-DC4ED291B88E}" srcOrd="2" destOrd="0" presId="urn:microsoft.com/office/officeart/2005/8/layout/orgChart1"/>
    <dgm:cxn modelId="{3E17F339-39F4-4A12-B7C2-7FEB85F958F6}" type="presParOf" srcId="{B84FFF64-CDD1-494A-A198-F664D284EC90}" destId="{DF8AC7BA-49B2-4DCA-9800-11910C74CAD3}" srcOrd="22" destOrd="0" presId="urn:microsoft.com/office/officeart/2005/8/layout/orgChart1"/>
    <dgm:cxn modelId="{6446DD06-64B2-48FD-8874-6B451970B775}" type="presParOf" srcId="{B84FFF64-CDD1-494A-A198-F664D284EC90}" destId="{FFB25AE7-5E70-45D4-9D7D-CD0B86611F0C}" srcOrd="23" destOrd="0" presId="urn:microsoft.com/office/officeart/2005/8/layout/orgChart1"/>
    <dgm:cxn modelId="{3F5C6C8B-3C78-4BD4-870E-43E2D1506B68}" type="presParOf" srcId="{FFB25AE7-5E70-45D4-9D7D-CD0B86611F0C}" destId="{D05CB1E7-3C75-4269-B541-D2D6BCDDC48D}" srcOrd="0" destOrd="0" presId="urn:microsoft.com/office/officeart/2005/8/layout/orgChart1"/>
    <dgm:cxn modelId="{BDF40D33-E83F-48EA-98BE-3B2C37E34A6F}" type="presParOf" srcId="{D05CB1E7-3C75-4269-B541-D2D6BCDDC48D}" destId="{75E1AAE3-79A8-40A4-A1D6-010180ABB34A}" srcOrd="0" destOrd="0" presId="urn:microsoft.com/office/officeart/2005/8/layout/orgChart1"/>
    <dgm:cxn modelId="{DCABE972-65C3-422C-BB60-6BAF3CD8F349}" type="presParOf" srcId="{D05CB1E7-3C75-4269-B541-D2D6BCDDC48D}" destId="{393A5D08-D636-4912-8C17-71E02D9989BE}" srcOrd="1" destOrd="0" presId="urn:microsoft.com/office/officeart/2005/8/layout/orgChart1"/>
    <dgm:cxn modelId="{C01DC76E-CE49-4FF8-AEF5-C149FEC9C3BB}" type="presParOf" srcId="{FFB25AE7-5E70-45D4-9D7D-CD0B86611F0C}" destId="{1D85529C-469C-41AA-98BC-AC4A48D3CD60}" srcOrd="1" destOrd="0" presId="urn:microsoft.com/office/officeart/2005/8/layout/orgChart1"/>
    <dgm:cxn modelId="{90AEB3A7-5C7A-4C78-A0D6-21A5C768CF4E}" type="presParOf" srcId="{FFB25AE7-5E70-45D4-9D7D-CD0B86611F0C}" destId="{C5BB115D-24E4-43E7-9858-F72913E3F16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8AC7BA-49B2-4DCA-9800-11910C74CAD3}">
      <dsp:nvSpPr>
        <dsp:cNvPr id="0" name=""/>
        <dsp:cNvSpPr/>
      </dsp:nvSpPr>
      <dsp:spPr>
        <a:xfrm>
          <a:off x="4016362" y="538201"/>
          <a:ext cx="140397" cy="4059598"/>
        </a:xfrm>
        <a:custGeom>
          <a:avLst/>
          <a:gdLst/>
          <a:ahLst/>
          <a:cxnLst/>
          <a:rect l="0" t="0" r="0" b="0"/>
          <a:pathLst>
            <a:path>
              <a:moveTo>
                <a:pt x="0" y="0"/>
              </a:moveTo>
              <a:lnTo>
                <a:pt x="0" y="4059598"/>
              </a:lnTo>
              <a:lnTo>
                <a:pt x="140397" y="405959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493BE6-EC28-4243-AF4B-11C7EB102AFE}">
      <dsp:nvSpPr>
        <dsp:cNvPr id="0" name=""/>
        <dsp:cNvSpPr/>
      </dsp:nvSpPr>
      <dsp:spPr>
        <a:xfrm>
          <a:off x="3909449" y="538201"/>
          <a:ext cx="91440" cy="4058007"/>
        </a:xfrm>
        <a:custGeom>
          <a:avLst/>
          <a:gdLst/>
          <a:ahLst/>
          <a:cxnLst/>
          <a:rect l="0" t="0" r="0" b="0"/>
          <a:pathLst>
            <a:path>
              <a:moveTo>
                <a:pt x="106912" y="0"/>
              </a:moveTo>
              <a:lnTo>
                <a:pt x="106912" y="4058007"/>
              </a:lnTo>
              <a:lnTo>
                <a:pt x="45720" y="4058007"/>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BE22A5-F89C-4EC0-91BC-1766540B3838}">
      <dsp:nvSpPr>
        <dsp:cNvPr id="0" name=""/>
        <dsp:cNvSpPr/>
      </dsp:nvSpPr>
      <dsp:spPr>
        <a:xfrm>
          <a:off x="4016362" y="538201"/>
          <a:ext cx="133285" cy="3391668"/>
        </a:xfrm>
        <a:custGeom>
          <a:avLst/>
          <a:gdLst/>
          <a:ahLst/>
          <a:cxnLst/>
          <a:rect l="0" t="0" r="0" b="0"/>
          <a:pathLst>
            <a:path>
              <a:moveTo>
                <a:pt x="0" y="0"/>
              </a:moveTo>
              <a:lnTo>
                <a:pt x="0" y="3391668"/>
              </a:lnTo>
              <a:lnTo>
                <a:pt x="133285" y="339166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B95A39-4941-4274-8B89-3E8056F44CD8}">
      <dsp:nvSpPr>
        <dsp:cNvPr id="0" name=""/>
        <dsp:cNvSpPr/>
      </dsp:nvSpPr>
      <dsp:spPr>
        <a:xfrm>
          <a:off x="3889903" y="538201"/>
          <a:ext cx="91440" cy="3391078"/>
        </a:xfrm>
        <a:custGeom>
          <a:avLst/>
          <a:gdLst/>
          <a:ahLst/>
          <a:cxnLst/>
          <a:rect l="0" t="0" r="0" b="0"/>
          <a:pathLst>
            <a:path>
              <a:moveTo>
                <a:pt x="126459" y="0"/>
              </a:moveTo>
              <a:lnTo>
                <a:pt x="126459" y="3391078"/>
              </a:lnTo>
              <a:lnTo>
                <a:pt x="45720" y="339107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FDFDBD-05FD-4EA8-A007-E2EE1FC7CD56}">
      <dsp:nvSpPr>
        <dsp:cNvPr id="0" name=""/>
        <dsp:cNvSpPr/>
      </dsp:nvSpPr>
      <dsp:spPr>
        <a:xfrm>
          <a:off x="4016362" y="538201"/>
          <a:ext cx="120969" cy="2639432"/>
        </a:xfrm>
        <a:custGeom>
          <a:avLst/>
          <a:gdLst/>
          <a:ahLst/>
          <a:cxnLst/>
          <a:rect l="0" t="0" r="0" b="0"/>
          <a:pathLst>
            <a:path>
              <a:moveTo>
                <a:pt x="0" y="0"/>
              </a:moveTo>
              <a:lnTo>
                <a:pt x="0" y="2639432"/>
              </a:lnTo>
              <a:lnTo>
                <a:pt x="120969" y="2639432"/>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73BB3A-AAFD-4D44-9DE6-D19DA99D0BF3}">
      <dsp:nvSpPr>
        <dsp:cNvPr id="0" name=""/>
        <dsp:cNvSpPr/>
      </dsp:nvSpPr>
      <dsp:spPr>
        <a:xfrm>
          <a:off x="3911924" y="538201"/>
          <a:ext cx="104437" cy="2636613"/>
        </a:xfrm>
        <a:custGeom>
          <a:avLst/>
          <a:gdLst/>
          <a:ahLst/>
          <a:cxnLst/>
          <a:rect l="0" t="0" r="0" b="0"/>
          <a:pathLst>
            <a:path>
              <a:moveTo>
                <a:pt x="104437" y="0"/>
              </a:moveTo>
              <a:lnTo>
                <a:pt x="104437" y="2636613"/>
              </a:lnTo>
              <a:lnTo>
                <a:pt x="0" y="2636613"/>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2B6A0E-27D1-4D08-B11E-BCB6549B0A65}">
      <dsp:nvSpPr>
        <dsp:cNvPr id="0" name=""/>
        <dsp:cNvSpPr/>
      </dsp:nvSpPr>
      <dsp:spPr>
        <a:xfrm>
          <a:off x="4016362" y="538201"/>
          <a:ext cx="119252" cy="1841868"/>
        </a:xfrm>
        <a:custGeom>
          <a:avLst/>
          <a:gdLst/>
          <a:ahLst/>
          <a:cxnLst/>
          <a:rect l="0" t="0" r="0" b="0"/>
          <a:pathLst>
            <a:path>
              <a:moveTo>
                <a:pt x="0" y="0"/>
              </a:moveTo>
              <a:lnTo>
                <a:pt x="0" y="1841868"/>
              </a:lnTo>
              <a:lnTo>
                <a:pt x="119252" y="1841868"/>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C1290D-8176-4470-9D4B-9FD392DBAA48}">
      <dsp:nvSpPr>
        <dsp:cNvPr id="0" name=""/>
        <dsp:cNvSpPr/>
      </dsp:nvSpPr>
      <dsp:spPr>
        <a:xfrm>
          <a:off x="3911924" y="538201"/>
          <a:ext cx="104437" cy="1840881"/>
        </a:xfrm>
        <a:custGeom>
          <a:avLst/>
          <a:gdLst/>
          <a:ahLst/>
          <a:cxnLst/>
          <a:rect l="0" t="0" r="0" b="0"/>
          <a:pathLst>
            <a:path>
              <a:moveTo>
                <a:pt x="104437" y="0"/>
              </a:moveTo>
              <a:lnTo>
                <a:pt x="104437" y="1840881"/>
              </a:lnTo>
              <a:lnTo>
                <a:pt x="0" y="1840881"/>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80FB4-9129-4ABD-B096-410BD1DFCB4F}">
      <dsp:nvSpPr>
        <dsp:cNvPr id="0" name=""/>
        <dsp:cNvSpPr/>
      </dsp:nvSpPr>
      <dsp:spPr>
        <a:xfrm>
          <a:off x="4016362" y="538201"/>
          <a:ext cx="114478" cy="1117053"/>
        </a:xfrm>
        <a:custGeom>
          <a:avLst/>
          <a:gdLst/>
          <a:ahLst/>
          <a:cxnLst/>
          <a:rect l="0" t="0" r="0" b="0"/>
          <a:pathLst>
            <a:path>
              <a:moveTo>
                <a:pt x="0" y="0"/>
              </a:moveTo>
              <a:lnTo>
                <a:pt x="0" y="1117053"/>
              </a:lnTo>
              <a:lnTo>
                <a:pt x="114478" y="1117053"/>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0B4FF8-43E9-4545-AED6-16E32420C853}">
      <dsp:nvSpPr>
        <dsp:cNvPr id="0" name=""/>
        <dsp:cNvSpPr/>
      </dsp:nvSpPr>
      <dsp:spPr>
        <a:xfrm>
          <a:off x="3878893" y="538201"/>
          <a:ext cx="137468" cy="1116149"/>
        </a:xfrm>
        <a:custGeom>
          <a:avLst/>
          <a:gdLst/>
          <a:ahLst/>
          <a:cxnLst/>
          <a:rect l="0" t="0" r="0" b="0"/>
          <a:pathLst>
            <a:path>
              <a:moveTo>
                <a:pt x="137468" y="0"/>
              </a:moveTo>
              <a:lnTo>
                <a:pt x="137468" y="1116149"/>
              </a:lnTo>
              <a:lnTo>
                <a:pt x="0" y="1116149"/>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030D8C1-ACB4-4F07-BC85-4C2ABDE607AF}">
      <dsp:nvSpPr>
        <dsp:cNvPr id="0" name=""/>
        <dsp:cNvSpPr/>
      </dsp:nvSpPr>
      <dsp:spPr>
        <a:xfrm>
          <a:off x="4016362" y="538201"/>
          <a:ext cx="119252" cy="492893"/>
        </a:xfrm>
        <a:custGeom>
          <a:avLst/>
          <a:gdLst/>
          <a:ahLst/>
          <a:cxnLst/>
          <a:rect l="0" t="0" r="0" b="0"/>
          <a:pathLst>
            <a:path>
              <a:moveTo>
                <a:pt x="0" y="0"/>
              </a:moveTo>
              <a:lnTo>
                <a:pt x="0" y="492893"/>
              </a:lnTo>
              <a:lnTo>
                <a:pt x="119252" y="492893"/>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6B73398-1C89-4092-871A-7DA0C1BEF7AC}">
      <dsp:nvSpPr>
        <dsp:cNvPr id="0" name=""/>
        <dsp:cNvSpPr/>
      </dsp:nvSpPr>
      <dsp:spPr>
        <a:xfrm>
          <a:off x="3911924" y="538201"/>
          <a:ext cx="104437" cy="493736"/>
        </a:xfrm>
        <a:custGeom>
          <a:avLst/>
          <a:gdLst/>
          <a:ahLst/>
          <a:cxnLst/>
          <a:rect l="0" t="0" r="0" b="0"/>
          <a:pathLst>
            <a:path>
              <a:moveTo>
                <a:pt x="104437" y="0"/>
              </a:moveTo>
              <a:lnTo>
                <a:pt x="104437" y="493736"/>
              </a:lnTo>
              <a:lnTo>
                <a:pt x="0" y="493736"/>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5ECDF7-3AD0-4D35-8137-DA4B6EB8A23D}">
      <dsp:nvSpPr>
        <dsp:cNvPr id="0" name=""/>
        <dsp:cNvSpPr/>
      </dsp:nvSpPr>
      <dsp:spPr>
        <a:xfrm>
          <a:off x="3215997" y="1800"/>
          <a:ext cx="1600728" cy="536401"/>
        </a:xfrm>
        <a:prstGeom prst="rect">
          <a:avLst/>
        </a:prstGeom>
        <a:solidFill>
          <a:srgbClr val="FFFF00"/>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t>Under Secretary for  Management</a:t>
          </a:r>
        </a:p>
        <a:p>
          <a:pPr marL="0" lvl="0" indent="0" algn="ctr" defTabSz="444500">
            <a:lnSpc>
              <a:spcPct val="90000"/>
            </a:lnSpc>
            <a:spcBef>
              <a:spcPct val="0"/>
            </a:spcBef>
            <a:spcAft>
              <a:spcPct val="35000"/>
            </a:spcAft>
            <a:buNone/>
          </a:pPr>
          <a:r>
            <a:rPr lang="en-US" sz="1000" kern="1200" dirty="0"/>
            <a:t>(M)</a:t>
          </a:r>
          <a:endParaRPr lang="en-US" sz="700" kern="1200" dirty="0"/>
        </a:p>
      </dsp:txBody>
      <dsp:txXfrm>
        <a:off x="3215997" y="1800"/>
        <a:ext cx="1600728" cy="536401"/>
      </dsp:txXfrm>
    </dsp:sp>
    <dsp:sp modelId="{EB3B24D8-5CE1-49C2-85BE-0D1EA9D55B97}">
      <dsp:nvSpPr>
        <dsp:cNvPr id="0" name=""/>
        <dsp:cNvSpPr/>
      </dsp:nvSpPr>
      <dsp:spPr>
        <a:xfrm>
          <a:off x="2176859" y="763737"/>
          <a:ext cx="1735065" cy="536401"/>
        </a:xfrm>
        <a:prstGeom prst="rect">
          <a:avLst/>
        </a:prstGeom>
        <a:solidFill>
          <a:srgbClr val="FFFF00"/>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Administration</a:t>
          </a:r>
        </a:p>
        <a:p>
          <a:pPr marL="0" lvl="0" indent="0" algn="ctr" defTabSz="400050">
            <a:lnSpc>
              <a:spcPct val="90000"/>
            </a:lnSpc>
            <a:spcBef>
              <a:spcPct val="0"/>
            </a:spcBef>
            <a:spcAft>
              <a:spcPct val="35000"/>
            </a:spcAft>
            <a:buNone/>
          </a:pPr>
          <a:r>
            <a:rPr lang="en-US" sz="900" kern="1200" dirty="0"/>
            <a:t>(A)</a:t>
          </a:r>
        </a:p>
        <a:p>
          <a:pPr marL="0" lvl="0" indent="0" algn="ctr" defTabSz="400050">
            <a:lnSpc>
              <a:spcPct val="90000"/>
            </a:lnSpc>
            <a:spcBef>
              <a:spcPct val="0"/>
            </a:spcBef>
            <a:spcAft>
              <a:spcPct val="35000"/>
            </a:spcAft>
            <a:buNone/>
          </a:pPr>
          <a:r>
            <a:rPr lang="en-US" sz="900" kern="1200" dirty="0"/>
            <a:t>Assistant Secretary</a:t>
          </a:r>
          <a:endParaRPr lang="en-US" sz="600" kern="1200" dirty="0"/>
        </a:p>
      </dsp:txBody>
      <dsp:txXfrm>
        <a:off x="2176859" y="763737"/>
        <a:ext cx="1735065" cy="536401"/>
      </dsp:txXfrm>
    </dsp:sp>
    <dsp:sp modelId="{54CDD00B-8B11-4DE3-BEDC-5B091BAE8618}">
      <dsp:nvSpPr>
        <dsp:cNvPr id="0" name=""/>
        <dsp:cNvSpPr/>
      </dsp:nvSpPr>
      <dsp:spPr>
        <a:xfrm>
          <a:off x="4135614" y="762894"/>
          <a:ext cx="1746297" cy="536401"/>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Foreign Service Institute</a:t>
          </a:r>
        </a:p>
        <a:p>
          <a:pPr marL="0" lvl="0" indent="0" algn="ctr" defTabSz="400050">
            <a:lnSpc>
              <a:spcPct val="90000"/>
            </a:lnSpc>
            <a:spcBef>
              <a:spcPct val="0"/>
            </a:spcBef>
            <a:spcAft>
              <a:spcPct val="35000"/>
            </a:spcAft>
            <a:buNone/>
          </a:pPr>
          <a:r>
            <a:rPr lang="en-US" sz="900" kern="1200" dirty="0"/>
            <a:t>(FSI)</a:t>
          </a:r>
        </a:p>
        <a:p>
          <a:pPr marL="0" lvl="0" indent="0" algn="ctr" defTabSz="400050">
            <a:lnSpc>
              <a:spcPct val="90000"/>
            </a:lnSpc>
            <a:spcBef>
              <a:spcPct val="0"/>
            </a:spcBef>
            <a:spcAft>
              <a:spcPct val="35000"/>
            </a:spcAft>
            <a:buNone/>
          </a:pPr>
          <a:r>
            <a:rPr lang="en-US" sz="900" kern="1200" dirty="0"/>
            <a:t>Director</a:t>
          </a:r>
          <a:endParaRPr lang="en-US" sz="800" kern="1200" dirty="0"/>
        </a:p>
      </dsp:txBody>
      <dsp:txXfrm>
        <a:off x="4135614" y="762894"/>
        <a:ext cx="1746297" cy="536401"/>
      </dsp:txXfrm>
    </dsp:sp>
    <dsp:sp modelId="{3A930C25-F83C-4B8D-9089-6D9F8B0AD5FE}">
      <dsp:nvSpPr>
        <dsp:cNvPr id="0" name=""/>
        <dsp:cNvSpPr/>
      </dsp:nvSpPr>
      <dsp:spPr>
        <a:xfrm>
          <a:off x="2182684" y="1386150"/>
          <a:ext cx="1696208" cy="536401"/>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Budget and Planning</a:t>
          </a:r>
        </a:p>
        <a:p>
          <a:pPr marL="0" lvl="0" indent="0" algn="ctr" defTabSz="400050">
            <a:lnSpc>
              <a:spcPct val="90000"/>
            </a:lnSpc>
            <a:spcBef>
              <a:spcPct val="0"/>
            </a:spcBef>
            <a:spcAft>
              <a:spcPct val="35000"/>
            </a:spcAft>
            <a:buNone/>
          </a:pPr>
          <a:r>
            <a:rPr lang="en-US" sz="900" kern="1200" dirty="0"/>
            <a:t>(BP)</a:t>
          </a:r>
        </a:p>
        <a:p>
          <a:pPr marL="0" lvl="0" indent="0" algn="ctr" defTabSz="400050">
            <a:lnSpc>
              <a:spcPct val="90000"/>
            </a:lnSpc>
            <a:spcBef>
              <a:spcPct val="0"/>
            </a:spcBef>
            <a:spcAft>
              <a:spcPct val="35000"/>
            </a:spcAft>
            <a:buNone/>
          </a:pPr>
          <a:r>
            <a:rPr lang="en-US" sz="900" kern="1200" dirty="0"/>
            <a:t>Director</a:t>
          </a:r>
          <a:endParaRPr lang="en-US" sz="700" kern="1200" dirty="0"/>
        </a:p>
      </dsp:txBody>
      <dsp:txXfrm>
        <a:off x="2182684" y="1386150"/>
        <a:ext cx="1696208" cy="536401"/>
      </dsp:txXfrm>
    </dsp:sp>
    <dsp:sp modelId="{4470A8F8-5929-4042-863D-DC23DE055427}">
      <dsp:nvSpPr>
        <dsp:cNvPr id="0" name=""/>
        <dsp:cNvSpPr/>
      </dsp:nvSpPr>
      <dsp:spPr>
        <a:xfrm>
          <a:off x="4130840" y="1350490"/>
          <a:ext cx="1781753" cy="609528"/>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Global Talent Management</a:t>
          </a:r>
        </a:p>
        <a:p>
          <a:pPr marL="0" lvl="0" indent="0" algn="ctr" defTabSz="355600">
            <a:lnSpc>
              <a:spcPct val="90000"/>
            </a:lnSpc>
            <a:spcBef>
              <a:spcPct val="0"/>
            </a:spcBef>
            <a:spcAft>
              <a:spcPct val="35000"/>
            </a:spcAft>
            <a:buNone/>
          </a:pPr>
          <a:r>
            <a:rPr lang="en-US" sz="800" kern="1200" dirty="0"/>
            <a:t>(GTM)</a:t>
          </a:r>
        </a:p>
        <a:p>
          <a:pPr marL="0" lvl="0" indent="0" algn="ctr" defTabSz="355600">
            <a:lnSpc>
              <a:spcPct val="90000"/>
            </a:lnSpc>
            <a:spcBef>
              <a:spcPct val="0"/>
            </a:spcBef>
            <a:spcAft>
              <a:spcPct val="35000"/>
            </a:spcAft>
            <a:buNone/>
          </a:pPr>
          <a:r>
            <a:rPr lang="en-US" sz="800" kern="1200" dirty="0"/>
            <a:t>Director General of Foreign Service &amp; Director of Global Talent</a:t>
          </a:r>
        </a:p>
      </dsp:txBody>
      <dsp:txXfrm>
        <a:off x="4130840" y="1350490"/>
        <a:ext cx="1781753" cy="609528"/>
      </dsp:txXfrm>
    </dsp:sp>
    <dsp:sp modelId="{E5AFF38C-A5AF-4C30-BA3D-19CEABC2D130}">
      <dsp:nvSpPr>
        <dsp:cNvPr id="0" name=""/>
        <dsp:cNvSpPr/>
      </dsp:nvSpPr>
      <dsp:spPr>
        <a:xfrm>
          <a:off x="2176859" y="2011401"/>
          <a:ext cx="1735065" cy="735363"/>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Comptroller, Global Financial Services</a:t>
          </a:r>
        </a:p>
        <a:p>
          <a:pPr marL="0" lvl="0" indent="0" algn="ctr" defTabSz="355600">
            <a:lnSpc>
              <a:spcPct val="90000"/>
            </a:lnSpc>
            <a:spcBef>
              <a:spcPct val="0"/>
            </a:spcBef>
            <a:spcAft>
              <a:spcPct val="35000"/>
            </a:spcAft>
            <a:buNone/>
          </a:pPr>
          <a:r>
            <a:rPr lang="en-US" sz="800" kern="1200" dirty="0"/>
            <a:t>(CGFS)</a:t>
          </a:r>
        </a:p>
        <a:p>
          <a:pPr marL="0" lvl="0" indent="0" algn="ctr" defTabSz="355600">
            <a:lnSpc>
              <a:spcPct val="90000"/>
            </a:lnSpc>
            <a:spcBef>
              <a:spcPct val="0"/>
            </a:spcBef>
            <a:spcAft>
              <a:spcPct val="35000"/>
            </a:spcAft>
            <a:buNone/>
          </a:pPr>
          <a:r>
            <a:rPr lang="en-US" sz="800" kern="1200" dirty="0"/>
            <a:t>Comptroller</a:t>
          </a:r>
          <a:endParaRPr lang="en-US" sz="700" kern="1200" dirty="0"/>
        </a:p>
      </dsp:txBody>
      <dsp:txXfrm>
        <a:off x="2176859" y="2011401"/>
        <a:ext cx="1735065" cy="735363"/>
      </dsp:txXfrm>
    </dsp:sp>
    <dsp:sp modelId="{BE53EDBF-084C-4564-A352-50BF1B7F8B5D}">
      <dsp:nvSpPr>
        <dsp:cNvPr id="0" name=""/>
        <dsp:cNvSpPr/>
      </dsp:nvSpPr>
      <dsp:spPr>
        <a:xfrm>
          <a:off x="4135614" y="2015746"/>
          <a:ext cx="1785165" cy="728647"/>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Information Resource Management </a:t>
          </a:r>
        </a:p>
        <a:p>
          <a:pPr marL="0" lvl="0" indent="0" algn="ctr" defTabSz="400050">
            <a:lnSpc>
              <a:spcPct val="90000"/>
            </a:lnSpc>
            <a:spcBef>
              <a:spcPct val="0"/>
            </a:spcBef>
            <a:spcAft>
              <a:spcPct val="35000"/>
            </a:spcAft>
            <a:buNone/>
          </a:pPr>
          <a:r>
            <a:rPr lang="en-US" sz="900" kern="1200" dirty="0"/>
            <a:t>(IRM)</a:t>
          </a:r>
        </a:p>
        <a:p>
          <a:pPr marL="0" lvl="0" indent="0" algn="ctr" defTabSz="400050">
            <a:lnSpc>
              <a:spcPct val="90000"/>
            </a:lnSpc>
            <a:spcBef>
              <a:spcPct val="0"/>
            </a:spcBef>
            <a:spcAft>
              <a:spcPct val="35000"/>
            </a:spcAft>
            <a:buNone/>
          </a:pPr>
          <a:r>
            <a:rPr lang="en-US" sz="900" kern="1200" dirty="0"/>
            <a:t>Chief Information Officer*</a:t>
          </a:r>
        </a:p>
      </dsp:txBody>
      <dsp:txXfrm>
        <a:off x="4135614" y="2015746"/>
        <a:ext cx="1785165" cy="728647"/>
      </dsp:txXfrm>
    </dsp:sp>
    <dsp:sp modelId="{903A5B50-6268-4452-B762-9EB8C0BB7B85}">
      <dsp:nvSpPr>
        <dsp:cNvPr id="0" name=""/>
        <dsp:cNvSpPr/>
      </dsp:nvSpPr>
      <dsp:spPr>
        <a:xfrm>
          <a:off x="2176859" y="2862326"/>
          <a:ext cx="1735065" cy="624977"/>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Consular Affairs</a:t>
          </a:r>
        </a:p>
        <a:p>
          <a:pPr marL="0" lvl="0" indent="0" algn="ctr" defTabSz="400050">
            <a:lnSpc>
              <a:spcPct val="90000"/>
            </a:lnSpc>
            <a:spcBef>
              <a:spcPct val="0"/>
            </a:spcBef>
            <a:spcAft>
              <a:spcPct val="35000"/>
            </a:spcAft>
            <a:buNone/>
          </a:pPr>
          <a:r>
            <a:rPr lang="en-US" sz="900" kern="1200" dirty="0"/>
            <a:t>(CA)</a:t>
          </a:r>
        </a:p>
        <a:p>
          <a:pPr marL="0" lvl="0" indent="0" algn="ctr" defTabSz="400050">
            <a:lnSpc>
              <a:spcPct val="90000"/>
            </a:lnSpc>
            <a:spcBef>
              <a:spcPct val="0"/>
            </a:spcBef>
            <a:spcAft>
              <a:spcPct val="35000"/>
            </a:spcAft>
            <a:buNone/>
          </a:pPr>
          <a:r>
            <a:rPr lang="en-US" sz="900" kern="1200" dirty="0"/>
            <a:t>Assistant Secretary</a:t>
          </a:r>
        </a:p>
      </dsp:txBody>
      <dsp:txXfrm>
        <a:off x="2176859" y="2862326"/>
        <a:ext cx="1735065" cy="624977"/>
      </dsp:txXfrm>
    </dsp:sp>
    <dsp:sp modelId="{A533E4AE-EF79-46BE-A1FA-B4C87869EEB6}">
      <dsp:nvSpPr>
        <dsp:cNvPr id="0" name=""/>
        <dsp:cNvSpPr/>
      </dsp:nvSpPr>
      <dsp:spPr>
        <a:xfrm>
          <a:off x="4137331" y="2796135"/>
          <a:ext cx="1785304" cy="762998"/>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Office of Management </a:t>
          </a:r>
        </a:p>
        <a:p>
          <a:pPr marL="0" lvl="0" indent="0" algn="ctr" defTabSz="400050">
            <a:lnSpc>
              <a:spcPct val="90000"/>
            </a:lnSpc>
            <a:spcBef>
              <a:spcPct val="0"/>
            </a:spcBef>
            <a:spcAft>
              <a:spcPct val="35000"/>
            </a:spcAft>
            <a:buNone/>
          </a:pPr>
          <a:r>
            <a:rPr lang="en-US" sz="900" kern="1200" dirty="0"/>
            <a:t>Strategy and Solutions</a:t>
          </a:r>
        </a:p>
        <a:p>
          <a:pPr marL="0" lvl="0" indent="0" algn="ctr" defTabSz="400050">
            <a:lnSpc>
              <a:spcPct val="90000"/>
            </a:lnSpc>
            <a:spcBef>
              <a:spcPct val="0"/>
            </a:spcBef>
            <a:spcAft>
              <a:spcPct val="35000"/>
            </a:spcAft>
            <a:buNone/>
          </a:pPr>
          <a:r>
            <a:rPr lang="en-US" sz="900" kern="1200" dirty="0"/>
            <a:t>(M/SS)</a:t>
          </a:r>
        </a:p>
        <a:p>
          <a:pPr marL="0" lvl="0" indent="0" algn="ctr" defTabSz="400050">
            <a:lnSpc>
              <a:spcPct val="90000"/>
            </a:lnSpc>
            <a:spcBef>
              <a:spcPct val="0"/>
            </a:spcBef>
            <a:spcAft>
              <a:spcPct val="35000"/>
            </a:spcAft>
            <a:buNone/>
          </a:pPr>
          <a:r>
            <a:rPr lang="en-US" sz="900" kern="1200" dirty="0"/>
            <a:t>Director</a:t>
          </a:r>
        </a:p>
      </dsp:txBody>
      <dsp:txXfrm>
        <a:off x="4137331" y="2796135"/>
        <a:ext cx="1785304" cy="762998"/>
      </dsp:txXfrm>
    </dsp:sp>
    <dsp:sp modelId="{3F9FC0A3-67A8-4754-B9CA-BE0A17F6524A}">
      <dsp:nvSpPr>
        <dsp:cNvPr id="0" name=""/>
        <dsp:cNvSpPr/>
      </dsp:nvSpPr>
      <dsp:spPr>
        <a:xfrm>
          <a:off x="2200557" y="3632953"/>
          <a:ext cx="1735065" cy="592653"/>
        </a:xfrm>
        <a:prstGeom prst="rect">
          <a:avLst/>
        </a:prstGeom>
        <a:solidFill>
          <a:srgbClr val="FFFF00"/>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Diplomatic Security</a:t>
          </a:r>
        </a:p>
        <a:p>
          <a:pPr marL="0" lvl="0" indent="0" algn="ctr" defTabSz="400050">
            <a:lnSpc>
              <a:spcPct val="90000"/>
            </a:lnSpc>
            <a:spcBef>
              <a:spcPct val="0"/>
            </a:spcBef>
            <a:spcAft>
              <a:spcPct val="35000"/>
            </a:spcAft>
            <a:buNone/>
          </a:pPr>
          <a:r>
            <a:rPr lang="en-US" sz="900" kern="1200" dirty="0"/>
            <a:t>(DS)</a:t>
          </a:r>
        </a:p>
        <a:p>
          <a:pPr marL="0" lvl="0" indent="0" algn="ctr" defTabSz="400050">
            <a:lnSpc>
              <a:spcPct val="90000"/>
            </a:lnSpc>
            <a:spcBef>
              <a:spcPct val="0"/>
            </a:spcBef>
            <a:spcAft>
              <a:spcPct val="35000"/>
            </a:spcAft>
            <a:buNone/>
          </a:pPr>
          <a:r>
            <a:rPr lang="en-US" sz="900" kern="1200" dirty="0"/>
            <a:t>Assistant Secretary*</a:t>
          </a:r>
          <a:endParaRPr lang="en-US" sz="700" kern="1200" dirty="0"/>
        </a:p>
      </dsp:txBody>
      <dsp:txXfrm>
        <a:off x="2200557" y="3632953"/>
        <a:ext cx="1735065" cy="592653"/>
      </dsp:txXfrm>
    </dsp:sp>
    <dsp:sp modelId="{83E30283-9E74-407A-B055-D25E41BD86C2}">
      <dsp:nvSpPr>
        <dsp:cNvPr id="0" name=""/>
        <dsp:cNvSpPr/>
      </dsp:nvSpPr>
      <dsp:spPr>
        <a:xfrm>
          <a:off x="4149647" y="3633291"/>
          <a:ext cx="1794380" cy="593157"/>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Medical Services</a:t>
          </a:r>
        </a:p>
        <a:p>
          <a:pPr marL="0" lvl="0" indent="0" algn="ctr" defTabSz="400050">
            <a:lnSpc>
              <a:spcPct val="90000"/>
            </a:lnSpc>
            <a:spcBef>
              <a:spcPct val="0"/>
            </a:spcBef>
            <a:spcAft>
              <a:spcPct val="35000"/>
            </a:spcAft>
            <a:buNone/>
          </a:pPr>
          <a:r>
            <a:rPr lang="en-US" sz="900" kern="1200" dirty="0"/>
            <a:t>(MED)</a:t>
          </a:r>
        </a:p>
        <a:p>
          <a:pPr marL="0" lvl="0" indent="0" algn="ctr" defTabSz="400050">
            <a:lnSpc>
              <a:spcPct val="90000"/>
            </a:lnSpc>
            <a:spcBef>
              <a:spcPct val="0"/>
            </a:spcBef>
            <a:spcAft>
              <a:spcPct val="35000"/>
            </a:spcAft>
            <a:buNone/>
          </a:pPr>
          <a:r>
            <a:rPr lang="en-US" sz="900" kern="1200" dirty="0"/>
            <a:t>Director</a:t>
          </a:r>
          <a:endParaRPr lang="en-US" sz="700" kern="1200" dirty="0"/>
        </a:p>
      </dsp:txBody>
      <dsp:txXfrm>
        <a:off x="4149647" y="3633291"/>
        <a:ext cx="1794380" cy="593157"/>
      </dsp:txXfrm>
    </dsp:sp>
    <dsp:sp modelId="{0B52AAD1-98A2-486F-91F1-C084F2517A6E}">
      <dsp:nvSpPr>
        <dsp:cNvPr id="0" name=""/>
        <dsp:cNvSpPr/>
      </dsp:nvSpPr>
      <dsp:spPr>
        <a:xfrm>
          <a:off x="2200557" y="4284353"/>
          <a:ext cx="1754611" cy="623711"/>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Office of Foreign Missions</a:t>
          </a:r>
        </a:p>
        <a:p>
          <a:pPr marL="0" lvl="0" indent="0" algn="ctr" defTabSz="400050">
            <a:lnSpc>
              <a:spcPct val="90000"/>
            </a:lnSpc>
            <a:spcBef>
              <a:spcPct val="0"/>
            </a:spcBef>
            <a:spcAft>
              <a:spcPct val="35000"/>
            </a:spcAft>
            <a:buNone/>
          </a:pPr>
          <a:r>
            <a:rPr lang="en-US" sz="900" kern="1200" dirty="0"/>
            <a:t>(OFM)</a:t>
          </a:r>
        </a:p>
        <a:p>
          <a:pPr marL="0" lvl="0" indent="0" algn="ctr" defTabSz="400050">
            <a:lnSpc>
              <a:spcPct val="90000"/>
            </a:lnSpc>
            <a:spcBef>
              <a:spcPct val="0"/>
            </a:spcBef>
            <a:spcAft>
              <a:spcPct val="35000"/>
            </a:spcAft>
            <a:buNone/>
          </a:pPr>
          <a:r>
            <a:rPr lang="en-US" sz="900" kern="1200" dirty="0"/>
            <a:t>Director</a:t>
          </a:r>
          <a:endParaRPr lang="en-US" sz="800" kern="1200" dirty="0"/>
        </a:p>
      </dsp:txBody>
      <dsp:txXfrm>
        <a:off x="2200557" y="4284353"/>
        <a:ext cx="1754611" cy="623711"/>
      </dsp:txXfrm>
    </dsp:sp>
    <dsp:sp modelId="{75E1AAE3-79A8-40A4-A1D6-010180ABB34A}">
      <dsp:nvSpPr>
        <dsp:cNvPr id="0" name=""/>
        <dsp:cNvSpPr/>
      </dsp:nvSpPr>
      <dsp:spPr>
        <a:xfrm>
          <a:off x="4156759" y="4329599"/>
          <a:ext cx="1794380" cy="536401"/>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Overseas Building Operations</a:t>
          </a:r>
        </a:p>
        <a:p>
          <a:pPr marL="0" lvl="0" indent="0" algn="ctr" defTabSz="400050">
            <a:lnSpc>
              <a:spcPct val="90000"/>
            </a:lnSpc>
            <a:spcBef>
              <a:spcPct val="0"/>
            </a:spcBef>
            <a:spcAft>
              <a:spcPct val="35000"/>
            </a:spcAft>
            <a:buNone/>
          </a:pPr>
          <a:r>
            <a:rPr lang="en-US" sz="900" kern="1200" dirty="0"/>
            <a:t>(OBO)</a:t>
          </a:r>
        </a:p>
        <a:p>
          <a:pPr marL="0" lvl="0" indent="0" algn="ctr" defTabSz="400050">
            <a:lnSpc>
              <a:spcPct val="90000"/>
            </a:lnSpc>
            <a:spcBef>
              <a:spcPct val="0"/>
            </a:spcBef>
            <a:spcAft>
              <a:spcPct val="35000"/>
            </a:spcAft>
            <a:buNone/>
          </a:pPr>
          <a:r>
            <a:rPr lang="en-US" sz="900" kern="1200" dirty="0"/>
            <a:t>Director</a:t>
          </a:r>
        </a:p>
      </dsp:txBody>
      <dsp:txXfrm>
        <a:off x="4156759" y="4329599"/>
        <a:ext cx="1794380" cy="53640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2CDCB1-07F6-4024-BBAA-E48829FAA3FA}" type="datetimeFigureOut">
              <a:t>6/28/2024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B90943-C548-44D8-8F3D-E8B4207F9415}" type="slidenum">
              <a:t>‹#›</a:t>
            </a:fld>
            <a:endParaRPr lang="en-US" dirty="0"/>
          </a:p>
        </p:txBody>
      </p:sp>
    </p:spTree>
    <p:extLst>
      <p:ext uri="{BB962C8B-B14F-4D97-AF65-F5344CB8AC3E}">
        <p14:creationId xmlns:p14="http://schemas.microsoft.com/office/powerpoint/2010/main" val="4032909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1</a:t>
            </a:fld>
            <a:endParaRPr lang="en-US" dirty="0"/>
          </a:p>
        </p:txBody>
      </p:sp>
    </p:spTree>
    <p:extLst>
      <p:ext uri="{BB962C8B-B14F-4D97-AF65-F5344CB8AC3E}">
        <p14:creationId xmlns:p14="http://schemas.microsoft.com/office/powerpoint/2010/main" val="2627492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30</a:t>
            </a:fld>
            <a:endParaRPr lang="en-US" dirty="0"/>
          </a:p>
        </p:txBody>
      </p:sp>
    </p:spTree>
    <p:extLst>
      <p:ext uri="{BB962C8B-B14F-4D97-AF65-F5344CB8AC3E}">
        <p14:creationId xmlns:p14="http://schemas.microsoft.com/office/powerpoint/2010/main" val="677224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33</a:t>
            </a:fld>
            <a:endParaRPr lang="en-US" dirty="0"/>
          </a:p>
        </p:txBody>
      </p:sp>
    </p:spTree>
    <p:extLst>
      <p:ext uri="{BB962C8B-B14F-4D97-AF65-F5344CB8AC3E}">
        <p14:creationId xmlns:p14="http://schemas.microsoft.com/office/powerpoint/2010/main" val="2236894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34</a:t>
            </a:fld>
            <a:endParaRPr lang="en-US" dirty="0"/>
          </a:p>
        </p:txBody>
      </p:sp>
    </p:spTree>
    <p:extLst>
      <p:ext uri="{BB962C8B-B14F-4D97-AF65-F5344CB8AC3E}">
        <p14:creationId xmlns:p14="http://schemas.microsoft.com/office/powerpoint/2010/main" val="3176767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3</a:t>
            </a:fld>
            <a:endParaRPr lang="en-US" dirty="0"/>
          </a:p>
        </p:txBody>
      </p:sp>
    </p:spTree>
    <p:extLst>
      <p:ext uri="{BB962C8B-B14F-4D97-AF65-F5344CB8AC3E}">
        <p14:creationId xmlns:p14="http://schemas.microsoft.com/office/powerpoint/2010/main" val="2003858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5</a:t>
            </a:fld>
            <a:endParaRPr lang="en-US" dirty="0"/>
          </a:p>
        </p:txBody>
      </p:sp>
    </p:spTree>
    <p:extLst>
      <p:ext uri="{BB962C8B-B14F-4D97-AF65-F5344CB8AC3E}">
        <p14:creationId xmlns:p14="http://schemas.microsoft.com/office/powerpoint/2010/main" val="2047054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13</a:t>
            </a:fld>
            <a:endParaRPr lang="en-US" dirty="0"/>
          </a:p>
        </p:txBody>
      </p:sp>
    </p:spTree>
    <p:extLst>
      <p:ext uri="{BB962C8B-B14F-4D97-AF65-F5344CB8AC3E}">
        <p14:creationId xmlns:p14="http://schemas.microsoft.com/office/powerpoint/2010/main" val="1730498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16</a:t>
            </a:fld>
            <a:endParaRPr lang="en-US" dirty="0"/>
          </a:p>
        </p:txBody>
      </p:sp>
    </p:spTree>
    <p:extLst>
      <p:ext uri="{BB962C8B-B14F-4D97-AF65-F5344CB8AC3E}">
        <p14:creationId xmlns:p14="http://schemas.microsoft.com/office/powerpoint/2010/main" val="3198347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17</a:t>
            </a:fld>
            <a:endParaRPr lang="en-US" dirty="0"/>
          </a:p>
        </p:txBody>
      </p:sp>
    </p:spTree>
    <p:extLst>
      <p:ext uri="{BB962C8B-B14F-4D97-AF65-F5344CB8AC3E}">
        <p14:creationId xmlns:p14="http://schemas.microsoft.com/office/powerpoint/2010/main" val="2522432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a:t>23</a:t>
            </a:fld>
            <a:endParaRPr lang="en-US" dirty="0"/>
          </a:p>
        </p:txBody>
      </p:sp>
    </p:spTree>
    <p:extLst>
      <p:ext uri="{BB962C8B-B14F-4D97-AF65-F5344CB8AC3E}">
        <p14:creationId xmlns:p14="http://schemas.microsoft.com/office/powerpoint/2010/main" val="2322763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25</a:t>
            </a:fld>
            <a:endParaRPr lang="en-US" dirty="0"/>
          </a:p>
        </p:txBody>
      </p:sp>
    </p:spTree>
    <p:extLst>
      <p:ext uri="{BB962C8B-B14F-4D97-AF65-F5344CB8AC3E}">
        <p14:creationId xmlns:p14="http://schemas.microsoft.com/office/powerpoint/2010/main" val="2247684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B90943-C548-44D8-8F3D-E8B4207F9415}" type="slidenum">
              <a:rPr lang="en-US" smtClean="0"/>
              <a:t>28</a:t>
            </a:fld>
            <a:endParaRPr lang="en-US" dirty="0"/>
          </a:p>
        </p:txBody>
      </p:sp>
    </p:spTree>
    <p:extLst>
      <p:ext uri="{BB962C8B-B14F-4D97-AF65-F5344CB8AC3E}">
        <p14:creationId xmlns:p14="http://schemas.microsoft.com/office/powerpoint/2010/main" val="679987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Google Shape;11;p2">
            <a:extLst>
              <a:ext uri="{FF2B5EF4-FFF2-40B4-BE49-F238E27FC236}">
                <a16:creationId xmlns:a16="http://schemas.microsoft.com/office/drawing/2014/main" id="{F68D26DD-0762-D231-171B-EA95CBF06B50}"/>
              </a:ext>
            </a:extLst>
          </p:cNvPr>
          <p:cNvSpPr/>
          <p:nvPr userDrawn="1"/>
        </p:nvSpPr>
        <p:spPr>
          <a:xfrm>
            <a:off x="0" y="0"/>
            <a:ext cx="12192000" cy="6858000"/>
          </a:xfrm>
          <a:prstGeom prst="rect">
            <a:avLst/>
          </a:prstGeom>
          <a:solidFill>
            <a:srgbClr val="0A22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35" name="Picture 34" descr="A blue outline of a eagle with wings and a star and a circle with arrows&#10;&#10;Description automatically generated">
            <a:extLst>
              <a:ext uri="{FF2B5EF4-FFF2-40B4-BE49-F238E27FC236}">
                <a16:creationId xmlns:a16="http://schemas.microsoft.com/office/drawing/2014/main" id="{85FF6F40-9EBE-8A2C-AD5A-A2565328F3E5}"/>
              </a:ext>
            </a:extLst>
          </p:cNvPr>
          <p:cNvPicPr>
            <a:picLocks noChangeAspect="1"/>
          </p:cNvPicPr>
          <p:nvPr userDrawn="1"/>
        </p:nvPicPr>
        <p:blipFill rotWithShape="1">
          <a:blip r:embed="rId2">
            <a:alphaModFix amt="10000"/>
          </a:blip>
          <a:srcRect l="-2775" t="24958" r="-2851" b="15629"/>
          <a:stretch/>
        </p:blipFill>
        <p:spPr>
          <a:xfrm>
            <a:off x="-10510" y="0"/>
            <a:ext cx="12192000" cy="6858000"/>
          </a:xfrm>
          <a:prstGeom prst="rect">
            <a:avLst/>
          </a:prstGeom>
        </p:spPr>
      </p:pic>
      <p:sp>
        <p:nvSpPr>
          <p:cNvPr id="2" name="Title 1">
            <a:extLst>
              <a:ext uri="{FF2B5EF4-FFF2-40B4-BE49-F238E27FC236}">
                <a16:creationId xmlns:a16="http://schemas.microsoft.com/office/drawing/2014/main" id="{010ADCF0-4068-871D-35E2-F253EA1C2646}"/>
              </a:ext>
            </a:extLst>
          </p:cNvPr>
          <p:cNvSpPr>
            <a:spLocks noGrp="1"/>
          </p:cNvSpPr>
          <p:nvPr>
            <p:ph type="ctrTitle" hasCustomPrompt="1"/>
          </p:nvPr>
        </p:nvSpPr>
        <p:spPr>
          <a:xfrm>
            <a:off x="893618" y="2499599"/>
            <a:ext cx="10404764" cy="1371312"/>
          </a:xfrm>
        </p:spPr>
        <p:txBody>
          <a:bodyPr anchor="b">
            <a:normAutofit/>
          </a:bodyPr>
          <a:lstStyle>
            <a:lvl1pPr algn="ctr">
              <a:defRPr sz="4400" b="1">
                <a:solidFill>
                  <a:schemeClr val="bg1"/>
                </a:solidFill>
                <a:latin typeface="EB Garamond" pitchFamily="2" charset="0"/>
                <a:ea typeface="EB Garamond" pitchFamily="2" charset="0"/>
              </a:defRPr>
            </a:lvl1pPr>
          </a:lstStyle>
          <a:p>
            <a:pPr lvl="0"/>
            <a:r>
              <a:rPr lang="en-US"/>
              <a:t>U.S. DEPARTMENT OF STATE</a:t>
            </a:r>
            <a:br>
              <a:rPr lang="en-US"/>
            </a:br>
            <a:r>
              <a:rPr lang="en-US"/>
              <a:t>VIRTUAL FY 2024 Q1 INDUSTRY DAY</a:t>
            </a:r>
          </a:p>
        </p:txBody>
      </p:sp>
      <p:sp>
        <p:nvSpPr>
          <p:cNvPr id="3" name="Subtitle 2">
            <a:extLst>
              <a:ext uri="{FF2B5EF4-FFF2-40B4-BE49-F238E27FC236}">
                <a16:creationId xmlns:a16="http://schemas.microsoft.com/office/drawing/2014/main" id="{507DEEBB-1E32-E553-F5BA-1D424CE4070F}"/>
              </a:ext>
            </a:extLst>
          </p:cNvPr>
          <p:cNvSpPr>
            <a:spLocks noGrp="1"/>
          </p:cNvSpPr>
          <p:nvPr>
            <p:ph type="subTitle" idx="1" hasCustomPrompt="1"/>
          </p:nvPr>
        </p:nvSpPr>
        <p:spPr>
          <a:xfrm>
            <a:off x="1609078" y="4073498"/>
            <a:ext cx="9144000" cy="365111"/>
          </a:xfrm>
        </p:spPr>
        <p:txBody>
          <a:bodyPr/>
          <a:lstStyle>
            <a:lvl1pPr marL="0" indent="0" algn="ctr">
              <a:buNone/>
              <a:defRPr sz="2400" i="1">
                <a:solidFill>
                  <a:srgbClr val="2299C2"/>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Office of the Procurement Executive (OPE)</a:t>
            </a:r>
          </a:p>
        </p:txBody>
      </p:sp>
      <p:sp>
        <p:nvSpPr>
          <p:cNvPr id="27" name="Subtitle 2">
            <a:extLst>
              <a:ext uri="{FF2B5EF4-FFF2-40B4-BE49-F238E27FC236}">
                <a16:creationId xmlns:a16="http://schemas.microsoft.com/office/drawing/2014/main" id="{44C87419-8966-5A8A-B1A2-338766B0240A}"/>
              </a:ext>
            </a:extLst>
          </p:cNvPr>
          <p:cNvSpPr txBox="1">
            <a:spLocks/>
          </p:cNvSpPr>
          <p:nvPr userDrawn="1"/>
        </p:nvSpPr>
        <p:spPr>
          <a:xfrm>
            <a:off x="1513490" y="5648206"/>
            <a:ext cx="9144000" cy="36511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rgbClr val="2299C2"/>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b="0" i="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28" name="Straight Connector 27">
            <a:extLst>
              <a:ext uri="{FF2B5EF4-FFF2-40B4-BE49-F238E27FC236}">
                <a16:creationId xmlns:a16="http://schemas.microsoft.com/office/drawing/2014/main" id="{B02927DF-390F-E46D-6E0C-951A4A25AEC0}"/>
              </a:ext>
            </a:extLst>
          </p:cNvPr>
          <p:cNvCxnSpPr>
            <a:cxnSpLocks/>
          </p:cNvCxnSpPr>
          <p:nvPr userDrawn="1"/>
        </p:nvCxnSpPr>
        <p:spPr>
          <a:xfrm>
            <a:off x="-6178" y="6783603"/>
            <a:ext cx="1299269" cy="0"/>
          </a:xfrm>
          <a:prstGeom prst="line">
            <a:avLst/>
          </a:prstGeom>
          <a:ln w="152400">
            <a:solidFill>
              <a:srgbClr val="FACE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11FDA02-831E-8235-D646-2A49D5CDBA83}"/>
              </a:ext>
            </a:extLst>
          </p:cNvPr>
          <p:cNvCxnSpPr>
            <a:cxnSpLocks/>
          </p:cNvCxnSpPr>
          <p:nvPr userDrawn="1"/>
        </p:nvCxnSpPr>
        <p:spPr>
          <a:xfrm>
            <a:off x="1254211" y="6783603"/>
            <a:ext cx="10937789" cy="0"/>
          </a:xfrm>
          <a:prstGeom prst="line">
            <a:avLst/>
          </a:prstGeom>
          <a:ln w="152400">
            <a:solidFill>
              <a:srgbClr val="2299C2"/>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2246D4AB-D74E-1453-7B57-F2E64DF9D860}"/>
              </a:ext>
            </a:extLst>
          </p:cNvPr>
          <p:cNvPicPr>
            <a:picLocks noChangeAspect="1"/>
          </p:cNvPicPr>
          <p:nvPr userDrawn="1"/>
        </p:nvPicPr>
        <p:blipFill>
          <a:blip r:embed="rId3"/>
          <a:srcRect/>
          <a:stretch/>
        </p:blipFill>
        <p:spPr>
          <a:xfrm>
            <a:off x="4775115" y="6252456"/>
            <a:ext cx="2811926" cy="292007"/>
          </a:xfrm>
          <a:prstGeom prst="rect">
            <a:avLst/>
          </a:prstGeom>
        </p:spPr>
      </p:pic>
    </p:spTree>
    <p:extLst>
      <p:ext uri="{BB962C8B-B14F-4D97-AF65-F5344CB8AC3E}">
        <p14:creationId xmlns:p14="http://schemas.microsoft.com/office/powerpoint/2010/main" val="652153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4EFD9-1C33-D48F-2D2F-4E3BD7C69F32}"/>
              </a:ext>
            </a:extLst>
          </p:cNvPr>
          <p:cNvSpPr>
            <a:spLocks noGrp="1"/>
          </p:cNvSpPr>
          <p:nvPr>
            <p:ph type="title"/>
          </p:nvPr>
        </p:nvSpPr>
        <p:spPr>
          <a:xfrm>
            <a:off x="831850" y="1709738"/>
            <a:ext cx="10515600" cy="2852737"/>
          </a:xfrm>
        </p:spPr>
        <p:txBody>
          <a:bodyPr anchor="b">
            <a:normAutofit/>
          </a:bodyPr>
          <a:lstStyle>
            <a:lvl1pPr>
              <a:defRPr sz="4800" b="1">
                <a:solidFill>
                  <a:srgbClr val="05314D"/>
                </a:solidFill>
              </a:defRPr>
            </a:lvl1pPr>
          </a:lstStyle>
          <a:p>
            <a:r>
              <a:rPr lang="en-US"/>
              <a:t>Click to edit Master title style</a:t>
            </a:r>
          </a:p>
        </p:txBody>
      </p:sp>
      <p:sp>
        <p:nvSpPr>
          <p:cNvPr id="3" name="Text Placeholder 2">
            <a:extLst>
              <a:ext uri="{FF2B5EF4-FFF2-40B4-BE49-F238E27FC236}">
                <a16:creationId xmlns:a16="http://schemas.microsoft.com/office/drawing/2014/main" id="{B87AD1AA-13BC-F8B6-3C8B-8F511E5CE358}"/>
              </a:ext>
            </a:extLst>
          </p:cNvPr>
          <p:cNvSpPr>
            <a:spLocks noGrp="1"/>
          </p:cNvSpPr>
          <p:nvPr>
            <p:ph type="body" idx="1"/>
          </p:nvPr>
        </p:nvSpPr>
        <p:spPr>
          <a:xfrm>
            <a:off x="831850" y="4589463"/>
            <a:ext cx="10515600" cy="1500187"/>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ectangle 7">
            <a:extLst>
              <a:ext uri="{FF2B5EF4-FFF2-40B4-BE49-F238E27FC236}">
                <a16:creationId xmlns:a16="http://schemas.microsoft.com/office/drawing/2014/main" id="{C5BD8497-91B4-2543-0B79-EBE09F47696D}"/>
              </a:ext>
            </a:extLst>
          </p:cNvPr>
          <p:cNvSpPr/>
          <p:nvPr userDrawn="1"/>
        </p:nvSpPr>
        <p:spPr>
          <a:xfrm>
            <a:off x="0" y="-1"/>
            <a:ext cx="12192000" cy="1426465"/>
          </a:xfrm>
          <a:prstGeom prst="rect">
            <a:avLst/>
          </a:prstGeom>
          <a:solidFill>
            <a:srgbClr val="0A22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FFE696DC-C7BC-713F-3504-9C4CB6E4C3A9}"/>
              </a:ext>
            </a:extLst>
          </p:cNvPr>
          <p:cNvSpPr>
            <a:spLocks noGrp="1"/>
          </p:cNvSpPr>
          <p:nvPr>
            <p:ph type="sldNum" sz="quarter" idx="12"/>
          </p:nvPr>
        </p:nvSpPr>
        <p:spPr/>
        <p:txBody>
          <a:bodyPr/>
          <a:lstStyle/>
          <a:p>
            <a:fld id="{4B561252-FB38-834D-B8E6-D06ACCAAEFF9}" type="slidenum">
              <a:rPr lang="en-US" smtClean="0"/>
              <a:t>‹#›</a:t>
            </a:fld>
            <a:endParaRPr lang="en-US" dirty="0"/>
          </a:p>
        </p:txBody>
      </p:sp>
      <p:cxnSp>
        <p:nvCxnSpPr>
          <p:cNvPr id="9" name="Straight Connector 8">
            <a:extLst>
              <a:ext uri="{FF2B5EF4-FFF2-40B4-BE49-F238E27FC236}">
                <a16:creationId xmlns:a16="http://schemas.microsoft.com/office/drawing/2014/main" id="{3C40F601-EE0F-4A75-7CB6-9C80F70774B9}"/>
              </a:ext>
            </a:extLst>
          </p:cNvPr>
          <p:cNvCxnSpPr>
            <a:cxnSpLocks/>
          </p:cNvCxnSpPr>
          <p:nvPr userDrawn="1"/>
        </p:nvCxnSpPr>
        <p:spPr>
          <a:xfrm>
            <a:off x="-6178" y="1426464"/>
            <a:ext cx="1299269" cy="0"/>
          </a:xfrm>
          <a:prstGeom prst="line">
            <a:avLst/>
          </a:prstGeom>
          <a:ln w="152400">
            <a:solidFill>
              <a:srgbClr val="FACE0B"/>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F066212-294A-B803-B4C9-F6D2681A2406}"/>
              </a:ext>
            </a:extLst>
          </p:cNvPr>
          <p:cNvCxnSpPr>
            <a:cxnSpLocks/>
          </p:cNvCxnSpPr>
          <p:nvPr userDrawn="1"/>
        </p:nvCxnSpPr>
        <p:spPr>
          <a:xfrm>
            <a:off x="1254211" y="1426464"/>
            <a:ext cx="10937789" cy="0"/>
          </a:xfrm>
          <a:prstGeom prst="line">
            <a:avLst/>
          </a:prstGeom>
          <a:ln w="152400">
            <a:solidFill>
              <a:srgbClr val="2299C2"/>
            </a:solidFill>
          </a:ln>
        </p:spPr>
        <p:style>
          <a:lnRef idx="1">
            <a:schemeClr val="accent1"/>
          </a:lnRef>
          <a:fillRef idx="0">
            <a:schemeClr val="accent1"/>
          </a:fillRef>
          <a:effectRef idx="0">
            <a:schemeClr val="accent1"/>
          </a:effectRef>
          <a:fontRef idx="minor">
            <a:schemeClr val="tx1"/>
          </a:fontRef>
        </p:style>
      </p:cxnSp>
      <p:pic>
        <p:nvPicPr>
          <p:cNvPr id="11" name="Picture 10" descr="A logo of the united states department of state&#10;&#10;Description automatically generated">
            <a:extLst>
              <a:ext uri="{FF2B5EF4-FFF2-40B4-BE49-F238E27FC236}">
                <a16:creationId xmlns:a16="http://schemas.microsoft.com/office/drawing/2014/main" id="{77E42A08-9CFD-3968-8657-0172278CD4E6}"/>
              </a:ext>
            </a:extLst>
          </p:cNvPr>
          <p:cNvPicPr>
            <a:picLocks noChangeAspect="1"/>
          </p:cNvPicPr>
          <p:nvPr userDrawn="1"/>
        </p:nvPicPr>
        <p:blipFill>
          <a:blip r:embed="rId2"/>
          <a:stretch>
            <a:fillRect/>
          </a:stretch>
        </p:blipFill>
        <p:spPr>
          <a:xfrm>
            <a:off x="10857898" y="185135"/>
            <a:ext cx="991804" cy="991804"/>
          </a:xfrm>
          <a:prstGeom prst="rect">
            <a:avLst/>
          </a:prstGeom>
        </p:spPr>
      </p:pic>
      <p:pic>
        <p:nvPicPr>
          <p:cNvPr id="14" name="Picture 13" descr="Blue letters on a black background&#10;&#10;Description automatically generated">
            <a:extLst>
              <a:ext uri="{FF2B5EF4-FFF2-40B4-BE49-F238E27FC236}">
                <a16:creationId xmlns:a16="http://schemas.microsoft.com/office/drawing/2014/main" id="{98CF9686-30C2-DB1D-B583-847EFE460683}"/>
              </a:ext>
            </a:extLst>
          </p:cNvPr>
          <p:cNvPicPr>
            <a:picLocks noChangeAspect="1"/>
          </p:cNvPicPr>
          <p:nvPr userDrawn="1"/>
        </p:nvPicPr>
        <p:blipFill>
          <a:blip r:embed="rId3"/>
          <a:stretch>
            <a:fillRect/>
          </a:stretch>
        </p:blipFill>
        <p:spPr>
          <a:xfrm>
            <a:off x="5109267" y="6341131"/>
            <a:ext cx="1973466" cy="204937"/>
          </a:xfrm>
          <a:prstGeom prst="rect">
            <a:avLst/>
          </a:prstGeom>
        </p:spPr>
      </p:pic>
      <p:sp>
        <p:nvSpPr>
          <p:cNvPr id="15" name="TextBox 14">
            <a:extLst>
              <a:ext uri="{FF2B5EF4-FFF2-40B4-BE49-F238E27FC236}">
                <a16:creationId xmlns:a16="http://schemas.microsoft.com/office/drawing/2014/main" id="{685D6607-B90E-2734-B3C4-C66F9F032613}"/>
              </a:ext>
            </a:extLst>
          </p:cNvPr>
          <p:cNvSpPr txBox="1"/>
          <p:nvPr userDrawn="1"/>
        </p:nvSpPr>
        <p:spPr>
          <a:xfrm>
            <a:off x="4917186" y="6523693"/>
            <a:ext cx="2357628" cy="253916"/>
          </a:xfrm>
          <a:prstGeom prst="rect">
            <a:avLst/>
          </a:prstGeom>
          <a:noFill/>
        </p:spPr>
        <p:txBody>
          <a:bodyPr wrap="square" rtlCol="0">
            <a:spAutoFit/>
          </a:bodyPr>
          <a:lstStyle/>
          <a:p>
            <a:pPr algn="ctr"/>
            <a:r>
              <a:rPr lang="en-US" sz="1050" b="1" i="0" dirty="0">
                <a:solidFill>
                  <a:srgbClr val="0A2240"/>
                </a:solidFill>
                <a:latin typeface="Open Sans" panose="020B0606030504020204" pitchFamily="34" charset="0"/>
                <a:ea typeface="Open Sans" panose="020B0606030504020204" pitchFamily="34" charset="0"/>
                <a:cs typeface="Open Sans" panose="020B0606030504020204" pitchFamily="34" charset="0"/>
              </a:rPr>
              <a:t>FY 2024 Q3 Industry Day</a:t>
            </a:r>
          </a:p>
        </p:txBody>
      </p:sp>
    </p:spTree>
    <p:extLst>
      <p:ext uri="{BB962C8B-B14F-4D97-AF65-F5344CB8AC3E}">
        <p14:creationId xmlns:p14="http://schemas.microsoft.com/office/powerpoint/2010/main" val="400682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2C387A-A687-54DF-B755-C58E998A859C}"/>
              </a:ext>
            </a:extLst>
          </p:cNvPr>
          <p:cNvSpPr>
            <a:spLocks noGrp="1"/>
          </p:cNvSpPr>
          <p:nvPr>
            <p:ph idx="1"/>
          </p:nvPr>
        </p:nvSpPr>
        <p:spPr/>
        <p:txBody>
          <a:bodyPr>
            <a:normAutofit/>
          </a:bodyPr>
          <a:lstStyle>
            <a:lvl1pPr>
              <a:defRPr sz="2000">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432854F9-10DD-4885-6CA2-27452E48C2D3}"/>
              </a:ext>
            </a:extLst>
          </p:cNvPr>
          <p:cNvSpPr>
            <a:spLocks noGrp="1"/>
          </p:cNvSpPr>
          <p:nvPr>
            <p:ph type="sldNum" sz="quarter" idx="12"/>
          </p:nvPr>
        </p:nvSpPr>
        <p:spPr/>
        <p:txBody>
          <a:bodyPr/>
          <a:lstStyle/>
          <a:p>
            <a:fld id="{4B561252-FB38-834D-B8E6-D06ACCAAEFF9}" type="slidenum">
              <a:rPr lang="en-US" smtClean="0"/>
              <a:t>‹#›</a:t>
            </a:fld>
            <a:endParaRPr lang="en-US" dirty="0"/>
          </a:p>
        </p:txBody>
      </p:sp>
      <p:sp>
        <p:nvSpPr>
          <p:cNvPr id="7" name="Rectangle 6">
            <a:extLst>
              <a:ext uri="{FF2B5EF4-FFF2-40B4-BE49-F238E27FC236}">
                <a16:creationId xmlns:a16="http://schemas.microsoft.com/office/drawing/2014/main" id="{809E7E0C-96BD-984D-A676-EB0C0D099EF4}"/>
              </a:ext>
            </a:extLst>
          </p:cNvPr>
          <p:cNvSpPr/>
          <p:nvPr userDrawn="1"/>
        </p:nvSpPr>
        <p:spPr>
          <a:xfrm>
            <a:off x="0" y="0"/>
            <a:ext cx="12192000" cy="1426464"/>
          </a:xfrm>
          <a:prstGeom prst="rect">
            <a:avLst/>
          </a:prstGeom>
          <a:solidFill>
            <a:srgbClr val="0A22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CC447A-B566-EC34-9833-C38E716EDA43}"/>
              </a:ext>
            </a:extLst>
          </p:cNvPr>
          <p:cNvSpPr>
            <a:spLocks noGrp="1"/>
          </p:cNvSpPr>
          <p:nvPr>
            <p:ph type="title" hasCustomPrompt="1"/>
          </p:nvPr>
        </p:nvSpPr>
        <p:spPr>
          <a:xfrm>
            <a:off x="838200" y="294398"/>
            <a:ext cx="10515600" cy="837669"/>
          </a:xfrm>
        </p:spPr>
        <p:txBody>
          <a:bodyPr>
            <a:normAutofit/>
          </a:bodyPr>
          <a:lstStyle>
            <a:lvl1pPr>
              <a:defRPr sz="3200" b="1">
                <a:solidFill>
                  <a:schemeClr val="bg1"/>
                </a:solidFill>
                <a:latin typeface="EB Garamond" pitchFamily="2" charset="0"/>
                <a:ea typeface="EB Garamond" pitchFamily="2" charset="0"/>
              </a:defRPr>
            </a:lvl1pPr>
          </a:lstStyle>
          <a:p>
            <a:r>
              <a:rPr lang="en-US">
                <a:latin typeface="EB Garamond" pitchFamily="2" charset="0"/>
                <a:ea typeface="EB Garamond" pitchFamily="2" charset="0"/>
              </a:rPr>
              <a:t>Click to add title</a:t>
            </a:r>
            <a:endParaRPr lang="en-US"/>
          </a:p>
        </p:txBody>
      </p:sp>
      <p:cxnSp>
        <p:nvCxnSpPr>
          <p:cNvPr id="16" name="Straight Connector 15">
            <a:extLst>
              <a:ext uri="{FF2B5EF4-FFF2-40B4-BE49-F238E27FC236}">
                <a16:creationId xmlns:a16="http://schemas.microsoft.com/office/drawing/2014/main" id="{1C2536E8-6DD1-C8ED-64A9-FEB46DB8ECAA}"/>
              </a:ext>
            </a:extLst>
          </p:cNvPr>
          <p:cNvCxnSpPr>
            <a:cxnSpLocks/>
          </p:cNvCxnSpPr>
          <p:nvPr userDrawn="1"/>
        </p:nvCxnSpPr>
        <p:spPr>
          <a:xfrm>
            <a:off x="-6178" y="1426464"/>
            <a:ext cx="1299269" cy="0"/>
          </a:xfrm>
          <a:prstGeom prst="line">
            <a:avLst/>
          </a:prstGeom>
          <a:ln w="152400">
            <a:solidFill>
              <a:srgbClr val="FACE0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AE61978-552E-125D-A378-3FD2718CFDA8}"/>
              </a:ext>
            </a:extLst>
          </p:cNvPr>
          <p:cNvCxnSpPr>
            <a:cxnSpLocks/>
          </p:cNvCxnSpPr>
          <p:nvPr userDrawn="1"/>
        </p:nvCxnSpPr>
        <p:spPr>
          <a:xfrm>
            <a:off x="1254211" y="1426464"/>
            <a:ext cx="10937789" cy="0"/>
          </a:xfrm>
          <a:prstGeom prst="line">
            <a:avLst/>
          </a:prstGeom>
          <a:ln w="152400">
            <a:solidFill>
              <a:srgbClr val="2299C2"/>
            </a:solidFill>
          </a:ln>
        </p:spPr>
        <p:style>
          <a:lnRef idx="1">
            <a:schemeClr val="accent1"/>
          </a:lnRef>
          <a:fillRef idx="0">
            <a:schemeClr val="accent1"/>
          </a:fillRef>
          <a:effectRef idx="0">
            <a:schemeClr val="accent1"/>
          </a:effectRef>
          <a:fontRef idx="minor">
            <a:schemeClr val="tx1"/>
          </a:fontRef>
        </p:style>
      </p:cxnSp>
      <p:pic>
        <p:nvPicPr>
          <p:cNvPr id="25" name="Picture 24" descr="A logo of the united states department of state&#10;&#10;Description automatically generated">
            <a:extLst>
              <a:ext uri="{FF2B5EF4-FFF2-40B4-BE49-F238E27FC236}">
                <a16:creationId xmlns:a16="http://schemas.microsoft.com/office/drawing/2014/main" id="{37D79C8B-FFC7-2197-3445-151DCFA7F303}"/>
              </a:ext>
            </a:extLst>
          </p:cNvPr>
          <p:cNvPicPr>
            <a:picLocks noChangeAspect="1"/>
          </p:cNvPicPr>
          <p:nvPr userDrawn="1"/>
        </p:nvPicPr>
        <p:blipFill>
          <a:blip r:embed="rId2"/>
          <a:stretch>
            <a:fillRect/>
          </a:stretch>
        </p:blipFill>
        <p:spPr>
          <a:xfrm>
            <a:off x="10857898" y="185135"/>
            <a:ext cx="991804" cy="991804"/>
          </a:xfrm>
          <a:prstGeom prst="rect">
            <a:avLst/>
          </a:prstGeom>
        </p:spPr>
      </p:pic>
      <p:pic>
        <p:nvPicPr>
          <p:cNvPr id="8" name="Picture 7" descr="Blue letters on a black background&#10;&#10;Description automatically generated">
            <a:extLst>
              <a:ext uri="{FF2B5EF4-FFF2-40B4-BE49-F238E27FC236}">
                <a16:creationId xmlns:a16="http://schemas.microsoft.com/office/drawing/2014/main" id="{3CC23B84-6DB7-B146-8E84-61E874990249}"/>
              </a:ext>
            </a:extLst>
          </p:cNvPr>
          <p:cNvPicPr>
            <a:picLocks noChangeAspect="1"/>
          </p:cNvPicPr>
          <p:nvPr userDrawn="1"/>
        </p:nvPicPr>
        <p:blipFill>
          <a:blip r:embed="rId3"/>
          <a:stretch>
            <a:fillRect/>
          </a:stretch>
        </p:blipFill>
        <p:spPr>
          <a:xfrm>
            <a:off x="5109267" y="6338071"/>
            <a:ext cx="1973466" cy="204937"/>
          </a:xfrm>
          <a:prstGeom prst="rect">
            <a:avLst/>
          </a:prstGeom>
        </p:spPr>
      </p:pic>
      <p:sp>
        <p:nvSpPr>
          <p:cNvPr id="9" name="TextBox 8">
            <a:extLst>
              <a:ext uri="{FF2B5EF4-FFF2-40B4-BE49-F238E27FC236}">
                <a16:creationId xmlns:a16="http://schemas.microsoft.com/office/drawing/2014/main" id="{BA237D1F-C4F5-8512-4C74-3ECC304BF14A}"/>
              </a:ext>
            </a:extLst>
          </p:cNvPr>
          <p:cNvSpPr txBox="1"/>
          <p:nvPr userDrawn="1"/>
        </p:nvSpPr>
        <p:spPr>
          <a:xfrm>
            <a:off x="4917186" y="6520633"/>
            <a:ext cx="2357628" cy="253916"/>
          </a:xfrm>
          <a:prstGeom prst="rect">
            <a:avLst/>
          </a:prstGeom>
          <a:noFill/>
        </p:spPr>
        <p:txBody>
          <a:bodyPr wrap="square" rtlCol="0">
            <a:spAutoFit/>
          </a:bodyPr>
          <a:lstStyle/>
          <a:p>
            <a:pPr algn="ctr"/>
            <a:r>
              <a:rPr lang="en-US" sz="1050" b="1" i="0" dirty="0">
                <a:solidFill>
                  <a:srgbClr val="0A2240"/>
                </a:solidFill>
                <a:latin typeface="Open Sans" panose="020B0606030504020204" pitchFamily="34" charset="0"/>
                <a:ea typeface="Open Sans" panose="020B0606030504020204" pitchFamily="34" charset="0"/>
                <a:cs typeface="Open Sans" panose="020B0606030504020204" pitchFamily="34" charset="0"/>
              </a:rPr>
              <a:t> FY 2024 Q3 Industry Day</a:t>
            </a:r>
          </a:p>
        </p:txBody>
      </p:sp>
    </p:spTree>
    <p:extLst>
      <p:ext uri="{BB962C8B-B14F-4D97-AF65-F5344CB8AC3E}">
        <p14:creationId xmlns:p14="http://schemas.microsoft.com/office/powerpoint/2010/main" val="3551610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627F57A-7E77-36B9-4D4B-527460E28084}"/>
              </a:ext>
            </a:extLst>
          </p:cNvPr>
          <p:cNvSpPr>
            <a:spLocks noGrp="1"/>
          </p:cNvSpPr>
          <p:nvPr>
            <p:ph sz="half" idx="2"/>
          </p:nvPr>
        </p:nvSpPr>
        <p:spPr>
          <a:xfrm>
            <a:off x="839788" y="1707512"/>
            <a:ext cx="5157787" cy="4482151"/>
          </a:xfrm>
        </p:spPr>
        <p:txBody>
          <a:bodyPr>
            <a:normAutofit/>
          </a:bodyPr>
          <a:lstStyle>
            <a:lvl1pPr>
              <a:defRPr sz="2000"/>
            </a:lvl1pPr>
            <a:lvl2pPr marL="457200" indent="0">
              <a:buNone/>
              <a:defRPr/>
            </a:lvl2pPr>
          </a:lstStyle>
          <a:p>
            <a:pPr lvl="0"/>
            <a:r>
              <a:rPr lang="en-US"/>
              <a:t>Click to edit Master text styles</a:t>
            </a:r>
          </a:p>
        </p:txBody>
      </p:sp>
      <p:sp>
        <p:nvSpPr>
          <p:cNvPr id="6" name="Content Placeholder 5">
            <a:extLst>
              <a:ext uri="{FF2B5EF4-FFF2-40B4-BE49-F238E27FC236}">
                <a16:creationId xmlns:a16="http://schemas.microsoft.com/office/drawing/2014/main" id="{5EC1D5FA-0776-4A5F-0DCB-3745AC9FF16E}"/>
              </a:ext>
            </a:extLst>
          </p:cNvPr>
          <p:cNvSpPr>
            <a:spLocks noGrp="1"/>
          </p:cNvSpPr>
          <p:nvPr>
            <p:ph sz="quarter" idx="4"/>
          </p:nvPr>
        </p:nvSpPr>
        <p:spPr>
          <a:xfrm>
            <a:off x="6172200" y="1707512"/>
            <a:ext cx="5183188" cy="4482151"/>
          </a:xfrm>
        </p:spPr>
        <p:txBody>
          <a:bodyPr>
            <a:normAutofit/>
          </a:bodyPr>
          <a:lstStyle>
            <a:lvl1pPr>
              <a:defRPr sz="2000"/>
            </a:lvl1pPr>
          </a:lstStyle>
          <a:p>
            <a:pPr lvl="0"/>
            <a:r>
              <a:rPr lang="en-US"/>
              <a:t>Click to edit Master text styles</a:t>
            </a:r>
          </a:p>
        </p:txBody>
      </p:sp>
      <p:sp>
        <p:nvSpPr>
          <p:cNvPr id="10" name="Rectangle 9">
            <a:extLst>
              <a:ext uri="{FF2B5EF4-FFF2-40B4-BE49-F238E27FC236}">
                <a16:creationId xmlns:a16="http://schemas.microsoft.com/office/drawing/2014/main" id="{F2E13108-99AC-4A25-6865-31F19DDAF940}"/>
              </a:ext>
            </a:extLst>
          </p:cNvPr>
          <p:cNvSpPr/>
          <p:nvPr userDrawn="1"/>
        </p:nvSpPr>
        <p:spPr>
          <a:xfrm>
            <a:off x="0" y="0"/>
            <a:ext cx="12192000" cy="1426464"/>
          </a:xfrm>
          <a:prstGeom prst="rect">
            <a:avLst/>
          </a:prstGeom>
          <a:solidFill>
            <a:srgbClr val="0A22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4519071-094E-1528-2AEF-EC8E3ECDD589}"/>
              </a:ext>
            </a:extLst>
          </p:cNvPr>
          <p:cNvCxnSpPr>
            <a:cxnSpLocks/>
          </p:cNvCxnSpPr>
          <p:nvPr userDrawn="1"/>
        </p:nvCxnSpPr>
        <p:spPr>
          <a:xfrm>
            <a:off x="-6178" y="1426464"/>
            <a:ext cx="1299269" cy="0"/>
          </a:xfrm>
          <a:prstGeom prst="line">
            <a:avLst/>
          </a:prstGeom>
          <a:ln w="152400">
            <a:solidFill>
              <a:srgbClr val="FACE0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569027-F2DC-DFA6-4F84-B0A54F056D68}"/>
              </a:ext>
            </a:extLst>
          </p:cNvPr>
          <p:cNvCxnSpPr>
            <a:cxnSpLocks/>
          </p:cNvCxnSpPr>
          <p:nvPr userDrawn="1"/>
        </p:nvCxnSpPr>
        <p:spPr>
          <a:xfrm>
            <a:off x="1254211" y="1426464"/>
            <a:ext cx="10937789" cy="0"/>
          </a:xfrm>
          <a:prstGeom prst="line">
            <a:avLst/>
          </a:prstGeom>
          <a:ln w="152400">
            <a:solidFill>
              <a:srgbClr val="2299C2"/>
            </a:solidFill>
          </a:ln>
        </p:spPr>
        <p:style>
          <a:lnRef idx="1">
            <a:schemeClr val="accent1"/>
          </a:lnRef>
          <a:fillRef idx="0">
            <a:schemeClr val="accent1"/>
          </a:fillRef>
          <a:effectRef idx="0">
            <a:schemeClr val="accent1"/>
          </a:effectRef>
          <a:fontRef idx="minor">
            <a:schemeClr val="tx1"/>
          </a:fontRef>
        </p:style>
      </p:cxnSp>
      <p:pic>
        <p:nvPicPr>
          <p:cNvPr id="13" name="Picture 12" descr="A logo of the united states department of state&#10;&#10;Description automatically generated">
            <a:extLst>
              <a:ext uri="{FF2B5EF4-FFF2-40B4-BE49-F238E27FC236}">
                <a16:creationId xmlns:a16="http://schemas.microsoft.com/office/drawing/2014/main" id="{4AD6B932-EF21-6EE4-4A71-52E7B3810F13}"/>
              </a:ext>
            </a:extLst>
          </p:cNvPr>
          <p:cNvPicPr>
            <a:picLocks noChangeAspect="1"/>
          </p:cNvPicPr>
          <p:nvPr userDrawn="1"/>
        </p:nvPicPr>
        <p:blipFill>
          <a:blip r:embed="rId2"/>
          <a:stretch>
            <a:fillRect/>
          </a:stretch>
        </p:blipFill>
        <p:spPr>
          <a:xfrm>
            <a:off x="10857898" y="185135"/>
            <a:ext cx="991804" cy="991804"/>
          </a:xfrm>
          <a:prstGeom prst="rect">
            <a:avLst/>
          </a:prstGeom>
        </p:spPr>
      </p:pic>
      <p:sp>
        <p:nvSpPr>
          <p:cNvPr id="2" name="Title 1">
            <a:extLst>
              <a:ext uri="{FF2B5EF4-FFF2-40B4-BE49-F238E27FC236}">
                <a16:creationId xmlns:a16="http://schemas.microsoft.com/office/drawing/2014/main" id="{CC5F86BD-D09F-65FA-DA91-5A9BC001C0F6}"/>
              </a:ext>
            </a:extLst>
          </p:cNvPr>
          <p:cNvSpPr>
            <a:spLocks noGrp="1"/>
          </p:cNvSpPr>
          <p:nvPr>
            <p:ph type="title" hasCustomPrompt="1"/>
          </p:nvPr>
        </p:nvSpPr>
        <p:spPr>
          <a:xfrm>
            <a:off x="838200" y="466183"/>
            <a:ext cx="10515600" cy="494098"/>
          </a:xfrm>
        </p:spPr>
        <p:txBody>
          <a:bodyPr>
            <a:normAutofit/>
          </a:bodyPr>
          <a:lstStyle>
            <a:lvl1pPr>
              <a:defRPr sz="3200" b="1">
                <a:solidFill>
                  <a:schemeClr val="bg1"/>
                </a:solidFill>
              </a:defRPr>
            </a:lvl1pPr>
          </a:lstStyle>
          <a:p>
            <a:r>
              <a:rPr lang="en-US">
                <a:latin typeface="EB Garamond" pitchFamily="2" charset="0"/>
                <a:ea typeface="EB Garamond" pitchFamily="2" charset="0"/>
              </a:rPr>
              <a:t>Click to add title</a:t>
            </a:r>
            <a:endParaRPr lang="en-US"/>
          </a:p>
        </p:txBody>
      </p:sp>
      <p:sp>
        <p:nvSpPr>
          <p:cNvPr id="16" name="Slide Number Placeholder 5">
            <a:extLst>
              <a:ext uri="{FF2B5EF4-FFF2-40B4-BE49-F238E27FC236}">
                <a16:creationId xmlns:a16="http://schemas.microsoft.com/office/drawing/2014/main" id="{AD1F013A-FD00-41FA-27D2-365AA1645DDB}"/>
              </a:ext>
            </a:extLst>
          </p:cNvPr>
          <p:cNvSpPr>
            <a:spLocks noGrp="1"/>
          </p:cNvSpPr>
          <p:nvPr>
            <p:ph type="sldNum" sz="quarter" idx="12"/>
          </p:nvPr>
        </p:nvSpPr>
        <p:spPr>
          <a:xfrm>
            <a:off x="8610600" y="6356348"/>
            <a:ext cx="2743200" cy="365125"/>
          </a:xfrm>
        </p:spPr>
        <p:txBody>
          <a:bodyPr/>
          <a:lstStyle/>
          <a:p>
            <a:fld id="{4B561252-FB38-834D-B8E6-D06ACCAAEFF9}" type="slidenum">
              <a:rPr lang="en-US" smtClean="0"/>
              <a:t>‹#›</a:t>
            </a:fld>
            <a:endParaRPr lang="en-US" dirty="0"/>
          </a:p>
        </p:txBody>
      </p:sp>
      <p:pic>
        <p:nvPicPr>
          <p:cNvPr id="3" name="Picture 2" descr="Blue letters on a black background&#10;&#10;Description automatically generated">
            <a:extLst>
              <a:ext uri="{FF2B5EF4-FFF2-40B4-BE49-F238E27FC236}">
                <a16:creationId xmlns:a16="http://schemas.microsoft.com/office/drawing/2014/main" id="{1A7D52FF-5713-A8D8-3B1E-60F5A3393FDE}"/>
              </a:ext>
            </a:extLst>
          </p:cNvPr>
          <p:cNvPicPr>
            <a:picLocks noChangeAspect="1"/>
          </p:cNvPicPr>
          <p:nvPr userDrawn="1"/>
        </p:nvPicPr>
        <p:blipFill>
          <a:blip r:embed="rId3"/>
          <a:stretch>
            <a:fillRect/>
          </a:stretch>
        </p:blipFill>
        <p:spPr>
          <a:xfrm>
            <a:off x="5109267" y="6356348"/>
            <a:ext cx="1973466" cy="204937"/>
          </a:xfrm>
          <a:prstGeom prst="rect">
            <a:avLst/>
          </a:prstGeom>
        </p:spPr>
      </p:pic>
      <p:sp>
        <p:nvSpPr>
          <p:cNvPr id="5" name="TextBox 4">
            <a:extLst>
              <a:ext uri="{FF2B5EF4-FFF2-40B4-BE49-F238E27FC236}">
                <a16:creationId xmlns:a16="http://schemas.microsoft.com/office/drawing/2014/main" id="{3ED59EB5-BA89-AF0A-BF19-11D72EBED58F}"/>
              </a:ext>
            </a:extLst>
          </p:cNvPr>
          <p:cNvSpPr txBox="1"/>
          <p:nvPr userDrawn="1"/>
        </p:nvSpPr>
        <p:spPr>
          <a:xfrm>
            <a:off x="4917186" y="6538910"/>
            <a:ext cx="2357628" cy="253916"/>
          </a:xfrm>
          <a:prstGeom prst="rect">
            <a:avLst/>
          </a:prstGeom>
          <a:noFill/>
        </p:spPr>
        <p:txBody>
          <a:bodyPr wrap="square" rtlCol="0">
            <a:spAutoFit/>
          </a:bodyPr>
          <a:lstStyle/>
          <a:p>
            <a:pPr algn="ctr"/>
            <a:r>
              <a:rPr lang="en-US" sz="1050" b="1" i="0" dirty="0">
                <a:solidFill>
                  <a:srgbClr val="0A2240"/>
                </a:solidFill>
                <a:latin typeface="Open Sans" panose="020B0606030504020204" pitchFamily="34" charset="0"/>
                <a:ea typeface="Open Sans" panose="020B0606030504020204" pitchFamily="34" charset="0"/>
                <a:cs typeface="Open Sans" panose="020B0606030504020204" pitchFamily="34" charset="0"/>
              </a:rPr>
              <a:t>FY 2024 Q3 Industry Day</a:t>
            </a:r>
          </a:p>
        </p:txBody>
      </p:sp>
    </p:spTree>
    <p:extLst>
      <p:ext uri="{BB962C8B-B14F-4D97-AF65-F5344CB8AC3E}">
        <p14:creationId xmlns:p14="http://schemas.microsoft.com/office/powerpoint/2010/main" val="847574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3BECA6-CB20-C729-20EF-28748E4A9865}"/>
              </a:ext>
            </a:extLst>
          </p:cNvPr>
          <p:cNvSpPr>
            <a:spLocks noGrp="1"/>
          </p:cNvSpPr>
          <p:nvPr>
            <p:ph idx="1"/>
          </p:nvPr>
        </p:nvSpPr>
        <p:spPr>
          <a:xfrm>
            <a:off x="6302806" y="663451"/>
            <a:ext cx="5341450" cy="5521568"/>
          </a:xfrm>
        </p:spPr>
        <p:txBody>
          <a:bodyPr>
            <a:normAutofit/>
          </a:bodyPr>
          <a:lstStyle>
            <a:lvl1pPr>
              <a:defRPr sz="2000">
                <a:latin typeface="Open Sans" panose="020B0606030504020204" pitchFamily="34" charset="0"/>
                <a:ea typeface="Open Sans" panose="020B0606030504020204" pitchFamily="34" charset="0"/>
                <a:cs typeface="Open Sans" panose="020B0606030504020204" pitchFamily="34" charset="0"/>
              </a:defRPr>
            </a:lvl1pPr>
            <a:lvl2pPr>
              <a:defRPr sz="2800">
                <a:latin typeface="Open Sans" panose="020B0606030504020204" pitchFamily="34" charset="0"/>
                <a:ea typeface="Open Sans" panose="020B0606030504020204" pitchFamily="34" charset="0"/>
                <a:cs typeface="Open Sans" panose="020B0606030504020204" pitchFamily="34" charset="0"/>
              </a:defRPr>
            </a:lvl2pPr>
            <a:lvl3pPr>
              <a:defRPr sz="2400">
                <a:latin typeface="Open Sans" panose="020B0606030504020204" pitchFamily="34" charset="0"/>
                <a:ea typeface="Open Sans" panose="020B0606030504020204" pitchFamily="34" charset="0"/>
                <a:cs typeface="Open Sans" panose="020B0606030504020204" pitchFamily="34" charset="0"/>
              </a:defRPr>
            </a:lvl3pPr>
            <a:lvl4pPr>
              <a:defRPr sz="2000">
                <a:latin typeface="Open Sans" panose="020B0606030504020204" pitchFamily="34" charset="0"/>
                <a:ea typeface="Open Sans" panose="020B0606030504020204" pitchFamily="34" charset="0"/>
                <a:cs typeface="Open Sans" panose="020B0606030504020204" pitchFamily="34" charset="0"/>
              </a:defRPr>
            </a:lvl4pPr>
            <a:lvl5pPr>
              <a:defRPr sz="2000">
                <a:latin typeface="Open Sans" panose="020B0606030504020204" pitchFamily="34" charset="0"/>
                <a:ea typeface="Open Sans" panose="020B0606030504020204" pitchFamily="34" charset="0"/>
                <a:cs typeface="Open Sans" panose="020B0606030504020204" pitchFamily="34" charset="0"/>
              </a:defRPr>
            </a:lvl5pPr>
            <a:lvl6pPr>
              <a:defRPr sz="2000"/>
            </a:lvl6pPr>
            <a:lvl7pPr>
              <a:defRPr sz="2000"/>
            </a:lvl7pPr>
            <a:lvl8pPr>
              <a:defRPr sz="2000"/>
            </a:lvl8pPr>
            <a:lvl9pPr>
              <a:defRPr sz="2000"/>
            </a:lvl9pPr>
          </a:lstStyle>
          <a:p>
            <a:pPr lvl="0"/>
            <a:r>
              <a:rPr lang="en-US"/>
              <a:t>Click to edit Master text styles</a:t>
            </a:r>
          </a:p>
        </p:txBody>
      </p:sp>
      <p:sp>
        <p:nvSpPr>
          <p:cNvPr id="8" name="Rectangle 7">
            <a:extLst>
              <a:ext uri="{FF2B5EF4-FFF2-40B4-BE49-F238E27FC236}">
                <a16:creationId xmlns:a16="http://schemas.microsoft.com/office/drawing/2014/main" id="{F6F28B0D-F650-800F-407C-063A4F7BED0B}"/>
              </a:ext>
            </a:extLst>
          </p:cNvPr>
          <p:cNvSpPr/>
          <p:nvPr userDrawn="1"/>
        </p:nvSpPr>
        <p:spPr>
          <a:xfrm>
            <a:off x="139705" y="0"/>
            <a:ext cx="5590926" cy="6858000"/>
          </a:xfrm>
          <a:prstGeom prst="rect">
            <a:avLst/>
          </a:prstGeom>
          <a:solidFill>
            <a:srgbClr val="0A22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blue outline of a eagle with wings and a star and a circle with arrows&#10;&#10;Description automatically generated">
            <a:extLst>
              <a:ext uri="{FF2B5EF4-FFF2-40B4-BE49-F238E27FC236}">
                <a16:creationId xmlns:a16="http://schemas.microsoft.com/office/drawing/2014/main" id="{B1184394-E691-AA46-7249-9393C666A2F1}"/>
              </a:ext>
            </a:extLst>
          </p:cNvPr>
          <p:cNvPicPr>
            <a:picLocks noChangeAspect="1"/>
          </p:cNvPicPr>
          <p:nvPr userDrawn="1"/>
        </p:nvPicPr>
        <p:blipFill>
          <a:blip r:embed="rId2">
            <a:alphaModFix amt="13000"/>
          </a:blip>
          <a:stretch>
            <a:fillRect/>
          </a:stretch>
        </p:blipFill>
        <p:spPr>
          <a:xfrm>
            <a:off x="303886" y="805651"/>
            <a:ext cx="5237163" cy="5237163"/>
          </a:xfrm>
          <a:prstGeom prst="rect">
            <a:avLst/>
          </a:prstGeom>
        </p:spPr>
      </p:pic>
      <p:sp>
        <p:nvSpPr>
          <p:cNvPr id="2" name="Title 1">
            <a:extLst>
              <a:ext uri="{FF2B5EF4-FFF2-40B4-BE49-F238E27FC236}">
                <a16:creationId xmlns:a16="http://schemas.microsoft.com/office/drawing/2014/main" id="{84E4FBAC-5A1C-B9C2-EA62-749B53CC76DC}"/>
              </a:ext>
            </a:extLst>
          </p:cNvPr>
          <p:cNvSpPr>
            <a:spLocks noGrp="1"/>
          </p:cNvSpPr>
          <p:nvPr>
            <p:ph type="title" hasCustomPrompt="1"/>
          </p:nvPr>
        </p:nvSpPr>
        <p:spPr>
          <a:xfrm>
            <a:off x="752139" y="3078879"/>
            <a:ext cx="4366058" cy="690706"/>
          </a:xfrm>
        </p:spPr>
        <p:txBody>
          <a:bodyPr anchor="b">
            <a:normAutofit/>
          </a:bodyPr>
          <a:lstStyle>
            <a:lvl1pPr algn="ctr">
              <a:defRPr sz="4000" b="1">
                <a:solidFill>
                  <a:schemeClr val="bg1"/>
                </a:solidFill>
              </a:defRPr>
            </a:lvl1pPr>
          </a:lstStyle>
          <a:p>
            <a:r>
              <a:rPr lang="en-US"/>
              <a:t>Click to add title</a:t>
            </a:r>
          </a:p>
        </p:txBody>
      </p:sp>
      <p:cxnSp>
        <p:nvCxnSpPr>
          <p:cNvPr id="27" name="Straight Connector 26">
            <a:extLst>
              <a:ext uri="{FF2B5EF4-FFF2-40B4-BE49-F238E27FC236}">
                <a16:creationId xmlns:a16="http://schemas.microsoft.com/office/drawing/2014/main" id="{732F1DF1-9F6B-20B3-AADD-B8B0CE60F5F7}"/>
              </a:ext>
            </a:extLst>
          </p:cNvPr>
          <p:cNvCxnSpPr>
            <a:cxnSpLocks/>
          </p:cNvCxnSpPr>
          <p:nvPr userDrawn="1"/>
        </p:nvCxnSpPr>
        <p:spPr>
          <a:xfrm>
            <a:off x="72971" y="-6630"/>
            <a:ext cx="0" cy="1835296"/>
          </a:xfrm>
          <a:prstGeom prst="line">
            <a:avLst/>
          </a:prstGeom>
          <a:ln w="152400">
            <a:solidFill>
              <a:srgbClr val="FACE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D5C5151-F12B-2F9F-17D6-55531AD0CE99}"/>
              </a:ext>
            </a:extLst>
          </p:cNvPr>
          <p:cNvCxnSpPr>
            <a:cxnSpLocks/>
          </p:cNvCxnSpPr>
          <p:nvPr userDrawn="1"/>
        </p:nvCxnSpPr>
        <p:spPr>
          <a:xfrm>
            <a:off x="72971" y="1823022"/>
            <a:ext cx="0" cy="5045995"/>
          </a:xfrm>
          <a:prstGeom prst="line">
            <a:avLst/>
          </a:prstGeom>
          <a:ln w="152400">
            <a:solidFill>
              <a:srgbClr val="2299C2"/>
            </a:solidFill>
          </a:ln>
        </p:spPr>
        <p:style>
          <a:lnRef idx="1">
            <a:schemeClr val="accent1"/>
          </a:lnRef>
          <a:fillRef idx="0">
            <a:schemeClr val="accent1"/>
          </a:fillRef>
          <a:effectRef idx="0">
            <a:schemeClr val="accent1"/>
          </a:effectRef>
          <a:fontRef idx="minor">
            <a:schemeClr val="tx1"/>
          </a:fontRef>
        </p:style>
      </p:cxnSp>
      <p:sp>
        <p:nvSpPr>
          <p:cNvPr id="33" name="Slide Number Placeholder 5">
            <a:extLst>
              <a:ext uri="{FF2B5EF4-FFF2-40B4-BE49-F238E27FC236}">
                <a16:creationId xmlns:a16="http://schemas.microsoft.com/office/drawing/2014/main" id="{401151DB-A672-56A0-2A36-5CB4860536A4}"/>
              </a:ext>
            </a:extLst>
          </p:cNvPr>
          <p:cNvSpPr>
            <a:spLocks noGrp="1"/>
          </p:cNvSpPr>
          <p:nvPr>
            <p:ph type="sldNum" sz="quarter" idx="12"/>
          </p:nvPr>
        </p:nvSpPr>
        <p:spPr>
          <a:xfrm>
            <a:off x="11065564" y="6358386"/>
            <a:ext cx="578691" cy="365125"/>
          </a:xfrm>
        </p:spPr>
        <p:txBody>
          <a:bodyPr/>
          <a:lstStyle/>
          <a:p>
            <a:fld id="{4B561252-FB38-834D-B8E6-D06ACCAAEFF9}" type="slidenum">
              <a:rPr lang="en-US" smtClean="0"/>
              <a:t>‹#›</a:t>
            </a:fld>
            <a:endParaRPr lang="en-US" dirty="0"/>
          </a:p>
        </p:txBody>
      </p:sp>
      <p:pic>
        <p:nvPicPr>
          <p:cNvPr id="4" name="Picture 3" descr="Blue letters on a black background&#10;&#10;Description automatically generated">
            <a:extLst>
              <a:ext uri="{FF2B5EF4-FFF2-40B4-BE49-F238E27FC236}">
                <a16:creationId xmlns:a16="http://schemas.microsoft.com/office/drawing/2014/main" id="{6C7D0B53-7FBB-9DA3-1038-1B1927EB2C50}"/>
              </a:ext>
            </a:extLst>
          </p:cNvPr>
          <p:cNvPicPr>
            <a:picLocks noChangeAspect="1"/>
          </p:cNvPicPr>
          <p:nvPr userDrawn="1"/>
        </p:nvPicPr>
        <p:blipFill>
          <a:blip r:embed="rId3"/>
          <a:stretch>
            <a:fillRect/>
          </a:stretch>
        </p:blipFill>
        <p:spPr>
          <a:xfrm>
            <a:off x="7986798" y="6330954"/>
            <a:ext cx="1973466" cy="204937"/>
          </a:xfrm>
          <a:prstGeom prst="rect">
            <a:avLst/>
          </a:prstGeom>
        </p:spPr>
      </p:pic>
      <p:sp>
        <p:nvSpPr>
          <p:cNvPr id="5" name="TextBox 4">
            <a:extLst>
              <a:ext uri="{FF2B5EF4-FFF2-40B4-BE49-F238E27FC236}">
                <a16:creationId xmlns:a16="http://schemas.microsoft.com/office/drawing/2014/main" id="{0C42C731-3273-CCE7-4A43-F74B2945BDEF}"/>
              </a:ext>
            </a:extLst>
          </p:cNvPr>
          <p:cNvSpPr txBox="1"/>
          <p:nvPr userDrawn="1"/>
        </p:nvSpPr>
        <p:spPr>
          <a:xfrm>
            <a:off x="7794717" y="6513516"/>
            <a:ext cx="2357628" cy="253916"/>
          </a:xfrm>
          <a:prstGeom prst="rect">
            <a:avLst/>
          </a:prstGeom>
          <a:noFill/>
        </p:spPr>
        <p:txBody>
          <a:bodyPr wrap="square" rtlCol="0">
            <a:spAutoFit/>
          </a:bodyPr>
          <a:lstStyle/>
          <a:p>
            <a:pPr algn="ctr"/>
            <a:r>
              <a:rPr lang="en-US" sz="1050" b="1" i="0" dirty="0">
                <a:solidFill>
                  <a:srgbClr val="0A2240"/>
                </a:solidFill>
                <a:latin typeface="Open Sans" panose="020B0606030504020204" pitchFamily="34" charset="0"/>
                <a:ea typeface="Open Sans" panose="020B0606030504020204" pitchFamily="34" charset="0"/>
                <a:cs typeface="Open Sans" panose="020B0606030504020204" pitchFamily="34" charset="0"/>
              </a:rPr>
              <a:t>FY 2024 Q3 Industry Day</a:t>
            </a:r>
          </a:p>
        </p:txBody>
      </p:sp>
    </p:spTree>
    <p:extLst>
      <p:ext uri="{BB962C8B-B14F-4D97-AF65-F5344CB8AC3E}">
        <p14:creationId xmlns:p14="http://schemas.microsoft.com/office/powerpoint/2010/main" val="363044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74"/>
        <p:cNvGrpSpPr/>
        <p:nvPr/>
      </p:nvGrpSpPr>
      <p:grpSpPr>
        <a:xfrm>
          <a:off x="0" y="0"/>
          <a:ext cx="0" cy="0"/>
          <a:chOff x="0" y="0"/>
          <a:chExt cx="0" cy="0"/>
        </a:xfrm>
      </p:grpSpPr>
      <p:sp>
        <p:nvSpPr>
          <p:cNvPr id="75" name="Google Shape;75;p8"/>
          <p:cNvSpPr/>
          <p:nvPr/>
        </p:nvSpPr>
        <p:spPr>
          <a:xfrm>
            <a:off x="-28600" y="-9533"/>
            <a:ext cx="12249200" cy="1427600"/>
          </a:xfrm>
          <a:prstGeom prst="rect">
            <a:avLst/>
          </a:prstGeom>
          <a:solidFill>
            <a:srgbClr val="06213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867" dirty="0"/>
          </a:p>
        </p:txBody>
      </p:sp>
      <p:pic>
        <p:nvPicPr>
          <p:cNvPr id="76" name="Google Shape;76;p8" title="Outlined U.S. Department of State seal without text"/>
          <p:cNvPicPr preferRelativeResize="0"/>
          <p:nvPr/>
        </p:nvPicPr>
        <p:blipFill rotWithShape="1">
          <a:blip r:embed="rId2">
            <a:alphaModFix amt="70000"/>
          </a:blip>
          <a:srcRect l="4303" t="29301" r="6051" b="53664"/>
          <a:stretch/>
        </p:blipFill>
        <p:spPr>
          <a:xfrm>
            <a:off x="4771167" y="0"/>
            <a:ext cx="7442901" cy="1414299"/>
          </a:xfrm>
          <a:prstGeom prst="rect">
            <a:avLst/>
          </a:prstGeom>
          <a:noFill/>
          <a:ln>
            <a:noFill/>
          </a:ln>
        </p:spPr>
      </p:pic>
      <p:grpSp>
        <p:nvGrpSpPr>
          <p:cNvPr id="77" name="Google Shape;77;p8"/>
          <p:cNvGrpSpPr/>
          <p:nvPr/>
        </p:nvGrpSpPr>
        <p:grpSpPr>
          <a:xfrm>
            <a:off x="415849" y="240474"/>
            <a:ext cx="750387" cy="184249"/>
            <a:chOff x="4083975" y="3226850"/>
            <a:chExt cx="976050" cy="239700"/>
          </a:xfrm>
        </p:grpSpPr>
        <p:sp>
          <p:nvSpPr>
            <p:cNvPr id="78" name="Google Shape;78;p8" title="gold star"/>
            <p:cNvSpPr/>
            <p:nvPr/>
          </p:nvSpPr>
          <p:spPr>
            <a:xfrm>
              <a:off x="408397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79" name="Google Shape;79;p8" title="gold star"/>
            <p:cNvSpPr/>
            <p:nvPr/>
          </p:nvSpPr>
          <p:spPr>
            <a:xfrm>
              <a:off x="4445850"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80" name="Google Shape;80;p8" title="gold star"/>
            <p:cNvSpPr/>
            <p:nvPr/>
          </p:nvSpPr>
          <p:spPr>
            <a:xfrm>
              <a:off x="480772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grpSp>
      <p:sp>
        <p:nvSpPr>
          <p:cNvPr id="81" name="Google Shape;81;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lstStyle>
            <a:lvl1pPr lvl="0">
              <a:spcBef>
                <a:spcPts val="0"/>
              </a:spcBef>
              <a:spcAft>
                <a:spcPts val="0"/>
              </a:spcAft>
              <a:buClr>
                <a:srgbClr val="8E683D"/>
              </a:buClr>
              <a:buSzPts val="4800"/>
              <a:buNone/>
              <a:defRPr sz="6400">
                <a:solidFill>
                  <a:srgbClr val="8E683D"/>
                </a:solidFill>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82" name="Google Shape;82;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extLst>
      <p:ext uri="{BB962C8B-B14F-4D97-AF65-F5344CB8AC3E}">
        <p14:creationId xmlns:p14="http://schemas.microsoft.com/office/powerpoint/2010/main" val="3948397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6"/>
        <p:cNvGrpSpPr/>
        <p:nvPr/>
      </p:nvGrpSpPr>
      <p:grpSpPr>
        <a:xfrm>
          <a:off x="0" y="0"/>
          <a:ext cx="0" cy="0"/>
          <a:chOff x="0" y="0"/>
          <a:chExt cx="0" cy="0"/>
        </a:xfrm>
      </p:grpSpPr>
      <p:sp>
        <p:nvSpPr>
          <p:cNvPr id="37" name="Google Shape;37;p4"/>
          <p:cNvSpPr/>
          <p:nvPr/>
        </p:nvSpPr>
        <p:spPr>
          <a:xfrm>
            <a:off x="-28600" y="-9533"/>
            <a:ext cx="12249200" cy="1427600"/>
          </a:xfrm>
          <a:prstGeom prst="rect">
            <a:avLst/>
          </a:prstGeom>
          <a:solidFill>
            <a:srgbClr val="06213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867" dirty="0"/>
          </a:p>
        </p:txBody>
      </p:sp>
      <p:pic>
        <p:nvPicPr>
          <p:cNvPr id="38" name="Google Shape;38;p4" title="Outlined U.S. Department of State seal without text"/>
          <p:cNvPicPr preferRelativeResize="0"/>
          <p:nvPr/>
        </p:nvPicPr>
        <p:blipFill rotWithShape="1">
          <a:blip r:embed="rId2">
            <a:alphaModFix amt="70000"/>
          </a:blip>
          <a:srcRect l="4303" t="29301" r="6051" b="53664"/>
          <a:stretch/>
        </p:blipFill>
        <p:spPr>
          <a:xfrm>
            <a:off x="4771167" y="0"/>
            <a:ext cx="7442901" cy="1414299"/>
          </a:xfrm>
          <a:prstGeom prst="rect">
            <a:avLst/>
          </a:prstGeom>
          <a:noFill/>
          <a:ln>
            <a:noFill/>
          </a:ln>
        </p:spPr>
      </p:pic>
      <p:grpSp>
        <p:nvGrpSpPr>
          <p:cNvPr id="39" name="Google Shape;39;p4"/>
          <p:cNvGrpSpPr/>
          <p:nvPr/>
        </p:nvGrpSpPr>
        <p:grpSpPr>
          <a:xfrm>
            <a:off x="415849" y="240474"/>
            <a:ext cx="750387" cy="184249"/>
            <a:chOff x="4083975" y="3226850"/>
            <a:chExt cx="976050" cy="239700"/>
          </a:xfrm>
        </p:grpSpPr>
        <p:sp>
          <p:nvSpPr>
            <p:cNvPr id="40" name="Google Shape;40;p4" title="gold star"/>
            <p:cNvSpPr/>
            <p:nvPr/>
          </p:nvSpPr>
          <p:spPr>
            <a:xfrm>
              <a:off x="408397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41" name="Google Shape;41;p4" title="gold star"/>
            <p:cNvSpPr/>
            <p:nvPr/>
          </p:nvSpPr>
          <p:spPr>
            <a:xfrm>
              <a:off x="4445850"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42" name="Google Shape;42;p4" title="gold star"/>
            <p:cNvSpPr/>
            <p:nvPr/>
          </p:nvSpPr>
          <p:spPr>
            <a:xfrm>
              <a:off x="480772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grpSp>
      <p:sp>
        <p:nvSpPr>
          <p:cNvPr id="43" name="Google Shape;43;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5" name="Google Shape;45;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Tree>
    <p:extLst>
      <p:ext uri="{BB962C8B-B14F-4D97-AF65-F5344CB8AC3E}">
        <p14:creationId xmlns:p14="http://schemas.microsoft.com/office/powerpoint/2010/main" val="40776264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415600" y="3071000"/>
            <a:ext cx="11360800" cy="1122400"/>
          </a:xfrm>
          <a:prstGeom prst="rect">
            <a:avLst/>
          </a:prstGeom>
        </p:spPr>
        <p:txBody>
          <a:bodyPr spcFirstLastPara="1" wrap="square" lIns="91425" tIns="91425" rIns="91425" bIns="91425" anchor="ctr" anchorCtr="0"/>
          <a:lstStyle>
            <a:lvl1pPr lvl="0" algn="ctr">
              <a:spcBef>
                <a:spcPts val="0"/>
              </a:spcBef>
              <a:spcAft>
                <a:spcPts val="0"/>
              </a:spcAft>
              <a:buClr>
                <a:srgbClr val="062135"/>
              </a:buClr>
              <a:buSzPts val="3600"/>
              <a:buNone/>
              <a:defRPr sz="4800">
                <a:solidFill>
                  <a:srgbClr val="062135"/>
                </a:solidFill>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29" name="Google Shape;29;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dirty="0"/>
          </a:p>
        </p:txBody>
      </p:sp>
      <p:sp>
        <p:nvSpPr>
          <p:cNvPr id="30" name="Google Shape;30;p3"/>
          <p:cNvSpPr/>
          <p:nvPr/>
        </p:nvSpPr>
        <p:spPr>
          <a:xfrm>
            <a:off x="-28600" y="-9533"/>
            <a:ext cx="12249200" cy="1427600"/>
          </a:xfrm>
          <a:prstGeom prst="rect">
            <a:avLst/>
          </a:prstGeom>
          <a:solidFill>
            <a:srgbClr val="06213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1867" dirty="0"/>
          </a:p>
        </p:txBody>
      </p:sp>
      <p:grpSp>
        <p:nvGrpSpPr>
          <p:cNvPr id="31" name="Google Shape;31;p3"/>
          <p:cNvGrpSpPr/>
          <p:nvPr/>
        </p:nvGrpSpPr>
        <p:grpSpPr>
          <a:xfrm>
            <a:off x="415849" y="240474"/>
            <a:ext cx="750387" cy="184249"/>
            <a:chOff x="4083975" y="3226850"/>
            <a:chExt cx="976050" cy="239700"/>
          </a:xfrm>
        </p:grpSpPr>
        <p:sp>
          <p:nvSpPr>
            <p:cNvPr id="32" name="Google Shape;32;p3" title="gold star"/>
            <p:cNvSpPr/>
            <p:nvPr/>
          </p:nvSpPr>
          <p:spPr>
            <a:xfrm>
              <a:off x="408397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33" name="Google Shape;33;p3" title="gold star"/>
            <p:cNvSpPr/>
            <p:nvPr/>
          </p:nvSpPr>
          <p:spPr>
            <a:xfrm>
              <a:off x="4445850"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sp>
          <p:nvSpPr>
            <p:cNvPr id="34" name="Google Shape;34;p3" title="gold star"/>
            <p:cNvSpPr/>
            <p:nvPr/>
          </p:nvSpPr>
          <p:spPr>
            <a:xfrm>
              <a:off x="4807725" y="3226850"/>
              <a:ext cx="252300" cy="239700"/>
            </a:xfrm>
            <a:prstGeom prst="star5">
              <a:avLst>
                <a:gd name="adj" fmla="val 19098"/>
                <a:gd name="hf" fmla="val 105146"/>
                <a:gd name="vf" fmla="val 110557"/>
              </a:avLst>
            </a:prstGeom>
            <a:solidFill>
              <a:srgbClr val="C2A8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p>
          </p:txBody>
        </p:sp>
      </p:grpSp>
      <p:pic>
        <p:nvPicPr>
          <p:cNvPr id="35" name="Google Shape;35;p3" title="Outlined U.S. Department of State seal without text"/>
          <p:cNvPicPr preferRelativeResize="0"/>
          <p:nvPr/>
        </p:nvPicPr>
        <p:blipFill rotWithShape="1">
          <a:blip r:embed="rId2">
            <a:alphaModFix amt="70000"/>
          </a:blip>
          <a:srcRect l="4303" t="29301" r="6051" b="53664"/>
          <a:stretch/>
        </p:blipFill>
        <p:spPr>
          <a:xfrm>
            <a:off x="4771167" y="0"/>
            <a:ext cx="7442901" cy="1414299"/>
          </a:xfrm>
          <a:prstGeom prst="rect">
            <a:avLst/>
          </a:prstGeom>
          <a:noFill/>
          <a:ln>
            <a:noFill/>
          </a:ln>
        </p:spPr>
      </p:pic>
    </p:spTree>
    <p:extLst>
      <p:ext uri="{BB962C8B-B14F-4D97-AF65-F5344CB8AC3E}">
        <p14:creationId xmlns:p14="http://schemas.microsoft.com/office/powerpoint/2010/main" val="3821990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A7327C-C09C-40EF-92FE-4E423BEE0CDB}" type="datetimeFigureOut">
              <a:rPr lang="en-US" smtClean="0"/>
              <a:t>6/28/2024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9118973-8A57-4ABA-8A0F-FC62C4FE1001}" type="slidenum">
              <a:rPr lang="en-US" smtClean="0"/>
              <a:t>‹#›</a:t>
            </a:fld>
            <a:endParaRPr lang="en-US" dirty="0"/>
          </a:p>
        </p:txBody>
      </p:sp>
    </p:spTree>
    <p:extLst>
      <p:ext uri="{BB962C8B-B14F-4D97-AF65-F5344CB8AC3E}">
        <p14:creationId xmlns:p14="http://schemas.microsoft.com/office/powerpoint/2010/main" val="1744178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8A59A4-AC12-B321-434D-188E882E92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BD4607-79CD-259B-280E-409F9E89E0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109B13-D49B-8F25-9FB1-FC17ADE35C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FF8A8A-28A8-4840-8F3E-9013488BFF3C}" type="datetimeFigureOut">
              <a:rPr lang="en-US" smtClean="0"/>
              <a:t>6/28/2024</a:t>
            </a:fld>
            <a:endParaRPr lang="en-US" dirty="0"/>
          </a:p>
        </p:txBody>
      </p:sp>
      <p:sp>
        <p:nvSpPr>
          <p:cNvPr id="5" name="Footer Placeholder 4">
            <a:extLst>
              <a:ext uri="{FF2B5EF4-FFF2-40B4-BE49-F238E27FC236}">
                <a16:creationId xmlns:a16="http://schemas.microsoft.com/office/drawing/2014/main" id="{1371DB6A-AC35-FD6C-6737-C1227CCF26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051687A-45CE-9ADA-B033-448B3F0097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61252-FB38-834D-B8E6-D06ACCAAEFF9}" type="slidenum">
              <a:rPr lang="en-US" smtClean="0"/>
              <a:t>‹#›</a:t>
            </a:fld>
            <a:endParaRPr lang="en-US" dirty="0"/>
          </a:p>
        </p:txBody>
      </p:sp>
    </p:spTree>
    <p:extLst>
      <p:ext uri="{BB962C8B-B14F-4D97-AF65-F5344CB8AC3E}">
        <p14:creationId xmlns:p14="http://schemas.microsoft.com/office/powerpoint/2010/main" val="40052493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3" r:id="rId4"/>
    <p:sldLayoutId id="2147483656" r:id="rId5"/>
    <p:sldLayoutId id="2147483657" r:id="rId6"/>
    <p:sldLayoutId id="2147483658" r:id="rId7"/>
    <p:sldLayoutId id="2147483659" r:id="rId8"/>
    <p:sldLayoutId id="2147483664" r:id="rId9"/>
  </p:sldLayoutIdLst>
  <p:txStyles>
    <p:titleStyle>
      <a:lvl1pPr algn="l" defTabSz="914400" rtl="0" eaLnBrk="1" latinLnBrk="0" hangingPunct="1">
        <a:lnSpc>
          <a:spcPct val="90000"/>
        </a:lnSpc>
        <a:spcBef>
          <a:spcPct val="0"/>
        </a:spcBef>
        <a:buNone/>
        <a:defRPr sz="4400" kern="1200">
          <a:solidFill>
            <a:schemeClr val="tx1"/>
          </a:solidFill>
          <a:latin typeface="EB Garamond" pitchFamily="2" charset="0"/>
          <a:ea typeface="EB Garamond"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law.cornell.edu/definitions/uscode.php?width=840&amp;height=800&amp;iframe=true&amp;def_id=22-USC-1209688643-842065508&amp;term_occur=999&amp;term_src=title:22:chapter:58:subchapter:IV:section:4864" TargetMode="External"/><Relationship Id="rId2" Type="http://schemas.openxmlformats.org/officeDocument/2006/relationships/hyperlink" Target="https://www.law.cornell.edu/definitions/uscode.php?width=840&amp;height=800&amp;iframe=true&amp;def_id=22-USC-1081524982-842065509&amp;term_occur=999&amp;term_src=title:22:chapter:58:subchapter:IV:section:4864" TargetMode="Externa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SanchezVJ@state.gov" TargetMode="External"/><Relationship Id="rId2" Type="http://schemas.openxmlformats.org/officeDocument/2006/relationships/hyperlink" Target="mailto:HillRM@state.gov" TargetMode="Externa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www.sam.gov/" TargetMode="External"/><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hyperlink" Target="http://www.state.gov/business/" TargetMode="External"/><Relationship Id="rId1" Type="http://schemas.openxmlformats.org/officeDocument/2006/relationships/slideLayout" Target="../slideLayouts/slideLayout4.xml"/><Relationship Id="rId6" Type="http://schemas.openxmlformats.org/officeDocument/2006/relationships/hyperlink" Target="mailto:smallbusiness@state.gov" TargetMode="External"/><Relationship Id="rId5" Type="http://schemas.openxmlformats.org/officeDocument/2006/relationships/hyperlink" Target="mailto:AcquisitionsInquiry@state.gov" TargetMode="External"/><Relationship Id="rId4" Type="http://schemas.openxmlformats.org/officeDocument/2006/relationships/hyperlink" Target="https://www.linkedin.com/company/department-of-state-industry-liaiso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s://www.acquisition.gov/far/part-1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DFBC5-256C-32FB-EF60-62E3A3B25085}"/>
              </a:ext>
            </a:extLst>
          </p:cNvPr>
          <p:cNvSpPr>
            <a:spLocks noGrp="1"/>
          </p:cNvSpPr>
          <p:nvPr>
            <p:ph type="ctrTitle"/>
          </p:nvPr>
        </p:nvSpPr>
        <p:spPr>
          <a:xfrm>
            <a:off x="607405" y="3175803"/>
            <a:ext cx="10404764" cy="1371312"/>
          </a:xfrm>
        </p:spPr>
        <p:txBody>
          <a:bodyPr>
            <a:normAutofit fontScale="90000"/>
          </a:bodyPr>
          <a:lstStyle/>
          <a:p>
            <a:pPr>
              <a:spcBef>
                <a:spcPts val="0"/>
              </a:spcBef>
              <a:spcAft>
                <a:spcPts val="600"/>
              </a:spcAft>
            </a:pPr>
            <a:r>
              <a:rPr lang="en-US" dirty="0">
                <a:latin typeface="EB Garamond"/>
                <a:ea typeface="EB Garamond"/>
              </a:rPr>
              <a:t>U.S. DEPARTMENT OF STATE (DoS)</a:t>
            </a:r>
            <a:br>
              <a:rPr lang="en-US" dirty="0">
                <a:latin typeface="EB Garamond"/>
                <a:ea typeface="EB Garamond"/>
              </a:rPr>
            </a:br>
            <a:r>
              <a:rPr lang="en-US" dirty="0">
                <a:latin typeface="EB Garamond"/>
                <a:ea typeface="EB Garamond"/>
              </a:rPr>
              <a:t>FY 2024 Q3 INDUSTRY BRIEFING</a:t>
            </a:r>
            <a:br>
              <a:rPr lang="en-US" dirty="0">
                <a:latin typeface="EB Garamond"/>
                <a:ea typeface="EB Garamond"/>
              </a:rPr>
            </a:br>
            <a:br>
              <a:rPr lang="en-US" dirty="0">
                <a:latin typeface="EB Garamond"/>
                <a:ea typeface="EB Garamond"/>
              </a:rPr>
            </a:br>
            <a:r>
              <a:rPr lang="en-US" sz="2700" dirty="0">
                <a:latin typeface="EB Garamond"/>
                <a:ea typeface="EB Garamond"/>
              </a:rPr>
              <a:t>June 25, 2024</a:t>
            </a:r>
            <a:br>
              <a:rPr lang="en-US" sz="2700" dirty="0">
                <a:latin typeface="EB Garamond"/>
                <a:ea typeface="EB Garamond"/>
              </a:rPr>
            </a:br>
            <a:r>
              <a:rPr lang="en-US" sz="2700" dirty="0">
                <a:latin typeface="EB Garamond"/>
                <a:ea typeface="EB Garamond"/>
              </a:rPr>
              <a:t>Virtual</a:t>
            </a:r>
            <a:endParaRPr lang="en-US" sz="2700" dirty="0"/>
          </a:p>
        </p:txBody>
      </p:sp>
      <p:sp>
        <p:nvSpPr>
          <p:cNvPr id="3" name="Subtitle 2">
            <a:extLst>
              <a:ext uri="{FF2B5EF4-FFF2-40B4-BE49-F238E27FC236}">
                <a16:creationId xmlns:a16="http://schemas.microsoft.com/office/drawing/2014/main" id="{373A9F78-400A-84C8-5C14-1A1BE92B7940}"/>
              </a:ext>
            </a:extLst>
          </p:cNvPr>
          <p:cNvSpPr>
            <a:spLocks noGrp="1"/>
          </p:cNvSpPr>
          <p:nvPr>
            <p:ph type="subTitle" idx="1"/>
          </p:nvPr>
        </p:nvSpPr>
        <p:spPr>
          <a:xfrm>
            <a:off x="1465583" y="4777149"/>
            <a:ext cx="9144000" cy="365111"/>
          </a:xfrm>
        </p:spPr>
        <p:txBody>
          <a:bodyPr vert="horz" lIns="91440" tIns="45720" rIns="91440" bIns="45720" rtlCol="0" anchor="t">
            <a:normAutofit fontScale="92500" lnSpcReduction="10000"/>
          </a:bodyPr>
          <a:lstStyle/>
          <a:p>
            <a:r>
              <a:rPr lang="en-US" dirty="0">
                <a:latin typeface="Open Sans"/>
                <a:ea typeface="Open Sans"/>
                <a:cs typeface="Open Sans"/>
              </a:rPr>
              <a:t>Office of Small and Disadvantaged Business Utilization (OSDBU)</a:t>
            </a:r>
            <a:endParaRPr lang="en-US" dirty="0"/>
          </a:p>
        </p:txBody>
      </p:sp>
    </p:spTree>
    <p:extLst>
      <p:ext uri="{BB962C8B-B14F-4D97-AF65-F5344CB8AC3E}">
        <p14:creationId xmlns:p14="http://schemas.microsoft.com/office/powerpoint/2010/main" val="1047321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552859" y="151169"/>
            <a:ext cx="4978647" cy="2835564"/>
          </a:xfrm>
        </p:spPr>
        <p:txBody>
          <a:bodyPr>
            <a:normAutofit/>
          </a:bodyPr>
          <a:lstStyle/>
          <a:p>
            <a:pPr algn="l"/>
            <a:r>
              <a:rPr lang="en-US" sz="4800" dirty="0">
                <a:latin typeface="EB Garamond"/>
                <a:ea typeface="EB Garamond"/>
              </a:rPr>
              <a:t>Joshua Weisman</a:t>
            </a:r>
            <a:br>
              <a:rPr lang="en-US" sz="4800" dirty="0">
                <a:latin typeface="EB Garamond"/>
                <a:ea typeface="EB Garamond"/>
              </a:rPr>
            </a:br>
            <a:r>
              <a:rPr lang="en-US" sz="4400" b="0" dirty="0">
                <a:latin typeface="EB Garamond"/>
                <a:ea typeface="EB Garamond"/>
              </a:rPr>
              <a:t>Division Chief</a:t>
            </a:r>
            <a:br>
              <a:rPr lang="en-US" sz="8000" b="0" dirty="0">
                <a:solidFill>
                  <a:srgbClr val="FFFFFF"/>
                </a:solidFill>
                <a:latin typeface="EB Garamond"/>
                <a:ea typeface="EB Garamond"/>
              </a:rPr>
            </a:br>
            <a:r>
              <a:rPr lang="en-US" sz="2400" b="0" dirty="0">
                <a:solidFill>
                  <a:srgbClr val="FFFFFF"/>
                </a:solidFill>
                <a:latin typeface="EB Garamond"/>
                <a:ea typeface="EB Garamond"/>
              </a:rPr>
              <a:t>DS/OPO/FPD</a:t>
            </a:r>
            <a:br>
              <a:rPr lang="en-US" sz="2400" b="0" dirty="0">
                <a:solidFill>
                  <a:srgbClr val="FFFFFF"/>
                </a:solidFill>
                <a:latin typeface="EB Garamond"/>
                <a:ea typeface="EB Garamond"/>
              </a:rPr>
            </a:br>
            <a:endParaRPr lang="en-US" sz="2400" b="0" dirty="0">
              <a:solidFill>
                <a:srgbClr val="FFFFFF"/>
              </a:solidFill>
              <a:latin typeface="EB Garamond"/>
              <a:ea typeface="EB Garamond"/>
            </a:endParaRPr>
          </a:p>
        </p:txBody>
      </p:sp>
      <p:sp>
        <p:nvSpPr>
          <p:cNvPr id="3" name="Content Placeholder 1">
            <a:extLst>
              <a:ext uri="{FF2B5EF4-FFF2-40B4-BE49-F238E27FC236}">
                <a16:creationId xmlns:a16="http://schemas.microsoft.com/office/drawing/2014/main" id="{4769C4C8-4545-54B6-8E62-65E198C28D3D}"/>
              </a:ext>
            </a:extLst>
          </p:cNvPr>
          <p:cNvSpPr>
            <a:spLocks noGrp="1"/>
          </p:cNvSpPr>
          <p:nvPr>
            <p:ph idx="1"/>
          </p:nvPr>
        </p:nvSpPr>
        <p:spPr>
          <a:xfrm>
            <a:off x="5982383" y="297720"/>
            <a:ext cx="5923533" cy="1271231"/>
          </a:xfrm>
        </p:spPr>
        <p:txBody>
          <a:bodyPr vert="horz" lIns="91440" tIns="45720" rIns="91440" bIns="45720" rtlCol="0" anchor="t">
            <a:noAutofit/>
          </a:bodyPr>
          <a:lstStyle/>
          <a:p>
            <a:pPr indent="0">
              <a:lnSpc>
                <a:spcPct val="100000"/>
              </a:lnSpc>
              <a:spcBef>
                <a:spcPts val="0"/>
              </a:spcBef>
              <a:buNone/>
            </a:pPr>
            <a:r>
              <a:rPr lang="en-US" sz="1600" dirty="0">
                <a:latin typeface="EB Garamond"/>
                <a:ea typeface="Open Sans"/>
                <a:cs typeface="Calibri"/>
              </a:rPr>
              <a:t>Josh Weisman currently serves as the Division Chief of the Facilities Protection Division (FPD) in the Office of Overseas Protective Operations. His team provides management, guidance, and support to over 270 U.S. posts on the local guard, surveillance detection, bodyguard, and Marine Security Guard programs. </a:t>
            </a:r>
          </a:p>
          <a:p>
            <a:pPr indent="0">
              <a:lnSpc>
                <a:spcPct val="100000"/>
              </a:lnSpc>
              <a:spcBef>
                <a:spcPts val="0"/>
              </a:spcBef>
              <a:buNone/>
            </a:pPr>
            <a:endParaRPr lang="en-US" sz="1600" dirty="0">
              <a:latin typeface="EB Garamond"/>
              <a:ea typeface="Open Sans"/>
              <a:cs typeface="Calibri"/>
            </a:endParaRPr>
          </a:p>
          <a:p>
            <a:pPr indent="0">
              <a:lnSpc>
                <a:spcPct val="100000"/>
              </a:lnSpc>
              <a:spcBef>
                <a:spcPts val="0"/>
              </a:spcBef>
              <a:buNone/>
            </a:pPr>
            <a:r>
              <a:rPr lang="en-US" sz="1600" dirty="0">
                <a:latin typeface="EB Garamond"/>
                <a:ea typeface="Open Sans"/>
                <a:cs typeface="Calibri"/>
              </a:rPr>
              <a:t>Mr. Weisman joined FPD after serving as the Deputy Regional Security Officer at the U.S. Consulate General Frankfurt.  </a:t>
            </a:r>
          </a:p>
          <a:p>
            <a:pPr indent="0">
              <a:lnSpc>
                <a:spcPct val="100000"/>
              </a:lnSpc>
              <a:spcBef>
                <a:spcPts val="0"/>
              </a:spcBef>
              <a:buNone/>
            </a:pPr>
            <a:endParaRPr lang="en-US" sz="1600" dirty="0">
              <a:latin typeface="EB Garamond"/>
              <a:ea typeface="Open Sans"/>
              <a:cs typeface="Calibri"/>
            </a:endParaRPr>
          </a:p>
        </p:txBody>
      </p:sp>
      <p:pic>
        <p:nvPicPr>
          <p:cNvPr id="2" name="Picture 1" descr="A person in a suit and tie&#10;&#10;Description automatically generated">
            <a:extLst>
              <a:ext uri="{FF2B5EF4-FFF2-40B4-BE49-F238E27FC236}">
                <a16:creationId xmlns:a16="http://schemas.microsoft.com/office/drawing/2014/main" id="{D440A05F-C340-77FE-E0E4-F8C86923EE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2027" y="2986733"/>
            <a:ext cx="2253063" cy="2627600"/>
          </a:xfrm>
          <a:prstGeom prst="ellipse">
            <a:avLst/>
          </a:prstGeom>
        </p:spPr>
      </p:pic>
      <p:pic>
        <p:nvPicPr>
          <p:cNvPr id="4" name="Picture Placeholder 6">
            <a:extLst>
              <a:ext uri="{FF2B5EF4-FFF2-40B4-BE49-F238E27FC236}">
                <a16:creationId xmlns:a16="http://schemas.microsoft.com/office/drawing/2014/main" id="{13F9C8D7-70CE-FA12-A5B2-395EAA2689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965" b="12775"/>
          <a:stretch/>
        </p:blipFill>
        <p:spPr>
          <a:xfrm>
            <a:off x="7315200" y="4559959"/>
            <a:ext cx="4590716" cy="1813131"/>
          </a:xfrm>
          <a:prstGeom prst="rect">
            <a:avLst/>
          </a:prstGeom>
          <a:ln>
            <a:noFill/>
          </a:ln>
          <a:effectLst>
            <a:softEdge rad="112500"/>
          </a:effectLst>
        </p:spPr>
      </p:pic>
      <p:pic>
        <p:nvPicPr>
          <p:cNvPr id="6" name="Picture 5">
            <a:extLst>
              <a:ext uri="{FF2B5EF4-FFF2-40B4-BE49-F238E27FC236}">
                <a16:creationId xmlns:a16="http://schemas.microsoft.com/office/drawing/2014/main" id="{B1361773-6F2C-FA16-3031-B0D29F210D4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087" r="5428" b="1087"/>
          <a:stretch/>
        </p:blipFill>
        <p:spPr>
          <a:xfrm>
            <a:off x="8618612" y="2300688"/>
            <a:ext cx="3409006" cy="2340167"/>
          </a:xfrm>
          <a:prstGeom prst="rect">
            <a:avLst/>
          </a:prstGeom>
          <a:ln>
            <a:noFill/>
          </a:ln>
          <a:effectLst>
            <a:softEdge rad="112500"/>
          </a:effectLst>
        </p:spPr>
      </p:pic>
      <p:sp>
        <p:nvSpPr>
          <p:cNvPr id="8" name="TextBox 7">
            <a:extLst>
              <a:ext uri="{FF2B5EF4-FFF2-40B4-BE49-F238E27FC236}">
                <a16:creationId xmlns:a16="http://schemas.microsoft.com/office/drawing/2014/main" id="{075BFE14-E897-0A90-927C-17DB0A37DA8F}"/>
              </a:ext>
            </a:extLst>
          </p:cNvPr>
          <p:cNvSpPr txBox="1"/>
          <p:nvPr/>
        </p:nvSpPr>
        <p:spPr>
          <a:xfrm>
            <a:off x="6189449" y="2258300"/>
            <a:ext cx="2429163" cy="2308324"/>
          </a:xfrm>
          <a:prstGeom prst="rect">
            <a:avLst/>
          </a:prstGeom>
          <a:noFill/>
        </p:spPr>
        <p:txBody>
          <a:bodyPr wrap="square" rtlCol="0">
            <a:spAutoFit/>
          </a:bodyPr>
          <a:lstStyle/>
          <a:p>
            <a:pPr indent="0">
              <a:lnSpc>
                <a:spcPct val="100000"/>
              </a:lnSpc>
              <a:spcBef>
                <a:spcPts val="0"/>
              </a:spcBef>
              <a:buNone/>
            </a:pPr>
            <a:r>
              <a:rPr lang="en-US" sz="1600" dirty="0">
                <a:latin typeface="EB Garamond"/>
                <a:ea typeface="Open Sans"/>
                <a:cs typeface="Calibri"/>
              </a:rPr>
              <a:t>In support of Frankfurt’s role as a global platform for U.S. engagement, his focus was to ensure the Regional Security Officer (RSO) team enabled our partners to carry out their work to further U.S. foreign policy globally.</a:t>
            </a:r>
            <a:endParaRPr lang="en-US" sz="1800" dirty="0">
              <a:latin typeface="EB Garamond"/>
              <a:ea typeface="Open Sans"/>
              <a:cs typeface="Calibri"/>
            </a:endParaRPr>
          </a:p>
        </p:txBody>
      </p:sp>
    </p:spTree>
    <p:extLst>
      <p:ext uri="{BB962C8B-B14F-4D97-AF65-F5344CB8AC3E}">
        <p14:creationId xmlns:p14="http://schemas.microsoft.com/office/powerpoint/2010/main" val="663745262"/>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00222" y="342447"/>
            <a:ext cx="10515600" cy="837669"/>
          </a:xfrm>
        </p:spPr>
        <p:txBody>
          <a:bodyPr>
            <a:noAutofit/>
          </a:bodyPr>
          <a:lstStyle/>
          <a:p>
            <a:r>
              <a:rPr lang="en-US" sz="4400" dirty="0">
                <a:latin typeface="EB Garamond"/>
                <a:ea typeface="EB Garamond"/>
              </a:rPr>
              <a:t>Local Guard Program</a:t>
            </a:r>
          </a:p>
        </p:txBody>
      </p:sp>
      <p:sp>
        <p:nvSpPr>
          <p:cNvPr id="6" name="TextBox 5">
            <a:extLst>
              <a:ext uri="{FF2B5EF4-FFF2-40B4-BE49-F238E27FC236}">
                <a16:creationId xmlns:a16="http://schemas.microsoft.com/office/drawing/2014/main" id="{640537CE-AF1C-5FF6-F09D-9B9BE1A4FE79}"/>
              </a:ext>
            </a:extLst>
          </p:cNvPr>
          <p:cNvSpPr txBox="1"/>
          <p:nvPr/>
        </p:nvSpPr>
        <p:spPr>
          <a:xfrm>
            <a:off x="696887" y="2149634"/>
            <a:ext cx="6165731" cy="2308324"/>
          </a:xfrm>
          <a:prstGeom prst="rect">
            <a:avLst/>
          </a:prstGeom>
          <a:noFill/>
        </p:spPr>
        <p:txBody>
          <a:bodyPr wrap="square">
            <a:spAutoFit/>
          </a:bodyPr>
          <a:lstStyle/>
          <a:p>
            <a:pPr marL="0" indent="0" algn="l" fontAlgn="base">
              <a:buNone/>
            </a:pPr>
            <a:r>
              <a:rPr lang="en-US" dirty="0">
                <a:latin typeface="EB Garamond"/>
                <a:ea typeface="Calibri"/>
                <a:cs typeface="Calibri"/>
              </a:rPr>
              <a:t>Regional Security Officers (RSOs) across the entirety of the U.S. diplomatic platform lead and manage the local guard program, which is comprised of a worldwide workforce of more than 30,000 staff. These personnel serve as the first line of defense against potential threats and secure U.S. embassies and consulates. This is accomplished, by the majority of local staff, through patrols of grounds inspections of vehicles and visitors, screening of packages; and response to alarms and requests for assistance.</a:t>
            </a:r>
          </a:p>
        </p:txBody>
      </p:sp>
      <p:sp>
        <p:nvSpPr>
          <p:cNvPr id="8" name="TextBox 7">
            <a:extLst>
              <a:ext uri="{FF2B5EF4-FFF2-40B4-BE49-F238E27FC236}">
                <a16:creationId xmlns:a16="http://schemas.microsoft.com/office/drawing/2014/main" id="{E0014F68-C580-4AC5-EE72-03CB67238735}"/>
              </a:ext>
            </a:extLst>
          </p:cNvPr>
          <p:cNvSpPr txBox="1"/>
          <p:nvPr/>
        </p:nvSpPr>
        <p:spPr>
          <a:xfrm>
            <a:off x="696887" y="4617219"/>
            <a:ext cx="4937169" cy="1200329"/>
          </a:xfrm>
          <a:prstGeom prst="rect">
            <a:avLst/>
          </a:prstGeom>
          <a:noFill/>
        </p:spPr>
        <p:txBody>
          <a:bodyPr wrap="square">
            <a:spAutoFit/>
          </a:bodyPr>
          <a:lstStyle/>
          <a:p>
            <a:pPr marL="0" indent="0">
              <a:lnSpc>
                <a:spcPct val="100000"/>
              </a:lnSpc>
              <a:buNone/>
            </a:pPr>
            <a:br>
              <a:rPr lang="en-US" sz="1800" b="1" dirty="0">
                <a:latin typeface="EB Garamond"/>
                <a:ea typeface="Calibri"/>
                <a:cs typeface="Calibri"/>
              </a:rPr>
            </a:br>
            <a:r>
              <a:rPr lang="en-US" sz="1800" b="1" dirty="0">
                <a:latin typeface="EB Garamond"/>
                <a:ea typeface="Calibri"/>
                <a:cs typeface="Calibri"/>
              </a:rPr>
              <a:t>Regulations/Policies</a:t>
            </a:r>
          </a:p>
          <a:p>
            <a:pPr marL="0" indent="0">
              <a:lnSpc>
                <a:spcPct val="100000"/>
              </a:lnSpc>
              <a:buNone/>
            </a:pPr>
            <a:r>
              <a:rPr lang="en-US" sz="1800" dirty="0">
                <a:latin typeface="EB Garamond"/>
                <a:ea typeface="Calibri"/>
                <a:cs typeface="Calibri"/>
              </a:rPr>
              <a:t>12 FAM 460</a:t>
            </a:r>
          </a:p>
          <a:p>
            <a:pPr marL="0" indent="0">
              <a:lnSpc>
                <a:spcPct val="100000"/>
              </a:lnSpc>
              <a:buNone/>
            </a:pPr>
            <a:r>
              <a:rPr lang="en-US" dirty="0">
                <a:latin typeface="EB Garamond"/>
                <a:ea typeface="Calibri"/>
                <a:cs typeface="Calibri"/>
              </a:rPr>
              <a:t>12 FAH-6 H-140</a:t>
            </a:r>
            <a:endParaRPr lang="en-US" sz="1800" dirty="0">
              <a:latin typeface="EB Garamond"/>
              <a:ea typeface="Calibri"/>
              <a:cs typeface="Calibri"/>
            </a:endParaRPr>
          </a:p>
        </p:txBody>
      </p:sp>
      <p:pic>
        <p:nvPicPr>
          <p:cNvPr id="11" name="Picture 10" descr="A logo of a department of state&#10;&#10;Description automatically generated">
            <a:extLst>
              <a:ext uri="{FF2B5EF4-FFF2-40B4-BE49-F238E27FC236}">
                <a16:creationId xmlns:a16="http://schemas.microsoft.com/office/drawing/2014/main" id="{6722CE3E-59EE-EC03-C1A3-0A192FB28210}"/>
              </a:ext>
            </a:extLst>
          </p:cNvPr>
          <p:cNvPicPr>
            <a:picLocks noChangeAspect="1"/>
          </p:cNvPicPr>
          <p:nvPr/>
        </p:nvPicPr>
        <p:blipFill>
          <a:blip r:embed="rId2"/>
          <a:stretch>
            <a:fillRect/>
          </a:stretch>
        </p:blipFill>
        <p:spPr>
          <a:xfrm>
            <a:off x="7169040" y="2498943"/>
            <a:ext cx="2635134" cy="2579941"/>
          </a:xfrm>
          <a:prstGeom prst="rect">
            <a:avLst/>
          </a:prstGeom>
        </p:spPr>
      </p:pic>
    </p:spTree>
    <p:extLst>
      <p:ext uri="{BB962C8B-B14F-4D97-AF65-F5344CB8AC3E}">
        <p14:creationId xmlns:p14="http://schemas.microsoft.com/office/powerpoint/2010/main" val="1862293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757643" y="1496291"/>
            <a:ext cx="4445846" cy="3329634"/>
          </a:xfrm>
        </p:spPr>
        <p:txBody>
          <a:bodyPr>
            <a:normAutofit/>
          </a:bodyPr>
          <a:lstStyle/>
          <a:p>
            <a:pPr algn="l"/>
            <a:r>
              <a:rPr lang="en-US" sz="5300" dirty="0">
                <a:latin typeface="EB Garamond"/>
                <a:ea typeface="EB Garamond"/>
              </a:rPr>
              <a:t>Mark Bohac</a:t>
            </a:r>
            <a:br>
              <a:rPr lang="en-US" sz="5300" dirty="0">
                <a:latin typeface="EB Garamond"/>
                <a:ea typeface="EB Garamond"/>
              </a:rPr>
            </a:br>
            <a:r>
              <a:rPr lang="en-US" sz="4900" b="0" dirty="0">
                <a:latin typeface="EB Garamond"/>
                <a:ea typeface="EB Garamond"/>
              </a:rPr>
              <a:t>Division Chief</a:t>
            </a:r>
            <a:br>
              <a:rPr lang="en-US" sz="4800" b="0" dirty="0">
                <a:solidFill>
                  <a:srgbClr val="FFFFFF"/>
                </a:solidFill>
                <a:latin typeface="EB Garamond"/>
                <a:ea typeface="EB Garamond"/>
              </a:rPr>
            </a:br>
            <a:r>
              <a:rPr lang="en-US" sz="2700" b="0" dirty="0">
                <a:solidFill>
                  <a:srgbClr val="FFFFFF"/>
                </a:solidFill>
                <a:latin typeface="EB Garamond"/>
                <a:ea typeface="EB Garamond"/>
              </a:rPr>
              <a:t>Operational Support Division (DS/OPO/OSD)</a:t>
            </a:r>
            <a:br>
              <a:rPr lang="en-US" sz="2400" b="0" dirty="0">
                <a:solidFill>
                  <a:srgbClr val="FFFFFF"/>
                </a:solidFill>
                <a:latin typeface="EB Garamond"/>
                <a:ea typeface="EB Garamond"/>
              </a:rPr>
            </a:br>
            <a:br>
              <a:rPr lang="en-US" sz="2400" b="0" dirty="0">
                <a:solidFill>
                  <a:srgbClr val="FFFFFF"/>
                </a:solidFill>
                <a:latin typeface="EB Garamond"/>
                <a:ea typeface="EB Garamond"/>
              </a:rPr>
            </a:br>
            <a:r>
              <a:rPr kumimoji="0" lang="en-US" sz="3200" b="0" i="0" u="none" strike="noStrike" kern="1200" cap="none" spc="0" normalizeH="0" baseline="0" noProof="0" dirty="0">
                <a:ln>
                  <a:noFill/>
                </a:ln>
                <a:solidFill>
                  <a:srgbClr val="FFFFFF"/>
                </a:solidFill>
                <a:effectLst/>
                <a:uLnTx/>
                <a:uFillTx/>
                <a:latin typeface="EB Garamond"/>
                <a:ea typeface="EB Garamond"/>
                <a:cs typeface="+mj-cs"/>
              </a:rPr>
              <a:t>Introduction to OSD</a:t>
            </a:r>
            <a:endParaRPr lang="en-US" sz="2400" b="0" dirty="0">
              <a:solidFill>
                <a:srgbClr val="FFFFFF"/>
              </a:solidFill>
              <a:latin typeface="EB Garamond"/>
              <a:ea typeface="EB Garamond"/>
            </a:endParaRPr>
          </a:p>
        </p:txBody>
      </p:sp>
      <p:pic>
        <p:nvPicPr>
          <p:cNvPr id="4" name="Picture 3" descr="A logo of a department of state&#10;&#10;Description automatically generated">
            <a:extLst>
              <a:ext uri="{FF2B5EF4-FFF2-40B4-BE49-F238E27FC236}">
                <a16:creationId xmlns:a16="http://schemas.microsoft.com/office/drawing/2014/main" id="{2C92C616-76B0-011E-D872-F906529842BB}"/>
              </a:ext>
            </a:extLst>
          </p:cNvPr>
          <p:cNvPicPr>
            <a:picLocks noChangeAspect="1"/>
          </p:cNvPicPr>
          <p:nvPr/>
        </p:nvPicPr>
        <p:blipFill>
          <a:blip r:embed="rId2"/>
          <a:stretch>
            <a:fillRect/>
          </a:stretch>
        </p:blipFill>
        <p:spPr>
          <a:xfrm>
            <a:off x="9398674" y="2042960"/>
            <a:ext cx="1916675" cy="1876530"/>
          </a:xfrm>
          <a:prstGeom prst="rect">
            <a:avLst/>
          </a:prstGeom>
        </p:spPr>
      </p:pic>
      <p:pic>
        <p:nvPicPr>
          <p:cNvPr id="2" name="Picture 1">
            <a:extLst>
              <a:ext uri="{FF2B5EF4-FFF2-40B4-BE49-F238E27FC236}">
                <a16:creationId xmlns:a16="http://schemas.microsoft.com/office/drawing/2014/main" id="{2F475903-178A-D638-AF97-5CCC050C5235}"/>
              </a:ext>
            </a:extLst>
          </p:cNvPr>
          <p:cNvPicPr>
            <a:picLocks noChangeAspect="1"/>
          </p:cNvPicPr>
          <p:nvPr/>
        </p:nvPicPr>
        <p:blipFill>
          <a:blip r:embed="rId3"/>
          <a:stretch>
            <a:fillRect/>
          </a:stretch>
        </p:blipFill>
        <p:spPr>
          <a:xfrm>
            <a:off x="6570537" y="1798320"/>
            <a:ext cx="2597417" cy="2597417"/>
          </a:xfrm>
          <a:prstGeom prst="ellipse">
            <a:avLst/>
          </a:prstGeom>
        </p:spPr>
      </p:pic>
    </p:spTree>
    <p:extLst>
      <p:ext uri="{BB962C8B-B14F-4D97-AF65-F5344CB8AC3E}">
        <p14:creationId xmlns:p14="http://schemas.microsoft.com/office/powerpoint/2010/main" val="1788905896"/>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675882" y="1047383"/>
            <a:ext cx="4437709" cy="2872107"/>
          </a:xfrm>
        </p:spPr>
        <p:txBody>
          <a:bodyPr>
            <a:normAutofit/>
          </a:bodyPr>
          <a:lstStyle/>
          <a:p>
            <a:pPr algn="l"/>
            <a:r>
              <a:rPr lang="en-US" sz="4800" dirty="0">
                <a:latin typeface="EB Garamond"/>
                <a:ea typeface="EB Garamond"/>
              </a:rPr>
              <a:t>Mark Bohac</a:t>
            </a:r>
            <a:br>
              <a:rPr lang="en-US" sz="4900" dirty="0">
                <a:latin typeface="EB Garamond"/>
                <a:ea typeface="EB Garamond"/>
              </a:rPr>
            </a:br>
            <a:r>
              <a:rPr lang="en-US" sz="4400" b="0" dirty="0">
                <a:latin typeface="EB Garamond"/>
                <a:ea typeface="EB Garamond"/>
              </a:rPr>
              <a:t>Division Chief</a:t>
            </a:r>
            <a:br>
              <a:rPr lang="en-US" sz="4400" b="0" dirty="0">
                <a:latin typeface="EB Garamond"/>
                <a:ea typeface="EB Garamond"/>
              </a:rPr>
            </a:br>
            <a:r>
              <a:rPr lang="en-US" sz="2400" b="0" dirty="0">
                <a:solidFill>
                  <a:srgbClr val="FFFFFF"/>
                </a:solidFill>
                <a:latin typeface="EB Garamond"/>
                <a:ea typeface="EB Garamond"/>
              </a:rPr>
              <a:t>DS/OPO/OSD</a:t>
            </a:r>
            <a:br>
              <a:rPr lang="en-US" sz="2400" b="0" dirty="0">
                <a:solidFill>
                  <a:srgbClr val="FFFFFF"/>
                </a:solidFill>
                <a:latin typeface="EB Garamond"/>
                <a:ea typeface="EB Garamond"/>
              </a:rPr>
            </a:br>
            <a:br>
              <a:rPr lang="en-US" sz="2400" b="0" dirty="0">
                <a:solidFill>
                  <a:srgbClr val="FFFFFF"/>
                </a:solidFill>
                <a:latin typeface="EB Garamond"/>
                <a:ea typeface="EB Garamond"/>
              </a:rPr>
            </a:br>
            <a:br>
              <a:rPr lang="en-US" sz="2400" b="0" dirty="0">
                <a:solidFill>
                  <a:srgbClr val="FFFFFF"/>
                </a:solidFill>
                <a:latin typeface="EB Garamond"/>
                <a:ea typeface="EB Garamond"/>
              </a:rPr>
            </a:br>
            <a:endParaRPr lang="en-US" sz="2400" b="0" dirty="0">
              <a:solidFill>
                <a:srgbClr val="FFFFFF"/>
              </a:solidFill>
              <a:highlight>
                <a:srgbClr val="FF0000"/>
              </a:highlight>
              <a:latin typeface="EB Garamond"/>
              <a:ea typeface="EB Garamond"/>
            </a:endParaRPr>
          </a:p>
        </p:txBody>
      </p:sp>
      <p:pic>
        <p:nvPicPr>
          <p:cNvPr id="6" name="Picture 5">
            <a:extLst>
              <a:ext uri="{FF2B5EF4-FFF2-40B4-BE49-F238E27FC236}">
                <a16:creationId xmlns:a16="http://schemas.microsoft.com/office/drawing/2014/main" id="{64EAA4A4-29F9-B26E-09BE-EB566D6E5065}"/>
              </a:ext>
            </a:extLst>
          </p:cNvPr>
          <p:cNvPicPr>
            <a:picLocks noChangeAspect="1"/>
          </p:cNvPicPr>
          <p:nvPr/>
        </p:nvPicPr>
        <p:blipFill>
          <a:blip r:embed="rId3"/>
          <a:stretch>
            <a:fillRect/>
          </a:stretch>
        </p:blipFill>
        <p:spPr>
          <a:xfrm>
            <a:off x="1399097" y="3213200"/>
            <a:ext cx="2597417" cy="2597417"/>
          </a:xfrm>
          <a:prstGeom prst="ellipse">
            <a:avLst/>
          </a:prstGeom>
        </p:spPr>
      </p:pic>
      <p:sp>
        <p:nvSpPr>
          <p:cNvPr id="18" name="Content Placeholder 1">
            <a:extLst>
              <a:ext uri="{FF2B5EF4-FFF2-40B4-BE49-F238E27FC236}">
                <a16:creationId xmlns:a16="http://schemas.microsoft.com/office/drawing/2014/main" id="{FEEF29C8-8738-D24C-1413-9DC3B0919BD4}"/>
              </a:ext>
            </a:extLst>
          </p:cNvPr>
          <p:cNvSpPr>
            <a:spLocks noGrp="1"/>
          </p:cNvSpPr>
          <p:nvPr>
            <p:ph idx="1"/>
          </p:nvPr>
        </p:nvSpPr>
        <p:spPr>
          <a:xfrm>
            <a:off x="5982383" y="297720"/>
            <a:ext cx="5923533" cy="1271231"/>
          </a:xfrm>
        </p:spPr>
        <p:txBody>
          <a:bodyPr vert="horz" lIns="91440" tIns="45720" rIns="91440" bIns="45720" rtlCol="0" anchor="t">
            <a:noAutofit/>
          </a:bodyPr>
          <a:lstStyle/>
          <a:p>
            <a:pPr indent="0">
              <a:lnSpc>
                <a:spcPct val="100000"/>
              </a:lnSpc>
              <a:spcBef>
                <a:spcPts val="0"/>
              </a:spcBef>
              <a:buNone/>
            </a:pPr>
            <a:r>
              <a:rPr lang="en-US" sz="1600" dirty="0">
                <a:latin typeface="EB Garamond" panose="00000500000000000000" pitchFamily="2" charset="0"/>
                <a:ea typeface="EB Garamond" panose="00000500000000000000" pitchFamily="2" charset="0"/>
                <a:cs typeface="Calibri"/>
              </a:rPr>
              <a:t>Mark Bohac currently serves as the Division Chief of the Operational Support Division (OSD) in the Office of Overseas Protective Operations. His team provides </a:t>
            </a:r>
            <a:r>
              <a:rPr lang="en-US" sz="1600" b="0" i="0" dirty="0">
                <a:solidFill>
                  <a:srgbClr val="000000"/>
                </a:solidFill>
                <a:effectLst/>
                <a:latin typeface="EB Garamond" panose="00000500000000000000" pitchFamily="2" charset="0"/>
                <a:ea typeface="EB Garamond" panose="00000500000000000000" pitchFamily="2" charset="0"/>
              </a:rPr>
              <a:t>operational business expertise, oversight guidance, and management support</a:t>
            </a:r>
            <a:r>
              <a:rPr lang="en-US" sz="1600" dirty="0">
                <a:latin typeface="EB Garamond" panose="00000500000000000000" pitchFamily="2" charset="0"/>
                <a:ea typeface="EB Garamond" panose="00000500000000000000" pitchFamily="2" charset="0"/>
                <a:cs typeface="Calibri"/>
              </a:rPr>
              <a:t> on the local guard, surveillance detection, bodyguard, Marine Security Guard and Worldwide Protective Services programs. </a:t>
            </a:r>
          </a:p>
          <a:p>
            <a:pPr indent="0">
              <a:lnSpc>
                <a:spcPct val="100000"/>
              </a:lnSpc>
              <a:spcBef>
                <a:spcPts val="0"/>
              </a:spcBef>
              <a:buNone/>
            </a:pPr>
            <a:endParaRPr lang="en-US" sz="1600" dirty="0">
              <a:latin typeface="EB Garamond"/>
              <a:ea typeface="Open Sans"/>
              <a:cs typeface="Calibri"/>
            </a:endParaRPr>
          </a:p>
          <a:p>
            <a:pPr indent="0">
              <a:lnSpc>
                <a:spcPct val="100000"/>
              </a:lnSpc>
              <a:spcBef>
                <a:spcPts val="0"/>
              </a:spcBef>
              <a:buNone/>
            </a:pPr>
            <a:r>
              <a:rPr lang="en-US" sz="1600" dirty="0">
                <a:latin typeface="EB Garamond" panose="00000500000000000000" pitchFamily="2" charset="0"/>
                <a:ea typeface="EB Garamond" panose="00000500000000000000" pitchFamily="2" charset="0"/>
                <a:cs typeface="Calibri"/>
              </a:rPr>
              <a:t>Mr. </a:t>
            </a:r>
            <a:r>
              <a:rPr lang="en-US" sz="1600" dirty="0" err="1">
                <a:latin typeface="EB Garamond" panose="00000500000000000000" pitchFamily="2" charset="0"/>
                <a:ea typeface="EB Garamond" panose="00000500000000000000" pitchFamily="2" charset="0"/>
                <a:cs typeface="Calibri"/>
              </a:rPr>
              <a:t>Bohac’s</a:t>
            </a:r>
            <a:r>
              <a:rPr lang="en-US" sz="1600" dirty="0">
                <a:latin typeface="EB Garamond" panose="00000500000000000000" pitchFamily="2" charset="0"/>
                <a:ea typeface="EB Garamond" panose="00000500000000000000" pitchFamily="2" charset="0"/>
                <a:cs typeface="Calibri"/>
              </a:rPr>
              <a:t> career at the Department of State spans 24 years in a variety of capacities. </a:t>
            </a:r>
            <a:r>
              <a:rPr lang="en-US" sz="1600" dirty="0">
                <a:effectLst/>
                <a:latin typeface="EB Garamond" panose="00000500000000000000" pitchFamily="2" charset="0"/>
                <a:ea typeface="EB Garamond" panose="00000500000000000000" pitchFamily="2" charset="0"/>
                <a:cs typeface="Times New Roman" panose="02020603050405020304" pitchFamily="18" charset="0"/>
              </a:rPr>
              <a:t>His previous domestic assignments include the Senior Advisor to the Director of the Office of Overseas Protective Operations, Senior Staff Advisor to the Deputy Assistant Secretary of Logistics Management, Deputy Division Chief of the Worldwide Protective Services Program, and various Branch Chief positions within the Bureau of Diplomatic Security. </a:t>
            </a:r>
          </a:p>
          <a:p>
            <a:pPr indent="0">
              <a:lnSpc>
                <a:spcPct val="100000"/>
              </a:lnSpc>
              <a:spcBef>
                <a:spcPts val="0"/>
              </a:spcBef>
              <a:buNone/>
            </a:pPr>
            <a:r>
              <a:rPr lang="en-US" sz="1600" dirty="0">
                <a:latin typeface="EB Garamond"/>
                <a:ea typeface="Open Sans"/>
                <a:cs typeface="Calibri"/>
              </a:rPr>
              <a:t> </a:t>
            </a:r>
          </a:p>
          <a:p>
            <a:pPr indent="0">
              <a:lnSpc>
                <a:spcPct val="100000"/>
              </a:lnSpc>
              <a:spcBef>
                <a:spcPts val="0"/>
              </a:spcBef>
              <a:buNone/>
            </a:pPr>
            <a:endParaRPr lang="en-US" sz="1600" dirty="0">
              <a:latin typeface="EB Garamond"/>
              <a:ea typeface="Open Sans"/>
              <a:cs typeface="Calibri"/>
            </a:endParaRPr>
          </a:p>
        </p:txBody>
      </p:sp>
      <p:pic>
        <p:nvPicPr>
          <p:cNvPr id="1026" name="Picture 2" descr="Understanding the Role of an IT Business Analyst &amp; How to Become One">
            <a:extLst>
              <a:ext uri="{FF2B5EF4-FFF2-40B4-BE49-F238E27FC236}">
                <a16:creationId xmlns:a16="http://schemas.microsoft.com/office/drawing/2014/main" id="{DA94DE77-FDAE-395A-B461-08A944AEA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377" y="3919490"/>
            <a:ext cx="4203544" cy="2364494"/>
          </a:xfrm>
          <a:prstGeom prst="rect">
            <a:avLst/>
          </a:prstGeom>
          <a:noFill/>
          <a:effectLst>
            <a:softEdge rad="152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333081"/>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Global business background. Illustration 24399293 Stock Photo at Vecteezy">
            <a:extLst>
              <a:ext uri="{FF2B5EF4-FFF2-40B4-BE49-F238E27FC236}">
                <a16:creationId xmlns:a16="http://schemas.microsoft.com/office/drawing/2014/main" id="{1C29867F-F908-1732-A9B4-75C68F60C5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663" y="4075103"/>
            <a:ext cx="3959208" cy="2218806"/>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00222" y="342447"/>
            <a:ext cx="10515600" cy="837669"/>
          </a:xfrm>
        </p:spPr>
        <p:txBody>
          <a:bodyPr>
            <a:noAutofit/>
          </a:bodyPr>
          <a:lstStyle/>
          <a:p>
            <a:r>
              <a:rPr lang="en-US" sz="4400" dirty="0">
                <a:latin typeface="EB Garamond" panose="00000500000000000000" pitchFamily="2" charset="0"/>
                <a:ea typeface="EB Garamond" panose="00000500000000000000" pitchFamily="2" charset="0"/>
                <a:cs typeface="Calibri"/>
              </a:rPr>
              <a:t>Operational Support Division</a:t>
            </a:r>
            <a:endParaRPr lang="en-US" sz="4400" dirty="0">
              <a:latin typeface="EB Garamond"/>
              <a:ea typeface="EB Garamond"/>
            </a:endParaRPr>
          </a:p>
        </p:txBody>
      </p:sp>
      <p:sp>
        <p:nvSpPr>
          <p:cNvPr id="6" name="TextBox 5">
            <a:extLst>
              <a:ext uri="{FF2B5EF4-FFF2-40B4-BE49-F238E27FC236}">
                <a16:creationId xmlns:a16="http://schemas.microsoft.com/office/drawing/2014/main" id="{640537CE-AF1C-5FF6-F09D-9B9BE1A4FE79}"/>
              </a:ext>
            </a:extLst>
          </p:cNvPr>
          <p:cNvSpPr txBox="1"/>
          <p:nvPr/>
        </p:nvSpPr>
        <p:spPr>
          <a:xfrm>
            <a:off x="313655" y="1673494"/>
            <a:ext cx="11559183" cy="923330"/>
          </a:xfrm>
          <a:prstGeom prst="rect">
            <a:avLst/>
          </a:prstGeom>
          <a:noFill/>
        </p:spPr>
        <p:txBody>
          <a:bodyPr wrap="square" anchor="t" anchorCtr="0">
            <a:spAutoFit/>
          </a:bodyPr>
          <a:lstStyle/>
          <a:p>
            <a:pPr marR="0">
              <a:spcBef>
                <a:spcPts val="600"/>
              </a:spcBef>
              <a:spcAft>
                <a:spcPts val="600"/>
              </a:spcAft>
            </a:pPr>
            <a:r>
              <a:rPr lang="en-US" dirty="0">
                <a:latin typeface="EB Garamond" panose="00000500000000000000" pitchFamily="2" charset="0"/>
                <a:ea typeface="EB Garamond" panose="00000500000000000000" pitchFamily="2" charset="0"/>
              </a:rPr>
              <a:t>The Operational Support Division (OSD) directly supports the development and implementation of Department standards, policies, and procedures for the Local Guard (LG), Bodyguard (BG), Surveillance Detection (SD), Marine Security Guard (MSG), and Worldwide Protective Services (WPS) programs at U.S. missions abroad.</a:t>
            </a:r>
          </a:p>
        </p:txBody>
      </p:sp>
      <p:sp>
        <p:nvSpPr>
          <p:cNvPr id="8" name="TextBox 7">
            <a:extLst>
              <a:ext uri="{FF2B5EF4-FFF2-40B4-BE49-F238E27FC236}">
                <a16:creationId xmlns:a16="http://schemas.microsoft.com/office/drawing/2014/main" id="{E0014F68-C580-4AC5-EE72-03CB67238735}"/>
              </a:ext>
            </a:extLst>
          </p:cNvPr>
          <p:cNvSpPr txBox="1"/>
          <p:nvPr/>
        </p:nvSpPr>
        <p:spPr>
          <a:xfrm>
            <a:off x="720853" y="4135707"/>
            <a:ext cx="4937169" cy="369332"/>
          </a:xfrm>
          <a:prstGeom prst="rect">
            <a:avLst/>
          </a:prstGeom>
          <a:noFill/>
        </p:spPr>
        <p:txBody>
          <a:bodyPr wrap="square">
            <a:spAutoFit/>
          </a:bodyPr>
          <a:lstStyle/>
          <a:p>
            <a:pPr marL="0" indent="0">
              <a:lnSpc>
                <a:spcPct val="100000"/>
              </a:lnSpc>
              <a:buNone/>
            </a:pPr>
            <a:r>
              <a:rPr lang="en-US" sz="1800" b="1" dirty="0">
                <a:latin typeface="EB Garamond"/>
                <a:ea typeface="Calibri"/>
                <a:cs typeface="Calibri"/>
              </a:rPr>
              <a:t> </a:t>
            </a:r>
            <a:endParaRPr lang="en-US" sz="1800" dirty="0">
              <a:latin typeface="EB Garamond"/>
              <a:ea typeface="Calibri"/>
              <a:cs typeface="Calibri"/>
            </a:endParaRPr>
          </a:p>
        </p:txBody>
      </p:sp>
      <p:pic>
        <p:nvPicPr>
          <p:cNvPr id="11" name="Picture 10" descr="A logo of a department of state&#10;&#10;Description automatically generated">
            <a:extLst>
              <a:ext uri="{FF2B5EF4-FFF2-40B4-BE49-F238E27FC236}">
                <a16:creationId xmlns:a16="http://schemas.microsoft.com/office/drawing/2014/main" id="{6722CE3E-59EE-EC03-C1A3-0A192FB28210}"/>
              </a:ext>
            </a:extLst>
          </p:cNvPr>
          <p:cNvPicPr>
            <a:picLocks noChangeAspect="1"/>
          </p:cNvPicPr>
          <p:nvPr/>
        </p:nvPicPr>
        <p:blipFill>
          <a:blip r:embed="rId3"/>
          <a:stretch>
            <a:fillRect/>
          </a:stretch>
        </p:blipFill>
        <p:spPr>
          <a:xfrm>
            <a:off x="7918848" y="2596824"/>
            <a:ext cx="2635134" cy="2579941"/>
          </a:xfrm>
          <a:prstGeom prst="rect">
            <a:avLst/>
          </a:prstGeom>
        </p:spPr>
      </p:pic>
      <p:sp>
        <p:nvSpPr>
          <p:cNvPr id="2" name="Content Placeholder 2">
            <a:extLst>
              <a:ext uri="{FF2B5EF4-FFF2-40B4-BE49-F238E27FC236}">
                <a16:creationId xmlns:a16="http://schemas.microsoft.com/office/drawing/2014/main" id="{B3F244EB-E0B8-1A5F-DC83-5C1DDC65759F}"/>
              </a:ext>
            </a:extLst>
          </p:cNvPr>
          <p:cNvSpPr>
            <a:spLocks noGrp="1"/>
          </p:cNvSpPr>
          <p:nvPr>
            <p:ph idx="1"/>
          </p:nvPr>
        </p:nvSpPr>
        <p:spPr>
          <a:xfrm>
            <a:off x="-156125" y="2782897"/>
            <a:ext cx="7010400" cy="2829415"/>
          </a:xfrm>
        </p:spPr>
        <p:txBody>
          <a:bodyPr lIns="91440" tIns="45720" rIns="91440" bIns="45720" anchor="t">
            <a:normAutofit/>
          </a:bodyPr>
          <a:lstStyle/>
          <a:p>
            <a:pPr lvl="1"/>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Financial planning and execution</a:t>
            </a:r>
          </a:p>
          <a:p>
            <a:pPr lvl="1"/>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Acquisition support/contract compliance programs</a:t>
            </a:r>
          </a:p>
          <a:p>
            <a:pPr lvl="2">
              <a:buFont typeface="Courier New" panose="02070309020205020404" pitchFamily="49" charset="0"/>
              <a:buChar char="o"/>
            </a:pPr>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Contracting Officer’s Representative (COR) Program</a:t>
            </a:r>
          </a:p>
          <a:p>
            <a:pPr lvl="1"/>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Policy &amp; Special Programs</a:t>
            </a:r>
          </a:p>
          <a:p>
            <a:pPr lvl="2">
              <a:buFont typeface="Courier New" panose="02070309020205020404" pitchFamily="49" charset="0"/>
              <a:buChar char="o"/>
            </a:pPr>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Marine Security Guard (MSG) Support</a:t>
            </a:r>
          </a:p>
          <a:p>
            <a:pPr lvl="1"/>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IT, Logistics, HR, and Travel </a:t>
            </a:r>
          </a:p>
          <a:p>
            <a:pPr lvl="1"/>
            <a:r>
              <a:rPr lang="en-US" sz="1800" dirty="0">
                <a:solidFill>
                  <a:schemeClr val="tx2">
                    <a:lumMod val="50000"/>
                  </a:schemeClr>
                </a:solidFill>
                <a:latin typeface="EB Garamond" panose="00000500000000000000" pitchFamily="2" charset="0"/>
                <a:ea typeface="EB Garamond" panose="00000500000000000000" pitchFamily="2" charset="0"/>
                <a:cs typeface="Calibri" panose="020F0502020204030204" pitchFamily="34" charset="0"/>
              </a:rPr>
              <a:t>OPO Operations Center</a:t>
            </a:r>
          </a:p>
        </p:txBody>
      </p:sp>
    </p:spTree>
    <p:extLst>
      <p:ext uri="{BB962C8B-B14F-4D97-AF65-F5344CB8AC3E}">
        <p14:creationId xmlns:p14="http://schemas.microsoft.com/office/powerpoint/2010/main" val="189315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646574" y="1907075"/>
            <a:ext cx="4437709" cy="3867684"/>
          </a:xfrm>
        </p:spPr>
        <p:txBody>
          <a:bodyPr>
            <a:normAutofit fontScale="90000"/>
          </a:bodyPr>
          <a:lstStyle/>
          <a:p>
            <a:pPr algn="l"/>
            <a:r>
              <a:rPr lang="en-US" sz="4900" dirty="0">
                <a:latin typeface="EB Garamond"/>
                <a:ea typeface="EB Garamond"/>
              </a:rPr>
              <a:t>John Stever</a:t>
            </a:r>
            <a:br>
              <a:rPr lang="en-US" sz="4900" dirty="0">
                <a:latin typeface="EB Garamond"/>
                <a:ea typeface="EB Garamond"/>
              </a:rPr>
            </a:br>
            <a:r>
              <a:rPr lang="en-US" sz="4400" b="0" dirty="0">
                <a:latin typeface="EB Garamond"/>
                <a:ea typeface="EB Garamond"/>
              </a:rPr>
              <a:t>Division Director/ Senior Contracting Officer</a:t>
            </a:r>
            <a:br>
              <a:rPr lang="en-US" sz="4900" b="0" dirty="0">
                <a:solidFill>
                  <a:srgbClr val="FFFFFF"/>
                </a:solidFill>
                <a:latin typeface="EB Garamond"/>
                <a:ea typeface="EB Garamond"/>
              </a:rPr>
            </a:br>
            <a:r>
              <a:rPr lang="en-US" sz="2700" b="0" dirty="0">
                <a:solidFill>
                  <a:srgbClr val="FFFFFF"/>
                </a:solidFill>
                <a:latin typeface="EB Garamond"/>
                <a:ea typeface="EB Garamond"/>
              </a:rPr>
              <a:t>Office of Acquisitions Management, Diplomatic Security Contracts Division</a:t>
            </a:r>
            <a:br>
              <a:rPr lang="en-US" sz="2700" b="0" dirty="0">
                <a:solidFill>
                  <a:srgbClr val="FFFFFF"/>
                </a:solidFill>
                <a:latin typeface="EB Garamond"/>
                <a:ea typeface="EB Garamond"/>
              </a:rPr>
            </a:br>
            <a:r>
              <a:rPr lang="en-US" sz="2700" b="0" dirty="0">
                <a:solidFill>
                  <a:srgbClr val="FFFFFF"/>
                </a:solidFill>
                <a:latin typeface="EB Garamond"/>
                <a:ea typeface="EB Garamond"/>
              </a:rPr>
              <a:t>(A/OPE/AQM/DSCD)</a:t>
            </a:r>
            <a:br>
              <a:rPr lang="en-US" sz="2400" b="0" dirty="0">
                <a:solidFill>
                  <a:srgbClr val="FFFFFF"/>
                </a:solidFill>
                <a:latin typeface="EB Garamond"/>
                <a:ea typeface="EB Garamond"/>
              </a:rPr>
            </a:br>
            <a:br>
              <a:rPr lang="en-US" sz="2400" b="0" dirty="0">
                <a:solidFill>
                  <a:srgbClr val="FFFFFF"/>
                </a:solidFill>
                <a:latin typeface="EB Garamond"/>
                <a:ea typeface="EB Garamond"/>
              </a:rPr>
            </a:br>
            <a:br>
              <a:rPr lang="en-US" sz="2400" b="0" dirty="0">
                <a:solidFill>
                  <a:srgbClr val="FFFFFF"/>
                </a:solidFill>
                <a:latin typeface="EB Garamond"/>
                <a:ea typeface="EB Garamond"/>
              </a:rPr>
            </a:br>
            <a:r>
              <a:rPr lang="en-US" sz="2200" b="0" dirty="0">
                <a:latin typeface="EB Garamond"/>
                <a:ea typeface="EB Garamond"/>
              </a:rPr>
              <a:t>Introduction to DSCD</a:t>
            </a:r>
            <a:br>
              <a:rPr lang="en-US" sz="2400" b="0" dirty="0">
                <a:latin typeface="EB Garamond"/>
                <a:ea typeface="EB Garamond"/>
              </a:rPr>
            </a:br>
            <a:br>
              <a:rPr lang="en-US" sz="2400" b="0" dirty="0">
                <a:latin typeface="EB Garamond"/>
                <a:ea typeface="EB Garamond"/>
              </a:rPr>
            </a:br>
            <a:r>
              <a:rPr lang="en-US" sz="2400" b="0" dirty="0">
                <a:solidFill>
                  <a:srgbClr val="FFFFFF"/>
                </a:solidFill>
                <a:latin typeface="EB Garamond"/>
                <a:ea typeface="EB Garamond"/>
              </a:rPr>
              <a:t>Procurement Process and Overview</a:t>
            </a:r>
            <a:endParaRPr lang="en-US" sz="2400" b="0">
              <a:solidFill>
                <a:srgbClr val="FFFFFF"/>
              </a:solidFill>
              <a:latin typeface="EB Garamond"/>
              <a:ea typeface="EB Garamond"/>
            </a:endParaRPr>
          </a:p>
        </p:txBody>
      </p:sp>
      <p:pic>
        <p:nvPicPr>
          <p:cNvPr id="4" name="Picture 3" descr="A logo of a department of state&#10;&#10;Description automatically generated">
            <a:extLst>
              <a:ext uri="{FF2B5EF4-FFF2-40B4-BE49-F238E27FC236}">
                <a16:creationId xmlns:a16="http://schemas.microsoft.com/office/drawing/2014/main" id="{2C92C616-76B0-011E-D872-F906529842BB}"/>
              </a:ext>
            </a:extLst>
          </p:cNvPr>
          <p:cNvPicPr>
            <a:picLocks noChangeAspect="1"/>
          </p:cNvPicPr>
          <p:nvPr/>
        </p:nvPicPr>
        <p:blipFill>
          <a:blip r:embed="rId2"/>
          <a:stretch>
            <a:fillRect/>
          </a:stretch>
        </p:blipFill>
        <p:spPr>
          <a:xfrm>
            <a:off x="9398674" y="2042960"/>
            <a:ext cx="1916675" cy="1876530"/>
          </a:xfrm>
          <a:prstGeom prst="rect">
            <a:avLst/>
          </a:prstGeom>
        </p:spPr>
      </p:pic>
      <p:pic>
        <p:nvPicPr>
          <p:cNvPr id="3" name="Picture 1">
            <a:extLst>
              <a:ext uri="{FF2B5EF4-FFF2-40B4-BE49-F238E27FC236}">
                <a16:creationId xmlns:a16="http://schemas.microsoft.com/office/drawing/2014/main" id="{5391F31E-27F3-DFE4-D64E-2D1A1794548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6084" y="1657168"/>
            <a:ext cx="2542931" cy="305337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9276094"/>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497857" y="701184"/>
            <a:ext cx="4978647" cy="2798287"/>
          </a:xfrm>
        </p:spPr>
        <p:txBody>
          <a:bodyPr>
            <a:normAutofit fontScale="90000"/>
          </a:bodyPr>
          <a:lstStyle/>
          <a:p>
            <a:pPr algn="l"/>
            <a:r>
              <a:rPr lang="en-US" sz="5300" dirty="0">
                <a:latin typeface="EB Garamond"/>
                <a:ea typeface="EB Garamond"/>
              </a:rPr>
              <a:t>John Stever</a:t>
            </a:r>
            <a:br>
              <a:rPr lang="en-US" sz="8800" dirty="0">
                <a:latin typeface="EB Garamond"/>
                <a:ea typeface="EB Garamond"/>
              </a:rPr>
            </a:br>
            <a:r>
              <a:rPr lang="en-US" sz="4900" b="0" dirty="0">
                <a:latin typeface="EB Garamond"/>
                <a:ea typeface="EB Garamond"/>
              </a:rPr>
              <a:t>Division Director/ Senior Contracting Officer</a:t>
            </a:r>
            <a:br>
              <a:rPr lang="en-US" sz="8800" b="0" dirty="0">
                <a:solidFill>
                  <a:srgbClr val="FFFFFF"/>
                </a:solidFill>
                <a:latin typeface="EB Garamond"/>
                <a:ea typeface="EB Garamond"/>
              </a:rPr>
            </a:br>
            <a:r>
              <a:rPr lang="en-US" sz="2700" b="0" dirty="0">
                <a:solidFill>
                  <a:srgbClr val="FFFFFF"/>
                </a:solidFill>
                <a:latin typeface="EB Garamond"/>
                <a:ea typeface="EB Garamond"/>
              </a:rPr>
              <a:t>A/OPE/AQM/DSCD</a:t>
            </a:r>
            <a:endParaRPr lang="en-US" sz="2400" b="0" dirty="0">
              <a:solidFill>
                <a:srgbClr val="FFFFFF"/>
              </a:solidFill>
              <a:latin typeface="EB Garamond"/>
              <a:ea typeface="EB Garamond"/>
            </a:endParaRPr>
          </a:p>
        </p:txBody>
      </p:sp>
      <p:sp>
        <p:nvSpPr>
          <p:cNvPr id="3" name="Content Placeholder 1">
            <a:extLst>
              <a:ext uri="{FF2B5EF4-FFF2-40B4-BE49-F238E27FC236}">
                <a16:creationId xmlns:a16="http://schemas.microsoft.com/office/drawing/2014/main" id="{4769C4C8-4545-54B6-8E62-65E198C28D3D}"/>
              </a:ext>
            </a:extLst>
          </p:cNvPr>
          <p:cNvSpPr>
            <a:spLocks noGrp="1"/>
          </p:cNvSpPr>
          <p:nvPr>
            <p:ph idx="1"/>
          </p:nvPr>
        </p:nvSpPr>
        <p:spPr>
          <a:xfrm>
            <a:off x="5980092" y="649365"/>
            <a:ext cx="5923533" cy="5343661"/>
          </a:xfrm>
        </p:spPr>
        <p:txBody>
          <a:bodyPr vert="horz" lIns="91440" tIns="45720" rIns="91440" bIns="45720" rtlCol="0" anchor="t">
            <a:noAutofit/>
          </a:bodyPr>
          <a:lstStyle/>
          <a:p>
            <a:pPr indent="0">
              <a:lnSpc>
                <a:spcPct val="100000"/>
              </a:lnSpc>
              <a:spcBef>
                <a:spcPts val="0"/>
              </a:spcBef>
              <a:buNone/>
            </a:pPr>
            <a:r>
              <a:rPr lang="en-US" sz="1600" dirty="0">
                <a:solidFill>
                  <a:srgbClr val="000000"/>
                </a:solidFill>
                <a:effectLst/>
                <a:latin typeface="EB Garamond" panose="00000500000000000000"/>
                <a:ea typeface="Calibri"/>
                <a:cs typeface="Open Sans"/>
              </a:rPr>
              <a:t>Mr. Stever has over 50 years of government service, 45 of those working as a Contracting Officer (CO) in the Office of Acquisitions Management.  He is FAITAS level III certified and has maintained an unlimited warrant without issue for 40 years.  He has supported over 260 overseas posts, and all major domestic bureaus as a senior (CO) and AQM manager of </a:t>
            </a:r>
            <a:r>
              <a:rPr lang="en-US" sz="1600" dirty="0" err="1">
                <a:solidFill>
                  <a:srgbClr val="000000"/>
                </a:solidFill>
                <a:latin typeface="EB Garamond" panose="00000500000000000000"/>
                <a:ea typeface="Calibri"/>
                <a:cs typeface="Open Sans"/>
              </a:rPr>
              <a:t>COs</a:t>
            </a:r>
            <a:r>
              <a:rPr lang="en-US" sz="1600" dirty="0" err="1">
                <a:solidFill>
                  <a:srgbClr val="000000"/>
                </a:solidFill>
                <a:effectLst/>
                <a:latin typeface="EB Garamond" panose="00000500000000000000"/>
                <a:ea typeface="Calibri"/>
                <a:cs typeface="Open Sans"/>
              </a:rPr>
              <a:t>.</a:t>
            </a:r>
            <a:r>
              <a:rPr lang="en-US" sz="1600" dirty="0">
                <a:solidFill>
                  <a:srgbClr val="000000"/>
                </a:solidFill>
                <a:latin typeface="EB Garamond" panose="00000500000000000000"/>
                <a:ea typeface="Calibri"/>
                <a:cs typeface="Open Sans"/>
              </a:rPr>
              <a:t> </a:t>
            </a:r>
            <a:endParaRPr lang="en-US" sz="1600" dirty="0">
              <a:solidFill>
                <a:srgbClr val="000000"/>
              </a:solidFill>
              <a:effectLst/>
              <a:latin typeface="EB Garamond" panose="00000500000000000000"/>
              <a:ea typeface="Calibri" panose="020F0502020204030204" pitchFamily="34" charset="0"/>
            </a:endParaRPr>
          </a:p>
          <a:p>
            <a:pPr indent="0">
              <a:lnSpc>
                <a:spcPct val="100000"/>
              </a:lnSpc>
              <a:spcBef>
                <a:spcPts val="0"/>
              </a:spcBef>
              <a:buNone/>
            </a:pPr>
            <a:endParaRPr lang="en-US" sz="1600" dirty="0">
              <a:solidFill>
                <a:srgbClr val="000000"/>
              </a:solidFill>
              <a:latin typeface="EB Garamond" panose="00000500000000000000"/>
              <a:ea typeface="Calibri" panose="020F0502020204030204" pitchFamily="34" charset="0"/>
            </a:endParaRPr>
          </a:p>
          <a:p>
            <a:pPr indent="0">
              <a:lnSpc>
                <a:spcPct val="100000"/>
              </a:lnSpc>
              <a:spcBef>
                <a:spcPts val="0"/>
              </a:spcBef>
              <a:buNone/>
            </a:pPr>
            <a:r>
              <a:rPr lang="en-US" sz="1600" dirty="0">
                <a:solidFill>
                  <a:srgbClr val="000000"/>
                </a:solidFill>
                <a:effectLst/>
                <a:latin typeface="EB Garamond" panose="00000500000000000000"/>
                <a:ea typeface="Calibri"/>
                <a:cs typeface="Open Sans"/>
              </a:rPr>
              <a:t>From 1978 through 1983 Mr. Stever was a senior contracting officer supporting many of the Bureaus in existence at that time.  From 1984 through 1989, he was the Branch Chief supporting International Narcotics and Law Enforcement. From 1989 through 1994 as the Director, Regional Procurement Support Office (RPSO) Bonn Germany. During this time, he directed more than 50 AN’s and TCN’s. Mr. Stever spent several months in Bogota, Colombia working with the Colombian National Police and the U.S. Customs Office focusing on the eradication of drugs.</a:t>
            </a:r>
          </a:p>
          <a:p>
            <a:pPr indent="0">
              <a:lnSpc>
                <a:spcPct val="100000"/>
              </a:lnSpc>
              <a:spcBef>
                <a:spcPts val="0"/>
              </a:spcBef>
              <a:buNone/>
            </a:pPr>
            <a:endParaRPr lang="en-US" sz="1600" dirty="0">
              <a:solidFill>
                <a:srgbClr val="000000"/>
              </a:solidFill>
              <a:latin typeface="EB Garamond" panose="00000500000000000000"/>
              <a:ea typeface="Calibri" panose="020F0502020204030204" pitchFamily="34" charset="0"/>
            </a:endParaRPr>
          </a:p>
          <a:p>
            <a:pPr indent="0">
              <a:lnSpc>
                <a:spcPct val="100000"/>
              </a:lnSpc>
              <a:spcBef>
                <a:spcPts val="0"/>
              </a:spcBef>
              <a:buNone/>
            </a:pPr>
            <a:r>
              <a:rPr lang="en-US" sz="1600" dirty="0">
                <a:solidFill>
                  <a:srgbClr val="000000"/>
                </a:solidFill>
                <a:effectLst/>
                <a:latin typeface="EB Garamond" panose="00000500000000000000"/>
                <a:ea typeface="Calibri" panose="020F0502020204030204" pitchFamily="34" charset="0"/>
              </a:rPr>
              <a:t>Mr. Stever was responsible for awarding and managing most of the contracts connected with our embassies in Afghanistan and Iraq.  In August of 2023, Mr. Stever was responsible for establishing contracts to support the Operations Allies Welcome program. </a:t>
            </a:r>
            <a:endParaRPr lang="en-US" sz="1600" dirty="0">
              <a:latin typeface="EB Garamond"/>
              <a:ea typeface="Open Sans"/>
              <a:cs typeface="Calibri"/>
            </a:endParaRPr>
          </a:p>
        </p:txBody>
      </p:sp>
      <p:pic>
        <p:nvPicPr>
          <p:cNvPr id="2" name="Picture 1">
            <a:extLst>
              <a:ext uri="{FF2B5EF4-FFF2-40B4-BE49-F238E27FC236}">
                <a16:creationId xmlns:a16="http://schemas.microsoft.com/office/drawing/2014/main" id="{9280BE54-8721-523E-E9D5-F5FBB16E2F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0461" y="3745258"/>
            <a:ext cx="2263116" cy="2717394"/>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352576"/>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00222" y="576127"/>
            <a:ext cx="10515600" cy="837669"/>
          </a:xfrm>
        </p:spPr>
        <p:txBody>
          <a:bodyPr>
            <a:noAutofit/>
          </a:bodyPr>
          <a:lstStyle/>
          <a:p>
            <a:r>
              <a:rPr lang="en-US" sz="4400" dirty="0">
                <a:latin typeface="EB Garamond"/>
                <a:ea typeface="EB Garamond"/>
              </a:rPr>
              <a:t>FPD</a:t>
            </a:r>
            <a:br>
              <a:rPr lang="en-US" sz="4400" dirty="0">
                <a:latin typeface="EB Garamond"/>
                <a:ea typeface="EB Garamond"/>
              </a:rPr>
            </a:br>
            <a:r>
              <a:rPr lang="en-US" sz="4400" dirty="0">
                <a:latin typeface="EB Garamond"/>
                <a:ea typeface="EB Garamond"/>
              </a:rPr>
              <a:t>Local Guard Force</a:t>
            </a:r>
            <a:br>
              <a:rPr lang="en-US" sz="4400" dirty="0">
                <a:latin typeface="EB Garamond"/>
                <a:ea typeface="EB Garamond"/>
              </a:rPr>
            </a:br>
            <a:endParaRPr lang="en-US" sz="4400" dirty="0">
              <a:latin typeface="EB Garamond"/>
              <a:ea typeface="EB Garamond"/>
            </a:endParaRPr>
          </a:p>
        </p:txBody>
      </p:sp>
      <p:sp>
        <p:nvSpPr>
          <p:cNvPr id="5" name="Content Placeholder 1">
            <a:extLst>
              <a:ext uri="{FF2B5EF4-FFF2-40B4-BE49-F238E27FC236}">
                <a16:creationId xmlns:a16="http://schemas.microsoft.com/office/drawing/2014/main" id="{F6C48B11-1A5C-D835-6848-90E38006588C}"/>
              </a:ext>
            </a:extLst>
          </p:cNvPr>
          <p:cNvSpPr>
            <a:spLocks noGrp="1"/>
          </p:cNvSpPr>
          <p:nvPr>
            <p:ph idx="1"/>
          </p:nvPr>
        </p:nvSpPr>
        <p:spPr>
          <a:xfrm>
            <a:off x="318750" y="1936031"/>
            <a:ext cx="11384452" cy="5013568"/>
          </a:xfrm>
        </p:spPr>
        <p:txBody>
          <a:bodyPr vert="horz" lIns="91440" tIns="45720" rIns="91440" bIns="45720" rtlCol="0" anchor="t">
            <a:normAutofit/>
          </a:bodyPr>
          <a:lstStyle/>
          <a:p>
            <a:pPr marL="0" indent="0">
              <a:spcBef>
                <a:spcPts val="0"/>
              </a:spcBef>
              <a:buNone/>
            </a:pPr>
            <a:r>
              <a:rPr lang="en-US" sz="1600" b="1" dirty="0">
                <a:latin typeface="EB Garamond"/>
                <a:ea typeface="Calibri"/>
                <a:cs typeface="Calibri"/>
              </a:rPr>
              <a:t>Procurement Summary: </a:t>
            </a:r>
            <a:r>
              <a:rPr lang="en-US" sz="1600" dirty="0">
                <a:effectLst/>
                <a:ea typeface="Times New Roman" panose="02020603050405020304" pitchFamily="18" charset="0"/>
              </a:rPr>
              <a:t> </a:t>
            </a:r>
            <a:r>
              <a:rPr lang="en-US" sz="1600" dirty="0">
                <a:latin typeface="EB Garamond"/>
                <a:ea typeface="Calibri"/>
                <a:cs typeface="Calibri"/>
              </a:rPr>
              <a:t>The primary mission of the Local Guard Force (LGF) is to protect U.S. Government personnel, facilities, and equipment from damage or loss.  The LGF is one component of the Mission’s security apparatus and complements other physical, technical, and procedural security systems.  The LGF shall carry out specific actions as described in the General and Post Orders.  The local guard services shall protect life; prevent unauthorized access; maintain order; deter criminal attacks against employees, dependents, and property prevent terrorist acts against all U.S. assets; and damage to Government property.   Contracted local guard services shall act as an early warning signal to the Embassies and RSOs. </a:t>
            </a:r>
          </a:p>
          <a:p>
            <a:pPr>
              <a:spcBef>
                <a:spcPts val="0"/>
              </a:spcBef>
              <a:buNone/>
            </a:pPr>
            <a:endParaRPr lang="en-US" sz="1600" b="1" dirty="0">
              <a:latin typeface="EB Garamond"/>
              <a:ea typeface="Calibri"/>
              <a:cs typeface="Calibri"/>
            </a:endParaRPr>
          </a:p>
          <a:p>
            <a:pPr>
              <a:spcBef>
                <a:spcPts val="0"/>
              </a:spcBef>
              <a:buNone/>
            </a:pPr>
            <a:r>
              <a:rPr lang="en-US" sz="1600" b="1" dirty="0">
                <a:latin typeface="EB Garamond"/>
                <a:ea typeface="Calibri"/>
                <a:cs typeface="Calibri"/>
              </a:rPr>
              <a:t>Procurement Strategy (e.g., SS, RFI, RFP/RFQ):  </a:t>
            </a:r>
            <a:r>
              <a:rPr lang="en-US" sz="1600" dirty="0">
                <a:latin typeface="EB Garamond"/>
                <a:ea typeface="Calibri"/>
                <a:cs typeface="Calibri"/>
              </a:rPr>
              <a:t>RFP</a:t>
            </a:r>
            <a:br>
              <a:rPr lang="en-US" sz="1600" dirty="0">
                <a:latin typeface="EB Garamond"/>
                <a:ea typeface="Calibri"/>
                <a:cs typeface="Calibri"/>
              </a:rPr>
            </a:br>
            <a:endParaRPr lang="en-US" sz="1600" dirty="0">
              <a:latin typeface="EB Garamond"/>
            </a:endParaRPr>
          </a:p>
          <a:p>
            <a:pPr>
              <a:spcBef>
                <a:spcPts val="0"/>
              </a:spcBef>
              <a:buNone/>
            </a:pPr>
            <a:endParaRPr lang="en-US" sz="1600" dirty="0">
              <a:latin typeface="EB Garamond"/>
            </a:endParaRPr>
          </a:p>
          <a:p>
            <a:pPr>
              <a:spcBef>
                <a:spcPts val="0"/>
              </a:spcBef>
              <a:buNone/>
            </a:pPr>
            <a:r>
              <a:rPr lang="en-US" sz="1600" b="1" dirty="0">
                <a:latin typeface="EB Garamond"/>
                <a:ea typeface="Calibri"/>
                <a:cs typeface="Calibri"/>
              </a:rPr>
              <a:t>Approximate Value Range</a:t>
            </a:r>
            <a:r>
              <a:rPr lang="en-US" sz="1600" b="1" dirty="0">
                <a:effectLst/>
                <a:latin typeface="EB Garamond"/>
                <a:ea typeface="Calibri"/>
                <a:cs typeface="Calibri"/>
              </a:rPr>
              <a:t>:</a:t>
            </a:r>
            <a:r>
              <a:rPr lang="en-US" sz="1600" dirty="0">
                <a:latin typeface="EB Garamond"/>
                <a:ea typeface="Calibri"/>
                <a:cs typeface="Calibri"/>
              </a:rPr>
              <a:t>  $5M to $200M</a:t>
            </a:r>
            <a:br>
              <a:rPr lang="en-US" sz="1600" dirty="0">
                <a:latin typeface="EB Garamond"/>
                <a:ea typeface="Calibri"/>
                <a:cs typeface="Calibri"/>
              </a:rPr>
            </a:br>
            <a:endParaRPr lang="en-US" sz="1600" dirty="0">
              <a:latin typeface="EB Garamond"/>
            </a:endParaRPr>
          </a:p>
          <a:p>
            <a:pPr>
              <a:spcBef>
                <a:spcPts val="0"/>
              </a:spcBef>
              <a:buNone/>
            </a:pPr>
            <a:r>
              <a:rPr lang="en-US" sz="1600" b="1" dirty="0">
                <a:latin typeface="EB Garamond"/>
                <a:ea typeface="Calibri"/>
                <a:cs typeface="Calibri"/>
              </a:rPr>
              <a:t>Recompete or New Requirement</a:t>
            </a:r>
            <a:r>
              <a:rPr lang="en-US" sz="1600" b="1" dirty="0">
                <a:effectLst/>
                <a:latin typeface="EB Garamond"/>
                <a:ea typeface="Calibri"/>
                <a:cs typeface="Calibri"/>
              </a:rPr>
              <a:t>:</a:t>
            </a:r>
            <a:r>
              <a:rPr lang="en-US" sz="1600" dirty="0">
                <a:latin typeface="EB Garamond"/>
                <a:ea typeface="Calibri"/>
                <a:cs typeface="Calibri"/>
              </a:rPr>
              <a:t> Recompete</a:t>
            </a:r>
            <a:br>
              <a:rPr lang="en-US" sz="1600" dirty="0">
                <a:latin typeface="EB Garamond"/>
                <a:ea typeface="Calibri"/>
                <a:cs typeface="Calibri"/>
              </a:rPr>
            </a:br>
            <a:br>
              <a:rPr lang="en-US" sz="1600" dirty="0">
                <a:highlight>
                  <a:srgbClr val="FF0000"/>
                </a:highlight>
                <a:latin typeface="EB Garamond"/>
                <a:ea typeface="Calibri"/>
                <a:cs typeface="Calibri"/>
              </a:rPr>
            </a:br>
            <a:endParaRPr lang="en-US" sz="1600" dirty="0">
              <a:highlight>
                <a:srgbClr val="FF0000"/>
              </a:highlight>
              <a:latin typeface="EB Garamond"/>
            </a:endParaRPr>
          </a:p>
        </p:txBody>
      </p:sp>
    </p:spTree>
    <p:extLst>
      <p:ext uri="{BB962C8B-B14F-4D97-AF65-F5344CB8AC3E}">
        <p14:creationId xmlns:p14="http://schemas.microsoft.com/office/powerpoint/2010/main" val="1108698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a:extLst>
              <a:ext uri="{FF2B5EF4-FFF2-40B4-BE49-F238E27FC236}">
                <a16:creationId xmlns:a16="http://schemas.microsoft.com/office/drawing/2014/main" id="{8086980D-3510-6E65-15ED-5B019D6404CF}"/>
              </a:ext>
            </a:extLst>
          </p:cNvPr>
          <p:cNvSpPr txBox="1">
            <a:spLocks/>
          </p:cNvSpPr>
          <p:nvPr/>
        </p:nvSpPr>
        <p:spPr>
          <a:xfrm>
            <a:off x="415725" y="1984011"/>
            <a:ext cx="5862412" cy="4420154"/>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srgbClr val="333333"/>
                </a:solidFill>
                <a:latin typeface="EB Garamond" panose="00000500000000000000"/>
              </a:rPr>
              <a:t>Increased participation of United States contractors in local guard contracts abroad under the diplomatic security program (22 U.S. Code § 4864)</a:t>
            </a:r>
          </a:p>
          <a:p>
            <a:pPr marL="0" indent="0">
              <a:buFont typeface="Arial" panose="020B0604020202020204" pitchFamily="34" charset="0"/>
              <a:buNone/>
            </a:pPr>
            <a:r>
              <a:rPr lang="en-US" sz="1600" dirty="0">
                <a:solidFill>
                  <a:srgbClr val="333333"/>
                </a:solidFill>
                <a:latin typeface="EB Garamond" panose="00000500000000000000"/>
              </a:rPr>
              <a:t>In evaluating proposals for such contracts, award contracts to the technically acceptable firm offering the lowest evaluated price, except that proposals of </a:t>
            </a:r>
            <a:r>
              <a:rPr lang="en-US" sz="1600" dirty="0">
                <a:solidFill>
                  <a:srgbClr val="001C72"/>
                </a:solidFill>
                <a:latin typeface="EB Garamond" panose="00000500000000000000"/>
                <a:hlinkClick r:id="rId2"/>
              </a:rPr>
              <a:t>United States persons</a:t>
            </a:r>
            <a:r>
              <a:rPr lang="en-US" sz="1600" dirty="0">
                <a:solidFill>
                  <a:srgbClr val="333333"/>
                </a:solidFill>
                <a:latin typeface="EB Garamond" panose="00000500000000000000"/>
              </a:rPr>
              <a:t> and </a:t>
            </a:r>
            <a:r>
              <a:rPr lang="en-US" sz="1600" dirty="0">
                <a:solidFill>
                  <a:srgbClr val="001C72"/>
                </a:solidFill>
                <a:latin typeface="EB Garamond" panose="00000500000000000000"/>
                <a:hlinkClick r:id="rId3"/>
              </a:rPr>
              <a:t>qualified United States joint venture persons</a:t>
            </a:r>
            <a:r>
              <a:rPr lang="en-US" sz="1600" dirty="0">
                <a:solidFill>
                  <a:srgbClr val="333333"/>
                </a:solidFill>
                <a:latin typeface="EB Garamond" panose="00000500000000000000"/>
              </a:rPr>
              <a:t> (as defined in subsection (d)) shall be evaluated by reducing the bid price by 10 percent;</a:t>
            </a:r>
          </a:p>
          <a:p>
            <a:pPr marL="0" indent="0">
              <a:spcBef>
                <a:spcPts val="300"/>
              </a:spcBef>
              <a:spcAft>
                <a:spcPts val="300"/>
              </a:spcAft>
              <a:buNone/>
            </a:pPr>
            <a:endParaRPr lang="en-US" sz="1600" dirty="0">
              <a:solidFill>
                <a:srgbClr val="333333"/>
              </a:solidFill>
              <a:latin typeface="EB Garamond" panose="00000500000000000000"/>
            </a:endParaRPr>
          </a:p>
          <a:p>
            <a:pPr marL="0" indent="0">
              <a:spcBef>
                <a:spcPts val="300"/>
              </a:spcBef>
              <a:spcAft>
                <a:spcPts val="300"/>
              </a:spcAft>
              <a:buNone/>
            </a:pPr>
            <a:r>
              <a:rPr lang="en-US" sz="1600" dirty="0">
                <a:solidFill>
                  <a:srgbClr val="333333"/>
                </a:solidFill>
                <a:latin typeface="EB Garamond" panose="00000500000000000000"/>
              </a:rPr>
              <a:t>In countries where contract denomination and/or payment in local currencies constitutes a barrier to competition by United States firms —</a:t>
            </a:r>
          </a:p>
          <a:p>
            <a:pPr marL="96838" lvl="1" indent="0">
              <a:spcBef>
                <a:spcPts val="300"/>
              </a:spcBef>
              <a:spcAft>
                <a:spcPts val="300"/>
              </a:spcAft>
              <a:buNone/>
            </a:pPr>
            <a:r>
              <a:rPr lang="en-US" sz="1600" b="1" dirty="0">
                <a:solidFill>
                  <a:srgbClr val="333333"/>
                </a:solidFill>
                <a:latin typeface="EB Garamond" panose="00000500000000000000"/>
              </a:rPr>
              <a:t>(A) </a:t>
            </a:r>
            <a:r>
              <a:rPr lang="en-US" sz="1600" dirty="0">
                <a:solidFill>
                  <a:srgbClr val="333333"/>
                </a:solidFill>
                <a:latin typeface="EB Garamond" panose="00000500000000000000"/>
              </a:rPr>
              <a:t>allow solicitations to be bid in United States dollars; and</a:t>
            </a:r>
          </a:p>
          <a:p>
            <a:pPr marL="96838" lvl="1" indent="0">
              <a:spcBef>
                <a:spcPts val="300"/>
              </a:spcBef>
              <a:spcAft>
                <a:spcPts val="300"/>
              </a:spcAft>
              <a:buNone/>
            </a:pPr>
            <a:r>
              <a:rPr lang="en-US" sz="1600" b="1" dirty="0">
                <a:solidFill>
                  <a:srgbClr val="333333"/>
                </a:solidFill>
                <a:latin typeface="EB Garamond" panose="00000500000000000000"/>
              </a:rPr>
              <a:t>(B) </a:t>
            </a:r>
            <a:r>
              <a:rPr lang="en-US" sz="1600" dirty="0">
                <a:solidFill>
                  <a:srgbClr val="333333"/>
                </a:solidFill>
                <a:latin typeface="EB Garamond" panose="00000500000000000000"/>
              </a:rPr>
              <a:t>allow contracts awarded to United States firms to be paid in United States dollars;</a:t>
            </a:r>
          </a:p>
          <a:p>
            <a:pPr marL="0" indent="0">
              <a:buNone/>
            </a:pPr>
            <a:r>
              <a:rPr lang="en-US" sz="1600" dirty="0">
                <a:solidFill>
                  <a:srgbClr val="333333"/>
                </a:solidFill>
                <a:latin typeface="EB Garamond" panose="00000500000000000000"/>
              </a:rPr>
              <a:t>Ensure that United States diplomatic and consular posts assist United States firms in obtaining local licenses and permits. </a:t>
            </a:r>
          </a:p>
        </p:txBody>
      </p:sp>
      <p:pic>
        <p:nvPicPr>
          <p:cNvPr id="5" name="Picture 13" descr="Audit Finds New Embassy Security Deficiencies - WSJ">
            <a:extLst>
              <a:ext uri="{FF2B5EF4-FFF2-40B4-BE49-F238E27FC236}">
                <a16:creationId xmlns:a16="http://schemas.microsoft.com/office/drawing/2014/main" id="{AB4F457E-3CE3-03C7-FBAA-A9D3210ABD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500"/>
          <a:stretch/>
        </p:blipFill>
        <p:spPr bwMode="auto">
          <a:xfrm>
            <a:off x="6539585" y="2069735"/>
            <a:ext cx="5236690" cy="367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3">
            <a:extLst>
              <a:ext uri="{FF2B5EF4-FFF2-40B4-BE49-F238E27FC236}">
                <a16:creationId xmlns:a16="http://schemas.microsoft.com/office/drawing/2014/main" id="{71A47CA1-E76B-B9D7-B6EF-520939A1B082}"/>
              </a:ext>
            </a:extLst>
          </p:cNvPr>
          <p:cNvSpPr>
            <a:spLocks noGrp="1"/>
          </p:cNvSpPr>
          <p:nvPr>
            <p:ph type="title"/>
          </p:nvPr>
        </p:nvSpPr>
        <p:spPr>
          <a:xfrm>
            <a:off x="415725" y="282385"/>
            <a:ext cx="10515600" cy="837669"/>
          </a:xfrm>
        </p:spPr>
        <p:txBody>
          <a:bodyPr>
            <a:noAutofit/>
          </a:bodyPr>
          <a:lstStyle/>
          <a:p>
            <a:r>
              <a:rPr lang="en-US" sz="4000" b="1" dirty="0"/>
              <a:t>Other Considerations for US Firms</a:t>
            </a:r>
            <a:endParaRPr lang="en-US" sz="4800" b="0" dirty="0">
              <a:solidFill>
                <a:srgbClr val="000000"/>
              </a:solidFill>
              <a:latin typeface="Garamond"/>
              <a:ea typeface="EB Garamond"/>
            </a:endParaRPr>
          </a:p>
        </p:txBody>
      </p:sp>
    </p:spTree>
    <p:extLst>
      <p:ext uri="{BB962C8B-B14F-4D97-AF65-F5344CB8AC3E}">
        <p14:creationId xmlns:p14="http://schemas.microsoft.com/office/powerpoint/2010/main" val="1129185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6707B6-1505-21DB-376F-3A8076ED8DE5}"/>
              </a:ext>
            </a:extLst>
          </p:cNvPr>
          <p:cNvSpPr>
            <a:spLocks noGrp="1"/>
          </p:cNvSpPr>
          <p:nvPr>
            <p:ph type="title"/>
          </p:nvPr>
        </p:nvSpPr>
        <p:spPr>
          <a:xfrm>
            <a:off x="752139" y="2818174"/>
            <a:ext cx="4366058" cy="1212122"/>
          </a:xfrm>
        </p:spPr>
        <p:txBody>
          <a:bodyPr>
            <a:noAutofit/>
          </a:bodyPr>
          <a:lstStyle/>
          <a:p>
            <a:r>
              <a:rPr lang="en-US" b="1" dirty="0"/>
              <a:t>Other Considerations</a:t>
            </a:r>
            <a:endParaRPr lang="en-US" dirty="0"/>
          </a:p>
        </p:txBody>
      </p:sp>
      <p:sp>
        <p:nvSpPr>
          <p:cNvPr id="4" name="Content Placeholder 7">
            <a:extLst>
              <a:ext uri="{FF2B5EF4-FFF2-40B4-BE49-F238E27FC236}">
                <a16:creationId xmlns:a16="http://schemas.microsoft.com/office/drawing/2014/main" id="{E6801D4A-4444-B3D3-9931-48159F583DD4}"/>
              </a:ext>
            </a:extLst>
          </p:cNvPr>
          <p:cNvSpPr txBox="1">
            <a:spLocks/>
          </p:cNvSpPr>
          <p:nvPr/>
        </p:nvSpPr>
        <p:spPr>
          <a:xfrm>
            <a:off x="6268621" y="752975"/>
            <a:ext cx="5442150" cy="5914255"/>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pPr>
            <a:r>
              <a:rPr lang="en-US" sz="1800" dirty="0">
                <a:latin typeface="EB Garamond" panose="00000500000000000000"/>
                <a:ea typeface="Times New Roman" panose="02020603050405020304" pitchFamily="18" charset="0"/>
              </a:rPr>
              <a:t>The Contractor shall not subcontract or lease the Standard or A&amp;E Services.  </a:t>
            </a:r>
          </a:p>
          <a:p>
            <a:pPr>
              <a:lnSpc>
                <a:spcPct val="100000"/>
              </a:lnSpc>
              <a:spcBef>
                <a:spcPts val="600"/>
              </a:spcBef>
              <a:spcAft>
                <a:spcPts val="600"/>
              </a:spcAft>
            </a:pPr>
            <a:r>
              <a:rPr lang="en-US" sz="1800" dirty="0">
                <a:latin typeface="EB Garamond" panose="00000500000000000000"/>
                <a:ea typeface="Times New Roman" panose="02020603050405020304" pitchFamily="18" charset="0"/>
              </a:rPr>
              <a:t>Due to Host Country Laws a couple of local guard contracts can only be awarded to a local firm/entity. </a:t>
            </a:r>
          </a:p>
          <a:p>
            <a:pPr>
              <a:lnSpc>
                <a:spcPct val="100000"/>
              </a:lnSpc>
              <a:spcBef>
                <a:spcPts val="600"/>
              </a:spcBef>
              <a:spcAft>
                <a:spcPts val="600"/>
              </a:spcAft>
            </a:pPr>
            <a:r>
              <a:rPr lang="en-US" sz="1800" dirty="0">
                <a:solidFill>
                  <a:srgbClr val="000000"/>
                </a:solidFill>
                <a:latin typeface="EB Garamond" panose="00000500000000000000"/>
                <a:ea typeface="Times New Roman" panose="02020603050405020304" pitchFamily="18" charset="0"/>
              </a:rPr>
              <a:t>Interested offerors will need to show proof of similar security services that are of the same or similar size and complexity over the past three years in the country of performance. </a:t>
            </a:r>
          </a:p>
          <a:p>
            <a:r>
              <a:rPr lang="en-US" sz="1800" dirty="0">
                <a:solidFill>
                  <a:srgbClr val="000000"/>
                </a:solidFill>
                <a:latin typeface="EB Garamond" panose="00000500000000000000"/>
                <a:ea typeface="Times New Roman" panose="02020603050405020304" pitchFamily="18" charset="0"/>
              </a:rPr>
              <a:t> If the Offeror is a joint venture, the members of which are not part of the same longstanding corporate structure, the Offeror must clearly demonstrate that all of the members of the joint venture have at least three years of experience performing security services together.  For this requirement, longstanding corporate structure means at least three years within the same corporate structure.</a:t>
            </a:r>
          </a:p>
          <a:p>
            <a:pPr marL="0" indent="0">
              <a:buNone/>
            </a:pPr>
            <a:endParaRPr lang="en-US" sz="1800" b="1" dirty="0">
              <a:latin typeface="Garamond" panose="02020404030301010803" pitchFamily="18" charset="0"/>
            </a:endParaRPr>
          </a:p>
        </p:txBody>
      </p:sp>
    </p:spTree>
    <p:extLst>
      <p:ext uri="{BB962C8B-B14F-4D97-AF65-F5344CB8AC3E}">
        <p14:creationId xmlns:p14="http://schemas.microsoft.com/office/powerpoint/2010/main" val="3477220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331796" y="3222990"/>
            <a:ext cx="5174962" cy="1858068"/>
          </a:xfrm>
        </p:spPr>
        <p:txBody>
          <a:bodyPr vert="horz" lIns="91440" tIns="45720" rIns="91440" bIns="45720" rtlCol="0" anchor="b">
            <a:noAutofit/>
          </a:bodyPr>
          <a:lstStyle/>
          <a:p>
            <a:pPr algn="l"/>
            <a:r>
              <a:rPr lang="en-US" sz="4400" dirty="0">
                <a:solidFill>
                  <a:srgbClr val="FFFFFF"/>
                </a:solidFill>
                <a:latin typeface="EB Garamond"/>
                <a:ea typeface="EB Garamond"/>
              </a:rPr>
              <a:t>Office of Acquisitions </a:t>
            </a:r>
            <a:br>
              <a:rPr lang="en-US" sz="4400" dirty="0">
                <a:latin typeface="EB Garamond"/>
                <a:ea typeface="EB Garamond"/>
              </a:rPr>
            </a:br>
            <a:r>
              <a:rPr lang="en-US" sz="4400" dirty="0">
                <a:solidFill>
                  <a:srgbClr val="FFFFFF"/>
                </a:solidFill>
                <a:latin typeface="EB Garamond"/>
                <a:ea typeface="EB Garamond"/>
              </a:rPr>
              <a:t>Management (AQM)</a:t>
            </a:r>
            <a:br>
              <a:rPr lang="en-US" sz="4400" dirty="0">
                <a:latin typeface="EB Garamond"/>
                <a:ea typeface="EB Garamond"/>
              </a:rPr>
            </a:br>
            <a:br>
              <a:rPr lang="en-US" sz="4400" dirty="0">
                <a:latin typeface="EB Garamond"/>
                <a:ea typeface="EB Garamond"/>
              </a:rPr>
            </a:br>
            <a:br>
              <a:rPr lang="en-US" sz="3200" dirty="0">
                <a:latin typeface="EB Garamond"/>
                <a:ea typeface="EB Garamond"/>
              </a:rPr>
            </a:br>
            <a:r>
              <a:rPr lang="en-US" sz="3200" b="0" dirty="0">
                <a:solidFill>
                  <a:srgbClr val="FFFFFF"/>
                </a:solidFill>
                <a:latin typeface="EB Garamond"/>
                <a:ea typeface="EB Garamond"/>
              </a:rPr>
              <a:t>Opening and Introduction</a:t>
            </a:r>
            <a:endParaRPr lang="en-US" sz="3200" b="0" dirty="0"/>
          </a:p>
        </p:txBody>
      </p:sp>
      <p:sp>
        <p:nvSpPr>
          <p:cNvPr id="4" name="TextBox 3">
            <a:extLst>
              <a:ext uri="{FF2B5EF4-FFF2-40B4-BE49-F238E27FC236}">
                <a16:creationId xmlns:a16="http://schemas.microsoft.com/office/drawing/2014/main" id="{6C8E046D-4EAD-12F0-E52A-945E65DD0474}"/>
              </a:ext>
            </a:extLst>
          </p:cNvPr>
          <p:cNvSpPr txBox="1"/>
          <p:nvPr/>
        </p:nvSpPr>
        <p:spPr>
          <a:xfrm>
            <a:off x="8043252" y="3319448"/>
            <a:ext cx="3337515" cy="22775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ea typeface="EB Garamond"/>
              </a:rPr>
              <a:t>Renée</a:t>
            </a:r>
            <a:r>
              <a:rPr lang="en-US" sz="2800" b="1" dirty="0">
                <a:solidFill>
                  <a:srgbClr val="0A2240"/>
                </a:solidFill>
                <a:latin typeface="EB Garamond"/>
              </a:rPr>
              <a:t> Mills Hill</a:t>
            </a:r>
            <a:endParaRPr lang="en-US" sz="2800" dirty="0">
              <a:cs typeface="Calibri"/>
            </a:endParaRPr>
          </a:p>
          <a:p>
            <a:r>
              <a:rPr lang="en-US" sz="2400" b="1" dirty="0">
                <a:solidFill>
                  <a:srgbClr val="0A2240"/>
                </a:solidFill>
                <a:latin typeface="EB Garamond"/>
              </a:rPr>
              <a:t>Small Business </a:t>
            </a:r>
            <a:endParaRPr lang="en-US" dirty="0">
              <a:solidFill>
                <a:srgbClr val="000000"/>
              </a:solidFill>
              <a:latin typeface="Calibri" panose="020F0502020204030204"/>
              <a:cs typeface="Calibri" panose="020F0502020204030204"/>
            </a:endParaRPr>
          </a:p>
          <a:p>
            <a:r>
              <a:rPr lang="en-US" sz="2400" b="1" dirty="0">
                <a:solidFill>
                  <a:srgbClr val="0A2240"/>
                </a:solidFill>
                <a:latin typeface="EB Garamond"/>
              </a:rPr>
              <a:t>Technical Liaison/</a:t>
            </a:r>
            <a:endParaRPr lang="en-US" dirty="0">
              <a:cs typeface="Calibri"/>
            </a:endParaRPr>
          </a:p>
          <a:p>
            <a:r>
              <a:rPr lang="en-US" sz="2400" b="1" dirty="0">
                <a:solidFill>
                  <a:srgbClr val="0A2240"/>
                </a:solidFill>
                <a:latin typeface="EB Garamond"/>
                <a:ea typeface="EB Garamond"/>
                <a:cs typeface="+mn-lt"/>
              </a:rPr>
              <a:t>Acting Industry Liaison </a:t>
            </a:r>
          </a:p>
          <a:p>
            <a:r>
              <a:rPr lang="en-US" sz="2400" b="1" dirty="0">
                <a:solidFill>
                  <a:srgbClr val="0A2240"/>
                </a:solidFill>
                <a:latin typeface="EB Garamond"/>
                <a:ea typeface="EB Garamond"/>
                <a:cs typeface="+mn-lt"/>
              </a:rPr>
              <a:t>A/OPE/AQM</a:t>
            </a:r>
            <a:endParaRPr lang="en-US" dirty="0"/>
          </a:p>
          <a:p>
            <a:r>
              <a:rPr lang="en-US" dirty="0">
                <a:solidFill>
                  <a:srgbClr val="0A2240"/>
                </a:solidFill>
                <a:latin typeface="EB Garamond"/>
                <a:ea typeface="+mn-lt"/>
                <a:cs typeface="+mn-lt"/>
              </a:rPr>
              <a:t>Email: </a:t>
            </a:r>
            <a:r>
              <a:rPr lang="en-US" dirty="0">
                <a:solidFill>
                  <a:srgbClr val="0A2240"/>
                </a:solidFill>
                <a:latin typeface="EB Garamond"/>
                <a:ea typeface="+mn-lt"/>
                <a:cs typeface="+mn-lt"/>
                <a:hlinkClick r:id="rId2"/>
              </a:rPr>
              <a:t>HillRM@state.gov</a:t>
            </a:r>
            <a:r>
              <a:rPr lang="en-US" dirty="0">
                <a:solidFill>
                  <a:srgbClr val="0A2240"/>
                </a:solidFill>
                <a:latin typeface="EB Garamond"/>
                <a:ea typeface="+mn-lt"/>
                <a:cs typeface="+mn-lt"/>
              </a:rPr>
              <a:t> </a:t>
            </a:r>
            <a:endParaRPr lang="en-US" dirty="0">
              <a:latin typeface="EB Garamond"/>
            </a:endParaRPr>
          </a:p>
        </p:txBody>
      </p:sp>
      <p:sp>
        <p:nvSpPr>
          <p:cNvPr id="7" name="TextBox 6">
            <a:extLst>
              <a:ext uri="{FF2B5EF4-FFF2-40B4-BE49-F238E27FC236}">
                <a16:creationId xmlns:a16="http://schemas.microsoft.com/office/drawing/2014/main" id="{9F619DE2-217B-C197-6E0D-7DE22152429E}"/>
              </a:ext>
            </a:extLst>
          </p:cNvPr>
          <p:cNvSpPr txBox="1"/>
          <p:nvPr/>
        </p:nvSpPr>
        <p:spPr>
          <a:xfrm>
            <a:off x="8041417" y="1130109"/>
            <a:ext cx="3075734"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Vincent Sanchez</a:t>
            </a:r>
            <a:endParaRPr lang="en-US" sz="2800" dirty="0">
              <a:solidFill>
                <a:srgbClr val="000000"/>
              </a:solidFill>
              <a:latin typeface="Calibri" panose="020F0502020204030204"/>
              <a:ea typeface="Calibri" panose="020F0502020204030204"/>
              <a:cs typeface="Calibri" panose="020F0502020204030204"/>
            </a:endParaRPr>
          </a:p>
          <a:p>
            <a:r>
              <a:rPr lang="en-US" sz="2400" b="1" dirty="0">
                <a:solidFill>
                  <a:srgbClr val="0A2240"/>
                </a:solidFill>
                <a:latin typeface="EB Garamond"/>
              </a:rPr>
              <a:t>Deputy Director/HCA</a:t>
            </a:r>
            <a:endParaRPr lang="en-US" dirty="0"/>
          </a:p>
          <a:p>
            <a:r>
              <a:rPr lang="en-US" sz="2400" b="1" dirty="0">
                <a:solidFill>
                  <a:srgbClr val="0A2240"/>
                </a:solidFill>
                <a:latin typeface="EB Garamond"/>
              </a:rPr>
              <a:t>A/OPE/AQM</a:t>
            </a:r>
          </a:p>
          <a:p>
            <a:r>
              <a:rPr lang="en-US" dirty="0">
                <a:solidFill>
                  <a:srgbClr val="0A2240"/>
                </a:solidFill>
                <a:latin typeface="EB Garamond"/>
              </a:rPr>
              <a:t> Email: </a:t>
            </a:r>
            <a:r>
              <a:rPr lang="en-US" dirty="0">
                <a:solidFill>
                  <a:srgbClr val="0A2240"/>
                </a:solidFill>
                <a:latin typeface="EB Garamond"/>
                <a:hlinkClick r:id="rId3"/>
              </a:rPr>
              <a:t>SanchezVJ@state.gov</a:t>
            </a:r>
            <a:r>
              <a:rPr lang="en-US" sz="1200" dirty="0">
                <a:solidFill>
                  <a:srgbClr val="0A2240"/>
                </a:solidFill>
                <a:latin typeface="EB Garamond"/>
              </a:rPr>
              <a:t> </a:t>
            </a:r>
            <a:br>
              <a:rPr lang="en-US" sz="1200" dirty="0">
                <a:latin typeface="EB Garamond"/>
              </a:rPr>
            </a:br>
            <a:endParaRPr lang="en-US" sz="1200" dirty="0">
              <a:solidFill>
                <a:srgbClr val="0A2240"/>
              </a:solidFill>
              <a:latin typeface="EB Garamond"/>
              <a:ea typeface="EB Garamond"/>
            </a:endParaRPr>
          </a:p>
        </p:txBody>
      </p:sp>
      <p:cxnSp>
        <p:nvCxnSpPr>
          <p:cNvPr id="10" name="Straight Arrow Connector 9">
            <a:extLst>
              <a:ext uri="{FF2B5EF4-FFF2-40B4-BE49-F238E27FC236}">
                <a16:creationId xmlns:a16="http://schemas.microsoft.com/office/drawing/2014/main" id="{1DFB9DE4-EA41-560A-71E7-59A196C01C4B}"/>
              </a:ext>
            </a:extLst>
          </p:cNvPr>
          <p:cNvCxnSpPr>
            <a:cxnSpLocks/>
          </p:cNvCxnSpPr>
          <p:nvPr/>
        </p:nvCxnSpPr>
        <p:spPr>
          <a:xfrm flipH="1">
            <a:off x="8174333" y="1538689"/>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89A48DC9-80EC-CAC4-E9A4-321614AE7AF5}"/>
              </a:ext>
            </a:extLst>
          </p:cNvPr>
          <p:cNvCxnSpPr>
            <a:cxnSpLocks/>
          </p:cNvCxnSpPr>
          <p:nvPr/>
        </p:nvCxnSpPr>
        <p:spPr>
          <a:xfrm flipH="1">
            <a:off x="8145225" y="3735445"/>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4" name="Picture 13" descr="A person in a suit and tie&#10;&#10;Description automatically generated">
            <a:extLst>
              <a:ext uri="{FF2B5EF4-FFF2-40B4-BE49-F238E27FC236}">
                <a16:creationId xmlns:a16="http://schemas.microsoft.com/office/drawing/2014/main" id="{15BFB62F-2571-B109-D9E6-5F3B69EAED66}"/>
              </a:ext>
            </a:extLst>
          </p:cNvPr>
          <p:cNvPicPr>
            <a:picLocks noChangeAspect="1"/>
          </p:cNvPicPr>
          <p:nvPr/>
        </p:nvPicPr>
        <p:blipFill rotWithShape="1">
          <a:blip r:embed="rId4"/>
          <a:srcRect l="8174" t="-103" r="16894"/>
          <a:stretch/>
        </p:blipFill>
        <p:spPr>
          <a:xfrm>
            <a:off x="5897632" y="972024"/>
            <a:ext cx="2117646" cy="2136525"/>
          </a:xfrm>
          <a:prstGeom prst="ellipse">
            <a:avLst/>
          </a:prstGeom>
        </p:spPr>
      </p:pic>
      <p:pic>
        <p:nvPicPr>
          <p:cNvPr id="16" name="Picture 15" descr="A person smiling at camera&#10;&#10;Description automatically generated">
            <a:extLst>
              <a:ext uri="{FF2B5EF4-FFF2-40B4-BE49-F238E27FC236}">
                <a16:creationId xmlns:a16="http://schemas.microsoft.com/office/drawing/2014/main" id="{13098A28-3D11-00CE-3BE1-A106ECAAC98C}"/>
              </a:ext>
            </a:extLst>
          </p:cNvPr>
          <p:cNvPicPr>
            <a:picLocks noChangeAspect="1"/>
          </p:cNvPicPr>
          <p:nvPr/>
        </p:nvPicPr>
        <p:blipFill rotWithShape="1">
          <a:blip r:embed="rId5"/>
          <a:srcRect l="24936" t="10152" r="-254" b="254"/>
          <a:stretch/>
        </p:blipFill>
        <p:spPr>
          <a:xfrm>
            <a:off x="5989081" y="3379332"/>
            <a:ext cx="1925984" cy="2304048"/>
          </a:xfrm>
          <a:prstGeom prst="ellipse">
            <a:avLst/>
          </a:prstGeom>
        </p:spPr>
      </p:pic>
    </p:spTree>
    <p:extLst>
      <p:ext uri="{BB962C8B-B14F-4D97-AF65-F5344CB8AC3E}">
        <p14:creationId xmlns:p14="http://schemas.microsoft.com/office/powerpoint/2010/main" val="313091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1A47CA1-E76B-B9D7-B6EF-520939A1B082}"/>
              </a:ext>
            </a:extLst>
          </p:cNvPr>
          <p:cNvSpPr>
            <a:spLocks noGrp="1"/>
          </p:cNvSpPr>
          <p:nvPr>
            <p:ph type="title"/>
          </p:nvPr>
        </p:nvSpPr>
        <p:spPr>
          <a:xfrm>
            <a:off x="415725" y="282385"/>
            <a:ext cx="10515600" cy="837669"/>
          </a:xfrm>
        </p:spPr>
        <p:txBody>
          <a:bodyPr>
            <a:noAutofit/>
          </a:bodyPr>
          <a:lstStyle/>
          <a:p>
            <a:r>
              <a:rPr lang="en-US" sz="4000" dirty="0">
                <a:cs typeface="Segoe UI"/>
              </a:rPr>
              <a:t>Contract Format/Requirements</a:t>
            </a:r>
            <a:endParaRPr lang="en-US" sz="5400" b="0" dirty="0">
              <a:solidFill>
                <a:srgbClr val="000000"/>
              </a:solidFill>
              <a:latin typeface="Garamond"/>
              <a:ea typeface="EB Garamond"/>
            </a:endParaRPr>
          </a:p>
        </p:txBody>
      </p:sp>
      <p:grpSp>
        <p:nvGrpSpPr>
          <p:cNvPr id="4" name="Group 3">
            <a:extLst>
              <a:ext uri="{FF2B5EF4-FFF2-40B4-BE49-F238E27FC236}">
                <a16:creationId xmlns:a16="http://schemas.microsoft.com/office/drawing/2014/main" id="{F84E1624-7DE3-0E1F-9DD3-3041739B558B}"/>
              </a:ext>
            </a:extLst>
          </p:cNvPr>
          <p:cNvGrpSpPr/>
          <p:nvPr/>
        </p:nvGrpSpPr>
        <p:grpSpPr>
          <a:xfrm>
            <a:off x="782435" y="1915568"/>
            <a:ext cx="10627129" cy="3925230"/>
            <a:chOff x="782436" y="2058443"/>
            <a:chExt cx="10627129" cy="3925230"/>
          </a:xfrm>
        </p:grpSpPr>
        <p:sp>
          <p:nvSpPr>
            <p:cNvPr id="2" name="Content Placeholder 3">
              <a:extLst>
                <a:ext uri="{FF2B5EF4-FFF2-40B4-BE49-F238E27FC236}">
                  <a16:creationId xmlns:a16="http://schemas.microsoft.com/office/drawing/2014/main" id="{2F3B7F40-6A78-8239-34F8-BD2A6F2AB1F7}"/>
                </a:ext>
              </a:extLst>
            </p:cNvPr>
            <p:cNvSpPr txBox="1">
              <a:spLocks/>
            </p:cNvSpPr>
            <p:nvPr/>
          </p:nvSpPr>
          <p:spPr>
            <a:xfrm>
              <a:off x="782436" y="2058444"/>
              <a:ext cx="5084963" cy="3925229"/>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EB Garamond" panose="00000500000000000000"/>
                  <a:cs typeface="Segoe UI Light"/>
                </a:rPr>
                <a:t>RFP: Sections A-M &amp; Contracts: Section A-J</a:t>
              </a:r>
            </a:p>
            <a:p>
              <a:pPr marL="0" indent="0">
                <a:buFont typeface="Arial" panose="020B0604020202020204" pitchFamily="34" charset="0"/>
                <a:buNone/>
              </a:pPr>
              <a:r>
                <a:rPr lang="en-US" sz="2000" dirty="0">
                  <a:latin typeface="EB Garamond" panose="00000500000000000000"/>
                  <a:cs typeface="Segoe UI Light"/>
                </a:rPr>
                <a:t>Section B</a:t>
              </a:r>
            </a:p>
            <a:p>
              <a:pPr marL="512445" lvl="1" indent="-285750"/>
              <a:r>
                <a:rPr lang="en-US" sz="2000" dirty="0">
                  <a:latin typeface="EB Garamond" panose="00000500000000000000"/>
                  <a:cs typeface="Segoe UI Light"/>
                </a:rPr>
                <a:t>Pricing</a:t>
              </a:r>
            </a:p>
            <a:p>
              <a:pPr marL="512445" lvl="1" indent="-285750"/>
              <a:r>
                <a:rPr lang="en-US" sz="2000" dirty="0">
                  <a:latin typeface="EB Garamond" panose="00000500000000000000"/>
                  <a:cs typeface="Segoe UI Light"/>
                </a:rPr>
                <a:t>VAT</a:t>
              </a:r>
            </a:p>
            <a:p>
              <a:pPr marL="0" indent="0">
                <a:buFont typeface="Arial" panose="020B0604020202020204" pitchFamily="34" charset="0"/>
                <a:buNone/>
              </a:pPr>
              <a:r>
                <a:rPr lang="en-US" sz="2000" dirty="0">
                  <a:latin typeface="EB Garamond" panose="00000500000000000000"/>
                  <a:cs typeface="Segoe UI Light"/>
                </a:rPr>
                <a:t>Section C</a:t>
              </a:r>
            </a:p>
            <a:p>
              <a:pPr marL="512445" lvl="1" indent="-285750"/>
              <a:r>
                <a:rPr lang="en-US" sz="2000" dirty="0">
                  <a:latin typeface="EB Garamond" panose="00000500000000000000"/>
                  <a:cs typeface="Segoe UI Light"/>
                </a:rPr>
                <a:t>Statement of Work, requirements</a:t>
              </a:r>
            </a:p>
            <a:p>
              <a:pPr marL="0" indent="0">
                <a:buFont typeface="Arial" panose="020B0604020202020204" pitchFamily="34" charset="0"/>
                <a:buNone/>
              </a:pPr>
              <a:r>
                <a:rPr lang="en-US" sz="2000" dirty="0">
                  <a:latin typeface="EB Garamond" panose="00000500000000000000"/>
                  <a:cs typeface="Segoe UI Light"/>
                </a:rPr>
                <a:t>Section F Deliveries and Performance </a:t>
              </a:r>
            </a:p>
            <a:p>
              <a:pPr marL="512445" lvl="1" indent="-285750"/>
              <a:r>
                <a:rPr lang="en-US" sz="2000" dirty="0">
                  <a:latin typeface="EB Garamond" panose="00000500000000000000"/>
                  <a:cs typeface="Segoe UI Light"/>
                </a:rPr>
                <a:t>Completion Date calculated from NTP</a:t>
              </a:r>
            </a:p>
            <a:p>
              <a:pPr marL="0" indent="0">
                <a:buFont typeface="Arial" panose="020B0604020202020204" pitchFamily="34" charset="0"/>
                <a:buNone/>
              </a:pPr>
              <a:r>
                <a:rPr lang="en-US" sz="2000" dirty="0">
                  <a:latin typeface="EB Garamond" panose="00000500000000000000"/>
                  <a:cs typeface="Segoe UI Light"/>
                </a:rPr>
                <a:t>Section G: Contract Administration Data</a:t>
              </a:r>
            </a:p>
            <a:p>
              <a:pPr marL="512445" lvl="1" indent="-285750"/>
              <a:r>
                <a:rPr lang="en-US" sz="2000" dirty="0">
                  <a:latin typeface="EB Garamond" panose="00000500000000000000"/>
                  <a:cs typeface="Segoe UI Light"/>
                </a:rPr>
                <a:t>Invoicing and Payments (IPP Instructions)</a:t>
              </a:r>
            </a:p>
            <a:p>
              <a:pPr marL="512445" lvl="1" indent="-285750"/>
              <a:r>
                <a:rPr lang="en-US" sz="2000" dirty="0">
                  <a:latin typeface="EB Garamond" panose="00000500000000000000"/>
                  <a:cs typeface="Segoe UI Light"/>
                </a:rPr>
                <a:t>Certification of Payment</a:t>
              </a:r>
            </a:p>
            <a:p>
              <a:pPr marL="0" indent="0">
                <a:buNone/>
              </a:pPr>
              <a:endParaRPr lang="en-US" sz="2000" dirty="0">
                <a:latin typeface="Garamond" panose="02020404030301010803" pitchFamily="18" charset="0"/>
                <a:cs typeface="Segoe UI Light"/>
              </a:endParaRPr>
            </a:p>
          </p:txBody>
        </p:sp>
        <p:sp>
          <p:nvSpPr>
            <p:cNvPr id="3" name="Content Placeholder 4">
              <a:extLst>
                <a:ext uri="{FF2B5EF4-FFF2-40B4-BE49-F238E27FC236}">
                  <a16:creationId xmlns:a16="http://schemas.microsoft.com/office/drawing/2014/main" id="{5805A840-7C08-DD8E-0C48-DEC3A2AD38E3}"/>
                </a:ext>
              </a:extLst>
            </p:cNvPr>
            <p:cNvSpPr txBox="1">
              <a:spLocks/>
            </p:cNvSpPr>
            <p:nvPr/>
          </p:nvSpPr>
          <p:spPr>
            <a:xfrm>
              <a:off x="6096001" y="2058443"/>
              <a:ext cx="5313564" cy="3925229"/>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EB Garamond" panose="00000500000000000000"/>
                  <a:cs typeface="Segoe UI Light"/>
                </a:rPr>
                <a:t>Section H: Special Contract Requirements</a:t>
              </a:r>
            </a:p>
            <a:p>
              <a:pPr marL="512445" lvl="1" indent="-285750"/>
              <a:r>
                <a:rPr lang="en-US" sz="2000" dirty="0">
                  <a:latin typeface="EB Garamond" panose="00000500000000000000"/>
                  <a:cs typeface="Segoe UI Light"/>
                </a:rPr>
                <a:t>Diplomatic Security Requirements</a:t>
              </a:r>
            </a:p>
            <a:p>
              <a:pPr lvl="2">
                <a:buFont typeface="Courier New" panose="02070309020205020404" pitchFamily="49" charset="0"/>
                <a:buChar char="o"/>
              </a:pPr>
              <a:r>
                <a:rPr lang="en-US" dirty="0">
                  <a:latin typeface="EB Garamond" panose="00000500000000000000"/>
                  <a:ea typeface="Times New Roman" panose="02020603050405020304" pitchFamily="18" charset="0"/>
                </a:rPr>
                <a:t>Nomination Package </a:t>
              </a:r>
            </a:p>
            <a:p>
              <a:pPr lvl="2">
                <a:buFont typeface="Courier New" panose="02070309020205020404" pitchFamily="49" charset="0"/>
                <a:buChar char="o"/>
              </a:pPr>
              <a:r>
                <a:rPr lang="en-US" dirty="0">
                  <a:latin typeface="EB Garamond" panose="00000500000000000000"/>
                  <a:ea typeface="Times New Roman" panose="02020603050405020304" pitchFamily="18" charset="0"/>
                </a:rPr>
                <a:t>Licenses and permits </a:t>
              </a:r>
              <a:endParaRPr lang="en-US" dirty="0">
                <a:latin typeface="EB Garamond" panose="00000500000000000000"/>
                <a:cs typeface="Segoe UI Light"/>
              </a:endParaRPr>
            </a:p>
            <a:p>
              <a:pPr marL="569595" lvl="1" indent="-342900"/>
              <a:r>
                <a:rPr lang="en-US" sz="2000" dirty="0">
                  <a:latin typeface="EB Garamond" panose="00000500000000000000"/>
                  <a:ea typeface="Times New Roman" panose="02020603050405020304" pitchFamily="18" charset="0"/>
                </a:rPr>
                <a:t>Language/Ready Proficiency</a:t>
              </a:r>
            </a:p>
            <a:p>
              <a:pPr marL="569595" lvl="1" indent="-342900"/>
              <a:r>
                <a:rPr lang="en-US" sz="2000" dirty="0">
                  <a:latin typeface="EB Garamond" panose="00000500000000000000"/>
                  <a:ea typeface="Times New Roman" panose="02020603050405020304" pitchFamily="18" charset="0"/>
                </a:rPr>
                <a:t>Training Requirements</a:t>
              </a:r>
            </a:p>
            <a:p>
              <a:pPr marL="569595" lvl="1" indent="-342900"/>
              <a:r>
                <a:rPr lang="en-US" sz="2000" dirty="0">
                  <a:latin typeface="EB Garamond" panose="00000500000000000000"/>
                  <a:ea typeface="Times New Roman" panose="02020603050405020304" pitchFamily="18" charset="0"/>
                </a:rPr>
                <a:t>Personal Injury, Property Loss or Damage (Liability)</a:t>
              </a:r>
            </a:p>
            <a:p>
              <a:pPr marL="569595" lvl="1" indent="-342900"/>
              <a:r>
                <a:rPr lang="en-US" sz="2000" dirty="0">
                  <a:latin typeface="EB Garamond" panose="00000500000000000000"/>
                  <a:ea typeface="Times New Roman" panose="02020603050405020304" pitchFamily="18" charset="0"/>
                </a:rPr>
                <a:t>Defense Base Act Insurance (DBA) </a:t>
              </a:r>
            </a:p>
            <a:p>
              <a:pPr marL="569595" lvl="1" indent="-342900"/>
              <a:r>
                <a:rPr lang="en-US" sz="2000" dirty="0">
                  <a:latin typeface="EB Garamond" panose="00000500000000000000"/>
                  <a:ea typeface="Times New Roman" panose="02020603050405020304" pitchFamily="18" charset="0"/>
                </a:rPr>
                <a:t>Variation in Quantity</a:t>
              </a:r>
            </a:p>
            <a:p>
              <a:pPr marL="569595" lvl="1" indent="-342900"/>
              <a:r>
                <a:rPr lang="en-US" sz="2000" dirty="0">
                  <a:latin typeface="EB Garamond" panose="00000500000000000000"/>
                  <a:ea typeface="Times New Roman" panose="02020603050405020304" pitchFamily="18" charset="0"/>
                </a:rPr>
                <a:t>MyLGP</a:t>
              </a:r>
              <a:endParaRPr lang="en-US" sz="2000" i="1" dirty="0">
                <a:latin typeface="EB Garamond" panose="00000500000000000000"/>
                <a:cs typeface="Segoe UI Light"/>
              </a:endParaRPr>
            </a:p>
            <a:p>
              <a:pPr marL="512445" lvl="1" indent="-285750"/>
              <a:r>
                <a:rPr lang="en-US" sz="2000" dirty="0">
                  <a:latin typeface="EB Garamond" panose="00000500000000000000"/>
                  <a:cs typeface="Segoe UI Light"/>
                </a:rPr>
                <a:t>Requests for Equitable  Adjustment</a:t>
              </a:r>
              <a:endParaRPr lang="en-US" sz="2000" dirty="0">
                <a:latin typeface="EB Garamond" panose="00000500000000000000"/>
              </a:endParaRPr>
            </a:p>
          </p:txBody>
        </p:sp>
      </p:grpSp>
    </p:spTree>
    <p:extLst>
      <p:ext uri="{BB962C8B-B14F-4D97-AF65-F5344CB8AC3E}">
        <p14:creationId xmlns:p14="http://schemas.microsoft.com/office/powerpoint/2010/main" val="3593123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1A47CA1-E76B-B9D7-B6EF-520939A1B082}"/>
              </a:ext>
            </a:extLst>
          </p:cNvPr>
          <p:cNvSpPr>
            <a:spLocks noGrp="1"/>
          </p:cNvSpPr>
          <p:nvPr>
            <p:ph type="title"/>
          </p:nvPr>
        </p:nvSpPr>
        <p:spPr>
          <a:xfrm>
            <a:off x="415725" y="282385"/>
            <a:ext cx="10515600" cy="837669"/>
          </a:xfrm>
        </p:spPr>
        <p:txBody>
          <a:bodyPr>
            <a:noAutofit/>
          </a:bodyPr>
          <a:lstStyle/>
          <a:p>
            <a:r>
              <a:rPr lang="en-US" sz="4000" dirty="0">
                <a:cs typeface="Segoe UI"/>
              </a:rPr>
              <a:t>Contract Format/Requirements</a:t>
            </a:r>
            <a:endParaRPr lang="en-US" sz="5400" b="0" dirty="0">
              <a:solidFill>
                <a:srgbClr val="000000"/>
              </a:solidFill>
              <a:latin typeface="Garamond"/>
              <a:ea typeface="EB Garamond"/>
            </a:endParaRPr>
          </a:p>
        </p:txBody>
      </p:sp>
      <p:grpSp>
        <p:nvGrpSpPr>
          <p:cNvPr id="7" name="Group 6">
            <a:extLst>
              <a:ext uri="{FF2B5EF4-FFF2-40B4-BE49-F238E27FC236}">
                <a16:creationId xmlns:a16="http://schemas.microsoft.com/office/drawing/2014/main" id="{9A055C91-D1C4-C502-1A44-B7727630FC39}"/>
              </a:ext>
            </a:extLst>
          </p:cNvPr>
          <p:cNvGrpSpPr/>
          <p:nvPr/>
        </p:nvGrpSpPr>
        <p:grpSpPr>
          <a:xfrm>
            <a:off x="528405" y="1897638"/>
            <a:ext cx="11199717" cy="3345019"/>
            <a:chOff x="498090" y="2225853"/>
            <a:chExt cx="11199717" cy="2899317"/>
          </a:xfrm>
        </p:grpSpPr>
        <p:sp>
          <p:nvSpPr>
            <p:cNvPr id="9" name="Content Placeholder 3">
              <a:extLst>
                <a:ext uri="{FF2B5EF4-FFF2-40B4-BE49-F238E27FC236}">
                  <a16:creationId xmlns:a16="http://schemas.microsoft.com/office/drawing/2014/main" id="{61463D95-379B-74FC-BE21-066A578D2B22}"/>
                </a:ext>
              </a:extLst>
            </p:cNvPr>
            <p:cNvSpPr txBox="1">
              <a:spLocks/>
            </p:cNvSpPr>
            <p:nvPr/>
          </p:nvSpPr>
          <p:spPr>
            <a:xfrm>
              <a:off x="6776402" y="2225853"/>
              <a:ext cx="4921405" cy="2899317"/>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Garamond" panose="02020404030301010803" pitchFamily="18" charset="0"/>
                  <a:cs typeface="Segoe UI Light"/>
                </a:rPr>
                <a:t> </a:t>
              </a:r>
              <a:r>
                <a:rPr lang="en-US" sz="2000" b="1" dirty="0">
                  <a:latin typeface="EB Garamond" panose="00000500000000000000"/>
                  <a:cs typeface="Segoe UI Light"/>
                </a:rPr>
                <a:t>Exhibits and Other Contract Attachments</a:t>
              </a:r>
              <a:endParaRPr lang="en-US" sz="2000" dirty="0">
                <a:latin typeface="EB Garamond" panose="00000500000000000000"/>
                <a:cs typeface="Segoe UI Light"/>
              </a:endParaRPr>
            </a:p>
            <a:p>
              <a:r>
                <a:rPr lang="en-US" sz="2000" dirty="0">
                  <a:latin typeface="EB Garamond" panose="00000500000000000000"/>
                  <a:cs typeface="Segoe UI Light"/>
                </a:rPr>
                <a:t>General and Post Orders</a:t>
              </a:r>
            </a:p>
            <a:p>
              <a:r>
                <a:rPr lang="en-US" sz="2000" dirty="0">
                  <a:latin typeface="EB Garamond" panose="00000500000000000000"/>
                  <a:cs typeface="Segoe UI Light"/>
                </a:rPr>
                <a:t>Quality Assurance and Surveillance Plan</a:t>
              </a:r>
            </a:p>
            <a:p>
              <a:r>
                <a:rPr lang="en-US" sz="2000" dirty="0">
                  <a:latin typeface="EB Garamond" panose="00000500000000000000"/>
                  <a:cs typeface="Segoe UI Light"/>
                </a:rPr>
                <a:t>Speaking and Reading Skill Level Descriptions</a:t>
              </a:r>
            </a:p>
            <a:p>
              <a:r>
                <a:rPr lang="en-US" sz="2000" dirty="0">
                  <a:latin typeface="EB Garamond" panose="00000500000000000000"/>
                  <a:cs typeface="Segoe UI Light"/>
                </a:rPr>
                <a:t>Policy on Use of Deadly Force</a:t>
              </a:r>
            </a:p>
            <a:p>
              <a:r>
                <a:rPr lang="en-US" sz="2000" dirty="0">
                  <a:latin typeface="EB Garamond" panose="00000500000000000000"/>
                  <a:cs typeface="Segoe UI Light"/>
                </a:rPr>
                <a:t>Contractor Contingency Plan</a:t>
              </a:r>
            </a:p>
            <a:p>
              <a:r>
                <a:rPr lang="en-US" sz="2000" dirty="0">
                  <a:latin typeface="EB Garamond" panose="00000500000000000000"/>
                  <a:cs typeface="Segoe UI Light"/>
                </a:rPr>
                <a:t>MyLGP Consent Form</a:t>
              </a:r>
            </a:p>
            <a:p>
              <a:r>
                <a:rPr lang="en-US" sz="2000" dirty="0">
                  <a:latin typeface="EB Garamond" panose="00000500000000000000"/>
                  <a:cs typeface="Segoe UI Light"/>
                </a:rPr>
                <a:t>Overseas Vetting Questionnaire</a:t>
              </a:r>
            </a:p>
          </p:txBody>
        </p:sp>
        <p:sp>
          <p:nvSpPr>
            <p:cNvPr id="10" name="Content Placeholder 4">
              <a:extLst>
                <a:ext uri="{FF2B5EF4-FFF2-40B4-BE49-F238E27FC236}">
                  <a16:creationId xmlns:a16="http://schemas.microsoft.com/office/drawing/2014/main" id="{8C479695-401D-3F18-0814-E6AF5B8D823D}"/>
                </a:ext>
              </a:extLst>
            </p:cNvPr>
            <p:cNvSpPr txBox="1">
              <a:spLocks/>
            </p:cNvSpPr>
            <p:nvPr/>
          </p:nvSpPr>
          <p:spPr>
            <a:xfrm>
              <a:off x="498090" y="2225853"/>
              <a:ext cx="5145120" cy="2899317"/>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latin typeface="EB Garamond" panose="00000500000000000000"/>
                  <a:cs typeface="Segoe UI Light"/>
                </a:rPr>
                <a:t>Section H: Special Contract Requirements</a:t>
              </a:r>
            </a:p>
            <a:p>
              <a:r>
                <a:rPr lang="en-US" sz="2000" dirty="0">
                  <a:latin typeface="EB Garamond" panose="00000500000000000000"/>
                  <a:cs typeface="Segoe UI Light"/>
                </a:rPr>
                <a:t>Key Personnel</a:t>
              </a:r>
            </a:p>
            <a:p>
              <a:r>
                <a:rPr lang="en-US" sz="2000" dirty="0">
                  <a:latin typeface="EB Garamond" panose="00000500000000000000"/>
                  <a:cs typeface="Segoe UI Light"/>
                </a:rPr>
                <a:t>Training </a:t>
              </a:r>
            </a:p>
            <a:p>
              <a:pPr marL="0" indent="0">
                <a:buFont typeface="Arial" panose="020B0604020202020204" pitchFamily="34" charset="0"/>
                <a:buNone/>
              </a:pPr>
              <a:endParaRPr lang="en-US" sz="2000" dirty="0">
                <a:highlight>
                  <a:srgbClr val="FFFF00"/>
                </a:highlight>
                <a:latin typeface="Garamond" panose="02020404030301010803" pitchFamily="18" charset="0"/>
                <a:cs typeface="Segoe UI Light"/>
              </a:endParaRPr>
            </a:p>
          </p:txBody>
        </p:sp>
      </p:grpSp>
    </p:spTree>
    <p:extLst>
      <p:ext uri="{BB962C8B-B14F-4D97-AF65-F5344CB8AC3E}">
        <p14:creationId xmlns:p14="http://schemas.microsoft.com/office/powerpoint/2010/main" val="3569158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1A47CA1-E76B-B9D7-B6EF-520939A1B082}"/>
              </a:ext>
            </a:extLst>
          </p:cNvPr>
          <p:cNvSpPr>
            <a:spLocks noGrp="1"/>
          </p:cNvSpPr>
          <p:nvPr>
            <p:ph type="title"/>
          </p:nvPr>
        </p:nvSpPr>
        <p:spPr>
          <a:xfrm>
            <a:off x="415725" y="282385"/>
            <a:ext cx="10515600" cy="837669"/>
          </a:xfrm>
        </p:spPr>
        <p:txBody>
          <a:bodyPr>
            <a:noAutofit/>
          </a:bodyPr>
          <a:lstStyle/>
          <a:p>
            <a:r>
              <a:rPr lang="en-US" sz="4000" dirty="0"/>
              <a:t> Authority &amp; Contract Changes</a:t>
            </a:r>
            <a:endParaRPr lang="en-US" sz="5400" b="0" dirty="0">
              <a:solidFill>
                <a:srgbClr val="000000"/>
              </a:solidFill>
              <a:latin typeface="Garamond"/>
              <a:ea typeface="EB Garamond"/>
            </a:endParaRPr>
          </a:p>
        </p:txBody>
      </p:sp>
      <p:sp>
        <p:nvSpPr>
          <p:cNvPr id="2" name="Content Placeholder 3">
            <a:extLst>
              <a:ext uri="{FF2B5EF4-FFF2-40B4-BE49-F238E27FC236}">
                <a16:creationId xmlns:a16="http://schemas.microsoft.com/office/drawing/2014/main" id="{8A54961A-0E68-6B86-9ADF-D9B8BE52D972}"/>
              </a:ext>
            </a:extLst>
          </p:cNvPr>
          <p:cNvSpPr>
            <a:spLocks noGrp="1"/>
          </p:cNvSpPr>
          <p:nvPr>
            <p:ph idx="1"/>
          </p:nvPr>
        </p:nvSpPr>
        <p:spPr>
          <a:xfrm>
            <a:off x="701295" y="1881185"/>
            <a:ext cx="5394705" cy="4205009"/>
          </a:xfrm>
        </p:spPr>
        <p:txBody>
          <a:bodyPr vert="horz" lIns="0" tIns="45720" rIns="91440" bIns="45720" rtlCol="0" anchor="t">
            <a:noAutofit/>
          </a:bodyPr>
          <a:lstStyle/>
          <a:p>
            <a:pPr>
              <a:buClr>
                <a:schemeClr val="tx1"/>
              </a:buClr>
            </a:pPr>
            <a:r>
              <a:rPr lang="en-US" b="1" i="1" dirty="0">
                <a:latin typeface="EB Garamond" panose="00000500000000000000"/>
                <a:ea typeface="+mn-lt"/>
                <a:cs typeface="+mn-lt"/>
              </a:rPr>
              <a:t>Only a Contracting Officer (CO) </a:t>
            </a:r>
            <a:r>
              <a:rPr lang="en-US" dirty="0">
                <a:latin typeface="EB Garamond" panose="00000500000000000000"/>
                <a:ea typeface="+mn-lt"/>
                <a:cs typeface="+mn-lt"/>
              </a:rPr>
              <a:t>has the authority to issue modification and authorize additional work not included in Contract/Task Order. </a:t>
            </a:r>
          </a:p>
          <a:p>
            <a:pPr>
              <a:buClr>
                <a:schemeClr val="tx1"/>
              </a:buClr>
            </a:pPr>
            <a:r>
              <a:rPr lang="en-US" dirty="0">
                <a:latin typeface="EB Garamond" panose="00000500000000000000"/>
                <a:ea typeface="+mn-lt"/>
                <a:cs typeface="+mn-lt"/>
              </a:rPr>
              <a:t>The </a:t>
            </a:r>
            <a:r>
              <a:rPr lang="en-US" b="1" i="1" dirty="0">
                <a:latin typeface="EB Garamond" panose="00000500000000000000"/>
                <a:ea typeface="+mn-lt"/>
                <a:cs typeface="+mn-lt"/>
              </a:rPr>
              <a:t>Contracting Officer’s Representative (COR) </a:t>
            </a:r>
            <a:r>
              <a:rPr lang="en-US" dirty="0">
                <a:latin typeface="EB Garamond" panose="00000500000000000000"/>
                <a:ea typeface="+mn-lt"/>
                <a:cs typeface="+mn-lt"/>
              </a:rPr>
              <a:t>and ACOR </a:t>
            </a:r>
            <a:r>
              <a:rPr lang="en-US" u="sng" dirty="0">
                <a:latin typeface="EB Garamond" panose="00000500000000000000"/>
                <a:ea typeface="+mn-lt"/>
                <a:cs typeface="+mn-lt"/>
              </a:rPr>
              <a:t>do </a:t>
            </a:r>
            <a:r>
              <a:rPr lang="en-US" i="1" u="sng" dirty="0">
                <a:latin typeface="EB Garamond" panose="00000500000000000000"/>
                <a:ea typeface="+mn-lt"/>
                <a:cs typeface="+mn-lt"/>
              </a:rPr>
              <a:t>NOT</a:t>
            </a:r>
            <a:r>
              <a:rPr lang="en-US" dirty="0">
                <a:latin typeface="EB Garamond" panose="00000500000000000000"/>
                <a:ea typeface="+mn-lt"/>
                <a:cs typeface="+mn-lt"/>
              </a:rPr>
              <a:t> have authority to modify task orders or contract terms. </a:t>
            </a:r>
          </a:p>
          <a:p>
            <a:pPr>
              <a:buClr>
                <a:schemeClr val="tx1"/>
              </a:buClr>
            </a:pPr>
            <a:r>
              <a:rPr lang="en-US" b="1" i="1" dirty="0">
                <a:latin typeface="EB Garamond" panose="00000500000000000000"/>
                <a:ea typeface="+mn-lt"/>
                <a:cs typeface="+mn-lt"/>
              </a:rPr>
              <a:t>Personnel at Post </a:t>
            </a:r>
            <a:r>
              <a:rPr lang="en-US" u="sng" dirty="0">
                <a:latin typeface="EB Garamond" panose="00000500000000000000"/>
                <a:ea typeface="+mn-lt"/>
                <a:cs typeface="+mn-lt"/>
              </a:rPr>
              <a:t>do</a:t>
            </a:r>
            <a:r>
              <a:rPr lang="en-US" i="1" u="sng" dirty="0">
                <a:latin typeface="EB Garamond" panose="00000500000000000000"/>
                <a:ea typeface="+mn-lt"/>
                <a:cs typeface="+mn-lt"/>
              </a:rPr>
              <a:t> NOT </a:t>
            </a:r>
            <a:r>
              <a:rPr lang="en-US" dirty="0">
                <a:latin typeface="EB Garamond" panose="00000500000000000000"/>
                <a:ea typeface="+mn-lt"/>
                <a:cs typeface="+mn-lt"/>
              </a:rPr>
              <a:t>have the authority to modify or request additional work under this task order.</a:t>
            </a:r>
          </a:p>
          <a:p>
            <a:pPr marL="0" indent="0">
              <a:lnSpc>
                <a:spcPct val="90000"/>
              </a:lnSpc>
              <a:buNone/>
            </a:pPr>
            <a:r>
              <a:rPr lang="en-US" b="1" dirty="0">
                <a:latin typeface="EB Garamond" panose="00000500000000000000"/>
                <a:cs typeface="Segoe UI Light"/>
              </a:rPr>
              <a:t>Changes</a:t>
            </a:r>
            <a:endParaRPr lang="en-US" dirty="0">
              <a:latin typeface="EB Garamond" panose="00000500000000000000"/>
              <a:cs typeface="Segoe UI Light"/>
            </a:endParaRPr>
          </a:p>
          <a:p>
            <a:pPr>
              <a:buClr>
                <a:schemeClr val="tx1"/>
              </a:buClr>
            </a:pPr>
            <a:r>
              <a:rPr lang="en-US" dirty="0">
                <a:latin typeface="EB Garamond" panose="00000500000000000000"/>
                <a:ea typeface="+mn-lt"/>
                <a:cs typeface="+mn-lt"/>
              </a:rPr>
              <a:t>If there is ANY change requested by anyone other than the CO, the contractor shall immediately bring this to the attention of the CO. </a:t>
            </a:r>
          </a:p>
        </p:txBody>
      </p:sp>
      <p:pic>
        <p:nvPicPr>
          <p:cNvPr id="3" name="Picture 2">
            <a:extLst>
              <a:ext uri="{FF2B5EF4-FFF2-40B4-BE49-F238E27FC236}">
                <a16:creationId xmlns:a16="http://schemas.microsoft.com/office/drawing/2014/main" id="{D7A395CC-98E5-679D-8445-F70F2B4F2DBA}"/>
              </a:ext>
            </a:extLst>
          </p:cNvPr>
          <p:cNvPicPr>
            <a:picLocks noChangeAspect="1"/>
          </p:cNvPicPr>
          <p:nvPr/>
        </p:nvPicPr>
        <p:blipFill rotWithShape="1">
          <a:blip r:embed="rId2">
            <a:extLst>
              <a:ext uri="{28A0092B-C50C-407E-A947-70E740481C1C}">
                <a14:useLocalDpi xmlns:a14="http://schemas.microsoft.com/office/drawing/2010/main" val="0"/>
              </a:ext>
            </a:extLst>
          </a:blip>
          <a:srcRect l="9697" t="1211" r="1867" b="-517"/>
          <a:stretch/>
        </p:blipFill>
        <p:spPr>
          <a:xfrm>
            <a:off x="6815245" y="1881185"/>
            <a:ext cx="4675460" cy="3879852"/>
          </a:xfrm>
          <a:prstGeom prst="rect">
            <a:avLst/>
          </a:prstGeom>
          <a:noFill/>
        </p:spPr>
      </p:pic>
    </p:spTree>
    <p:extLst>
      <p:ext uri="{BB962C8B-B14F-4D97-AF65-F5344CB8AC3E}">
        <p14:creationId xmlns:p14="http://schemas.microsoft.com/office/powerpoint/2010/main" val="4086123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DFBC5-256C-32FB-EF60-62E3A3B25085}"/>
              </a:ext>
            </a:extLst>
          </p:cNvPr>
          <p:cNvSpPr>
            <a:spLocks noGrp="1"/>
          </p:cNvSpPr>
          <p:nvPr>
            <p:ph type="ctrTitle"/>
          </p:nvPr>
        </p:nvSpPr>
        <p:spPr>
          <a:xfrm>
            <a:off x="969817" y="2330495"/>
            <a:ext cx="10295907" cy="1126383"/>
          </a:xfrm>
        </p:spPr>
        <p:txBody>
          <a:bodyPr>
            <a:normAutofit/>
          </a:bodyPr>
          <a:lstStyle/>
          <a:p>
            <a:r>
              <a:rPr lang="en-US" sz="6700" dirty="0">
                <a:latin typeface="EB Garamond"/>
                <a:ea typeface="EB Garamond"/>
              </a:rPr>
              <a:t>Upcoming </a:t>
            </a:r>
            <a:r>
              <a:rPr lang="en-US" sz="6700" dirty="0">
                <a:cs typeface="Segoe UI Semibold"/>
              </a:rPr>
              <a:t>Acquisitions </a:t>
            </a:r>
            <a:endParaRPr lang="en-US" sz="6700" dirty="0"/>
          </a:p>
        </p:txBody>
      </p:sp>
      <p:cxnSp>
        <p:nvCxnSpPr>
          <p:cNvPr id="5" name="Straight Connector 4">
            <a:extLst>
              <a:ext uri="{FF2B5EF4-FFF2-40B4-BE49-F238E27FC236}">
                <a16:creationId xmlns:a16="http://schemas.microsoft.com/office/drawing/2014/main" id="{00D769D8-7F1E-A348-4363-179D6429C0E6}"/>
              </a:ext>
            </a:extLst>
          </p:cNvPr>
          <p:cNvCxnSpPr>
            <a:cxnSpLocks/>
          </p:cNvCxnSpPr>
          <p:nvPr/>
        </p:nvCxnSpPr>
        <p:spPr>
          <a:xfrm>
            <a:off x="3726872" y="3766338"/>
            <a:ext cx="4738255" cy="0"/>
          </a:xfrm>
          <a:prstGeom prst="line">
            <a:avLst/>
          </a:prstGeom>
          <a:ln w="19050">
            <a:solidFill>
              <a:srgbClr val="FACE0B"/>
            </a:solidFill>
          </a:ln>
        </p:spPr>
        <p:style>
          <a:lnRef idx="1">
            <a:schemeClr val="accent2"/>
          </a:lnRef>
          <a:fillRef idx="0">
            <a:schemeClr val="accent2"/>
          </a:fillRef>
          <a:effectRef idx="0">
            <a:schemeClr val="accent2"/>
          </a:effectRef>
          <a:fontRef idx="minor">
            <a:schemeClr val="tx1"/>
          </a:fontRef>
        </p:style>
      </p:cxnSp>
      <p:sp>
        <p:nvSpPr>
          <p:cNvPr id="7" name="Text Placeholder 1">
            <a:extLst>
              <a:ext uri="{FF2B5EF4-FFF2-40B4-BE49-F238E27FC236}">
                <a16:creationId xmlns:a16="http://schemas.microsoft.com/office/drawing/2014/main" id="{C130930F-702C-A430-8BE0-CCA19D9B22AD}"/>
              </a:ext>
            </a:extLst>
          </p:cNvPr>
          <p:cNvSpPr txBox="1">
            <a:spLocks/>
          </p:cNvSpPr>
          <p:nvPr/>
        </p:nvSpPr>
        <p:spPr>
          <a:xfrm>
            <a:off x="10883590" y="471488"/>
            <a:ext cx="698810" cy="465214"/>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3200" b="1" dirty="0">
                <a:solidFill>
                  <a:schemeClr val="bg1"/>
                </a:solidFill>
                <a:latin typeface="Garamond" panose="02020404030301010803" pitchFamily="18" charset="0"/>
              </a:rPr>
              <a:t>4.1</a:t>
            </a:r>
          </a:p>
        </p:txBody>
      </p:sp>
    </p:spTree>
    <p:extLst>
      <p:ext uri="{BB962C8B-B14F-4D97-AF65-F5344CB8AC3E}">
        <p14:creationId xmlns:p14="http://schemas.microsoft.com/office/powerpoint/2010/main" val="4192344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B2CA4A-107C-9F45-5B3E-0B5DF20EFFB0}"/>
              </a:ext>
            </a:extLst>
          </p:cNvPr>
          <p:cNvSpPr>
            <a:spLocks noGrp="1"/>
          </p:cNvSpPr>
          <p:nvPr>
            <p:ph type="title"/>
          </p:nvPr>
        </p:nvSpPr>
        <p:spPr>
          <a:xfrm>
            <a:off x="609261" y="2729947"/>
            <a:ext cx="4648536" cy="1092646"/>
          </a:xfrm>
        </p:spPr>
        <p:txBody>
          <a:bodyPr>
            <a:noAutofit/>
          </a:bodyPr>
          <a:lstStyle/>
          <a:p>
            <a:r>
              <a:rPr lang="en-US" dirty="0"/>
              <a:t> Contractor Selection &amp; Awards</a:t>
            </a:r>
          </a:p>
        </p:txBody>
      </p:sp>
      <p:grpSp>
        <p:nvGrpSpPr>
          <p:cNvPr id="9" name="Group 8">
            <a:extLst>
              <a:ext uri="{FF2B5EF4-FFF2-40B4-BE49-F238E27FC236}">
                <a16:creationId xmlns:a16="http://schemas.microsoft.com/office/drawing/2014/main" id="{5C391140-B973-0234-1B86-21E385DF8CF2}"/>
              </a:ext>
            </a:extLst>
          </p:cNvPr>
          <p:cNvGrpSpPr/>
          <p:nvPr/>
        </p:nvGrpSpPr>
        <p:grpSpPr>
          <a:xfrm>
            <a:off x="6307854" y="1324330"/>
            <a:ext cx="5416060" cy="4013607"/>
            <a:chOff x="6202461" y="-143078"/>
            <a:chExt cx="5416060" cy="4013607"/>
          </a:xfrm>
        </p:grpSpPr>
        <p:sp>
          <p:nvSpPr>
            <p:cNvPr id="4" name="Text Placeholder 4">
              <a:extLst>
                <a:ext uri="{FF2B5EF4-FFF2-40B4-BE49-F238E27FC236}">
                  <a16:creationId xmlns:a16="http://schemas.microsoft.com/office/drawing/2014/main" id="{5D82B5C0-8AAA-B16B-F715-6DCDD495D97D}"/>
                </a:ext>
              </a:extLst>
            </p:cNvPr>
            <p:cNvSpPr txBox="1">
              <a:spLocks/>
            </p:cNvSpPr>
            <p:nvPr/>
          </p:nvSpPr>
          <p:spPr>
            <a:xfrm>
              <a:off x="6202461" y="200645"/>
              <a:ext cx="5416059" cy="2805896"/>
            </a:xfrm>
            <a:prstGeom prst="rect">
              <a:avLst/>
            </a:prstGeom>
          </p:spPr>
          <p:txBody>
            <a:bodyPr vert="horz" wrap="square" lIns="274320" tIns="274320" rIns="274320" bIns="18288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EB Garamond" panose="00000500000000000000"/>
                  <a:cs typeface="Segoe UI Light"/>
                </a:rPr>
                <a:t>The Department recruits, prequalifies and awards contractors committed to the best practices with verifiable records of consistent success.</a:t>
              </a:r>
            </a:p>
            <a:p>
              <a:r>
                <a:rPr lang="en-US" sz="2000" dirty="0">
                  <a:latin typeface="EB Garamond" panose="00000500000000000000"/>
                  <a:cs typeface="Segoe UI Light"/>
                </a:rPr>
                <a:t>The Department is working to expand the pool of contractors to promote competition and the best outcome for the U.S. government.</a:t>
              </a:r>
            </a:p>
          </p:txBody>
        </p:sp>
        <p:sp>
          <p:nvSpPr>
            <p:cNvPr id="5" name="TextBox 4">
              <a:extLst>
                <a:ext uri="{FF2B5EF4-FFF2-40B4-BE49-F238E27FC236}">
                  <a16:creationId xmlns:a16="http://schemas.microsoft.com/office/drawing/2014/main" id="{7F041904-E3B4-8B64-8975-9EB702A43C4E}"/>
                </a:ext>
              </a:extLst>
            </p:cNvPr>
            <p:cNvSpPr txBox="1"/>
            <p:nvPr/>
          </p:nvSpPr>
          <p:spPr>
            <a:xfrm>
              <a:off x="6202462" y="-143078"/>
              <a:ext cx="5416059" cy="461665"/>
            </a:xfrm>
            <a:prstGeom prst="rect">
              <a:avLst/>
            </a:prstGeom>
            <a:noFill/>
          </p:spPr>
          <p:txBody>
            <a:bodyPr wrap="square">
              <a:spAutoFit/>
            </a:bodyPr>
            <a:lstStyle/>
            <a:p>
              <a:r>
                <a:rPr lang="en-US" sz="2400" b="1" dirty="0">
                  <a:effectLst/>
                  <a:latin typeface="EB Garamond" panose="00000500000000000000"/>
                </a:rPr>
                <a:t>Contractor Selection</a:t>
              </a:r>
            </a:p>
          </p:txBody>
        </p:sp>
        <p:sp>
          <p:nvSpPr>
            <p:cNvPr id="6" name="TextBox 5">
              <a:extLst>
                <a:ext uri="{FF2B5EF4-FFF2-40B4-BE49-F238E27FC236}">
                  <a16:creationId xmlns:a16="http://schemas.microsoft.com/office/drawing/2014/main" id="{48CE99E8-546C-F68E-1A09-EB81DA244399}"/>
                </a:ext>
              </a:extLst>
            </p:cNvPr>
            <p:cNvSpPr txBox="1"/>
            <p:nvPr/>
          </p:nvSpPr>
          <p:spPr>
            <a:xfrm>
              <a:off x="6202461" y="2952784"/>
              <a:ext cx="5416059" cy="461665"/>
            </a:xfrm>
            <a:prstGeom prst="rect">
              <a:avLst/>
            </a:prstGeom>
            <a:noFill/>
          </p:spPr>
          <p:txBody>
            <a:bodyPr wrap="square">
              <a:spAutoFit/>
            </a:bodyPr>
            <a:lstStyle/>
            <a:p>
              <a:r>
                <a:rPr lang="en-US" sz="2400" b="1" dirty="0">
                  <a:effectLst/>
                  <a:latin typeface="EB Garamond" panose="00000500000000000000"/>
                </a:rPr>
                <a:t>Contractor Award</a:t>
              </a:r>
            </a:p>
          </p:txBody>
        </p:sp>
        <p:sp>
          <p:nvSpPr>
            <p:cNvPr id="8" name="TextBox 7">
              <a:extLst>
                <a:ext uri="{FF2B5EF4-FFF2-40B4-BE49-F238E27FC236}">
                  <a16:creationId xmlns:a16="http://schemas.microsoft.com/office/drawing/2014/main" id="{F97BD95F-0009-9BA8-68DC-335BF0923563}"/>
                </a:ext>
              </a:extLst>
            </p:cNvPr>
            <p:cNvSpPr txBox="1"/>
            <p:nvPr/>
          </p:nvSpPr>
          <p:spPr>
            <a:xfrm>
              <a:off x="6202461" y="3470419"/>
              <a:ext cx="4625372" cy="400110"/>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EB Garamond" panose="00000500000000000000"/>
                  <a:cs typeface="Segoe UI Light"/>
                </a:rPr>
                <a:t>Lowest Price Technically Acceptable</a:t>
              </a:r>
            </a:p>
          </p:txBody>
        </p:sp>
      </p:grpSp>
    </p:spTree>
    <p:extLst>
      <p:ext uri="{BB962C8B-B14F-4D97-AF65-F5344CB8AC3E}">
        <p14:creationId xmlns:p14="http://schemas.microsoft.com/office/powerpoint/2010/main" val="2802690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1A19B9-E2C3-AAA8-4120-21699D7E3A2D}"/>
              </a:ext>
            </a:extLst>
          </p:cNvPr>
          <p:cNvSpPr>
            <a:spLocks noGrp="1"/>
          </p:cNvSpPr>
          <p:nvPr>
            <p:ph idx="1"/>
          </p:nvPr>
        </p:nvSpPr>
        <p:spPr>
          <a:xfrm>
            <a:off x="6091959" y="298430"/>
            <a:ext cx="5860033" cy="6609786"/>
          </a:xfrm>
        </p:spPr>
        <p:txBody>
          <a:bodyPr vert="horz" lIns="91440" tIns="45720" rIns="91440" bIns="45720" rtlCol="0" anchor="t">
            <a:normAutofit/>
          </a:bodyPr>
          <a:lstStyle/>
          <a:p>
            <a:pPr indent="0">
              <a:lnSpc>
                <a:spcPct val="100000"/>
              </a:lnSpc>
              <a:spcBef>
                <a:spcPts val="0"/>
              </a:spcBef>
              <a:buNone/>
            </a:pPr>
            <a:endParaRPr lang="en-US" sz="1600" dirty="0">
              <a:highlight>
                <a:srgbClr val="FF0000"/>
              </a:highlight>
              <a:latin typeface="EB Garamond"/>
            </a:endParaRPr>
          </a:p>
          <a:p>
            <a:pPr indent="0">
              <a:lnSpc>
                <a:spcPct val="100000"/>
              </a:lnSpc>
              <a:spcBef>
                <a:spcPts val="0"/>
              </a:spcBef>
              <a:buNone/>
            </a:pPr>
            <a:r>
              <a:rPr lang="en-US" sz="1600" b="1" dirty="0">
                <a:latin typeface="EB Garamond"/>
                <a:ea typeface="Calibri"/>
                <a:cs typeface="Calibri"/>
              </a:rPr>
              <a:t>Sponsoring Bureau/Office:  </a:t>
            </a:r>
            <a:r>
              <a:rPr lang="en-US" sz="1600" dirty="0">
                <a:latin typeface="EB Garamond"/>
                <a:ea typeface="Calibri"/>
                <a:cs typeface="Calibri"/>
              </a:rPr>
              <a:t>OPO/FPD</a:t>
            </a:r>
            <a:br>
              <a:rPr lang="en-US" sz="1600" dirty="0">
                <a:latin typeface="EB Garamond"/>
                <a:ea typeface="Calibri"/>
                <a:cs typeface="Calibri"/>
              </a:rPr>
            </a:br>
            <a:endParaRPr lang="en-US" sz="1600" dirty="0">
              <a:latin typeface="EB Garamond"/>
              <a:cs typeface="Calibri"/>
            </a:endParaRPr>
          </a:p>
          <a:p>
            <a:pPr indent="0">
              <a:lnSpc>
                <a:spcPct val="100000"/>
              </a:lnSpc>
              <a:spcBef>
                <a:spcPts val="0"/>
              </a:spcBef>
              <a:buNone/>
            </a:pPr>
            <a:r>
              <a:rPr lang="en-US" sz="1600" b="1" dirty="0">
                <a:latin typeface="EB Garamond"/>
                <a:ea typeface="Calibri"/>
                <a:cs typeface="Calibri"/>
              </a:rPr>
              <a:t>Award Type: </a:t>
            </a:r>
            <a:r>
              <a:rPr lang="en-US" sz="1600" dirty="0">
                <a:latin typeface="EB Garamond"/>
                <a:ea typeface="Calibri"/>
                <a:cs typeface="Calibri"/>
              </a:rPr>
              <a:t>T&amp;M, CR and FFP</a:t>
            </a:r>
            <a:br>
              <a:rPr lang="en-US" sz="1600" dirty="0">
                <a:latin typeface="EB Garamond"/>
                <a:ea typeface="Calibri"/>
                <a:cs typeface="Calibri"/>
              </a:rPr>
            </a:br>
            <a:endParaRPr lang="en-US" sz="1600" dirty="0">
              <a:latin typeface="EB Garamond"/>
            </a:endParaRPr>
          </a:p>
          <a:p>
            <a:pPr indent="0">
              <a:lnSpc>
                <a:spcPct val="100000"/>
              </a:lnSpc>
              <a:spcBef>
                <a:spcPts val="0"/>
              </a:spcBef>
              <a:buNone/>
            </a:pPr>
            <a:r>
              <a:rPr lang="en-US" sz="1600" b="1" dirty="0">
                <a:latin typeface="EB Garamond"/>
                <a:ea typeface="Calibri"/>
                <a:cs typeface="Calibri"/>
              </a:rPr>
              <a:t>Performance Period: </a:t>
            </a:r>
            <a:r>
              <a:rPr lang="en-US" sz="1600" dirty="0">
                <a:latin typeface="EB Garamond"/>
                <a:ea typeface="Calibri"/>
                <a:cs typeface="Calibri"/>
              </a:rPr>
              <a:t>Base plus 4 option years</a:t>
            </a:r>
            <a:br>
              <a:rPr lang="en-US" sz="1600" dirty="0">
                <a:latin typeface="EB Garamond"/>
                <a:ea typeface="Calibri"/>
                <a:cs typeface="Calibri"/>
              </a:rPr>
            </a:br>
            <a:endParaRPr lang="en-US" sz="1600" dirty="0">
              <a:latin typeface="EB Garamond"/>
            </a:endParaRPr>
          </a:p>
          <a:p>
            <a:pPr indent="0">
              <a:lnSpc>
                <a:spcPct val="100000"/>
              </a:lnSpc>
              <a:spcBef>
                <a:spcPts val="0"/>
              </a:spcBef>
              <a:buNone/>
            </a:pPr>
            <a:r>
              <a:rPr lang="en-US" sz="1600" b="1" dirty="0">
                <a:latin typeface="EB Garamond"/>
                <a:ea typeface="Calibri"/>
                <a:cs typeface="Calibri"/>
              </a:rPr>
              <a:t>Targeted RFP Release Dates:</a:t>
            </a:r>
          </a:p>
          <a:p>
            <a:pPr marL="514350" indent="-285750">
              <a:lnSpc>
                <a:spcPct val="100000"/>
              </a:lnSpc>
              <a:spcBef>
                <a:spcPts val="0"/>
              </a:spcBef>
            </a:pPr>
            <a:r>
              <a:rPr lang="en-US" sz="1600" dirty="0">
                <a:latin typeface="EB Garamond"/>
                <a:ea typeface="Calibri"/>
                <a:cs typeface="Calibri"/>
              </a:rPr>
              <a:t>Trinidad/Port of Spain- Late 2024  </a:t>
            </a:r>
          </a:p>
          <a:p>
            <a:pPr marL="514350" indent="-285750">
              <a:lnSpc>
                <a:spcPct val="100000"/>
              </a:lnSpc>
              <a:spcBef>
                <a:spcPts val="0"/>
              </a:spcBef>
            </a:pPr>
            <a:r>
              <a:rPr lang="en-US" sz="1600" dirty="0">
                <a:latin typeface="EB Garamond"/>
                <a:ea typeface="Calibri"/>
                <a:cs typeface="Calibri"/>
              </a:rPr>
              <a:t>Gabon/Libreville- Late 2024 </a:t>
            </a:r>
          </a:p>
          <a:p>
            <a:pPr marL="514350" indent="-285750">
              <a:lnSpc>
                <a:spcPct val="100000"/>
              </a:lnSpc>
              <a:spcBef>
                <a:spcPts val="0"/>
              </a:spcBef>
            </a:pPr>
            <a:r>
              <a:rPr lang="en-US" sz="1600" dirty="0">
                <a:latin typeface="EB Garamond"/>
                <a:ea typeface="Calibri"/>
                <a:cs typeface="Calibri"/>
              </a:rPr>
              <a:t>Bahamas/Nassau- Late 2024</a:t>
            </a:r>
          </a:p>
          <a:p>
            <a:pPr marL="514350" indent="-285750">
              <a:lnSpc>
                <a:spcPct val="100000"/>
              </a:lnSpc>
              <a:spcBef>
                <a:spcPts val="0"/>
              </a:spcBef>
            </a:pPr>
            <a:r>
              <a:rPr lang="en-US" sz="1600" dirty="0">
                <a:latin typeface="EB Garamond"/>
                <a:ea typeface="Calibri"/>
                <a:cs typeface="Calibri"/>
              </a:rPr>
              <a:t>Belgium/Brussels- Late 2024  </a:t>
            </a:r>
          </a:p>
          <a:p>
            <a:pPr marL="514350" indent="-285750">
              <a:lnSpc>
                <a:spcPct val="100000"/>
              </a:lnSpc>
              <a:spcBef>
                <a:spcPts val="0"/>
              </a:spcBef>
            </a:pPr>
            <a:r>
              <a:rPr lang="en-US" sz="1600" dirty="0">
                <a:latin typeface="EB Garamond"/>
                <a:ea typeface="Calibri"/>
                <a:cs typeface="Calibri"/>
              </a:rPr>
              <a:t>Papua New Guinea/Port Moresby- Late 2024</a:t>
            </a:r>
          </a:p>
          <a:p>
            <a:pPr marL="514350" indent="-285750">
              <a:lnSpc>
                <a:spcPct val="100000"/>
              </a:lnSpc>
              <a:spcBef>
                <a:spcPts val="0"/>
              </a:spcBef>
            </a:pPr>
            <a:r>
              <a:rPr lang="en-US" sz="1600" dirty="0">
                <a:latin typeface="EB Garamond"/>
                <a:ea typeface="Calibri"/>
                <a:cs typeface="Calibri"/>
              </a:rPr>
              <a:t>Saudi Arabia/Riyadh- Late 2024 </a:t>
            </a:r>
          </a:p>
          <a:p>
            <a:pPr marL="514350" indent="-285750">
              <a:lnSpc>
                <a:spcPct val="100000"/>
              </a:lnSpc>
              <a:spcBef>
                <a:spcPts val="0"/>
              </a:spcBef>
            </a:pPr>
            <a:r>
              <a:rPr lang="en-US" sz="1600" dirty="0">
                <a:latin typeface="EB Garamond"/>
                <a:ea typeface="Calibri"/>
                <a:cs typeface="Calibri"/>
              </a:rPr>
              <a:t>Nigeria/Abuja- Late 2024</a:t>
            </a:r>
          </a:p>
          <a:p>
            <a:pPr marL="514350" indent="-285750">
              <a:lnSpc>
                <a:spcPct val="100000"/>
              </a:lnSpc>
              <a:spcBef>
                <a:spcPts val="0"/>
              </a:spcBef>
            </a:pPr>
            <a:r>
              <a:rPr lang="en-US" sz="1600" dirty="0">
                <a:latin typeface="EB Garamond"/>
                <a:ea typeface="Calibri"/>
                <a:cs typeface="Calibri"/>
              </a:rPr>
              <a:t>Tanzania/Dar es Salaam- Late 2024</a:t>
            </a:r>
          </a:p>
          <a:p>
            <a:pPr indent="0">
              <a:lnSpc>
                <a:spcPct val="100000"/>
              </a:lnSpc>
              <a:spcBef>
                <a:spcPts val="0"/>
              </a:spcBef>
              <a:buNone/>
            </a:pPr>
            <a:br>
              <a:rPr lang="en-US" sz="1600" dirty="0">
                <a:latin typeface="EB Garamond"/>
                <a:ea typeface="Calibri"/>
                <a:cs typeface="Calibri"/>
              </a:rPr>
            </a:br>
            <a:endParaRPr lang="en-US" sz="1600" dirty="0">
              <a:latin typeface="EB Garamond"/>
              <a:cs typeface="Calibri"/>
            </a:endParaRPr>
          </a:p>
          <a:p>
            <a:pPr indent="0">
              <a:lnSpc>
                <a:spcPct val="100000"/>
              </a:lnSpc>
              <a:spcBef>
                <a:spcPts val="0"/>
              </a:spcBef>
              <a:buNone/>
            </a:pPr>
            <a:r>
              <a:rPr lang="en-US" sz="1600" b="1" dirty="0">
                <a:latin typeface="EB Garamond"/>
                <a:ea typeface="Calibri"/>
                <a:cs typeface="Calibri"/>
              </a:rPr>
              <a:t>Primary NAICS: </a:t>
            </a:r>
            <a:r>
              <a:rPr lang="en-US" sz="1600" dirty="0">
                <a:latin typeface="EB Garamond"/>
                <a:ea typeface="Calibri"/>
                <a:cs typeface="Calibri"/>
              </a:rPr>
              <a:t>561612</a:t>
            </a:r>
            <a:br>
              <a:rPr lang="en-US" sz="1600" dirty="0">
                <a:latin typeface="EB Garamond"/>
                <a:ea typeface="Calibri"/>
                <a:cs typeface="Calibri"/>
              </a:rPr>
            </a:br>
            <a:endParaRPr lang="en-US" sz="1600" dirty="0">
              <a:latin typeface="EB Garamond"/>
            </a:endParaRPr>
          </a:p>
          <a:p>
            <a:pPr marL="0" indent="0">
              <a:lnSpc>
                <a:spcPct val="100000"/>
              </a:lnSpc>
              <a:spcBef>
                <a:spcPts val="0"/>
              </a:spcBef>
              <a:buNone/>
            </a:pPr>
            <a:endParaRPr lang="en-US" sz="1600" b="1" dirty="0">
              <a:solidFill>
                <a:srgbClr val="FF0000"/>
              </a:solidFill>
              <a:latin typeface="Open Sans"/>
              <a:ea typeface="Open Sans"/>
              <a:cs typeface="Open Sans"/>
            </a:endParaRPr>
          </a:p>
          <a:p>
            <a:pPr marL="0" indent="0">
              <a:lnSpc>
                <a:spcPct val="100000"/>
              </a:lnSpc>
              <a:spcBef>
                <a:spcPts val="0"/>
              </a:spcBef>
              <a:buNone/>
            </a:pPr>
            <a:endParaRPr lang="en-US" sz="1600" dirty="0">
              <a:highlight>
                <a:srgbClr val="FFFF00"/>
              </a:highlight>
              <a:latin typeface="Segoe UI"/>
              <a:ea typeface="Calibri"/>
              <a:cs typeface="Segoe UI"/>
            </a:endParaRPr>
          </a:p>
          <a:p>
            <a:pPr marL="0" indent="0">
              <a:lnSpc>
                <a:spcPct val="100000"/>
              </a:lnSpc>
              <a:spcBef>
                <a:spcPts val="0"/>
              </a:spcBef>
              <a:buNone/>
            </a:pPr>
            <a:endParaRPr lang="en-US" sz="1600" b="1" dirty="0">
              <a:highlight>
                <a:srgbClr val="FFFF00"/>
              </a:highlight>
              <a:latin typeface="Aptos"/>
              <a:ea typeface="Calibri"/>
              <a:cs typeface="Open Sans"/>
            </a:endParaRPr>
          </a:p>
          <a:p>
            <a:pPr marL="0" indent="0">
              <a:lnSpc>
                <a:spcPct val="100000"/>
              </a:lnSpc>
              <a:spcBef>
                <a:spcPts val="0"/>
              </a:spcBef>
              <a:buNone/>
            </a:pPr>
            <a:endParaRPr lang="en-US" sz="1600" b="1" dirty="0">
              <a:latin typeface="Aptos"/>
              <a:ea typeface="Calibri"/>
              <a:cs typeface="Open Sans"/>
            </a:endParaRPr>
          </a:p>
        </p:txBody>
      </p:sp>
      <p:sp>
        <p:nvSpPr>
          <p:cNvPr id="4" name="Title 3">
            <a:extLst>
              <a:ext uri="{FF2B5EF4-FFF2-40B4-BE49-F238E27FC236}">
                <a16:creationId xmlns:a16="http://schemas.microsoft.com/office/drawing/2014/main" id="{5F1DD540-8922-F93E-A381-D335E3E976B4}"/>
              </a:ext>
            </a:extLst>
          </p:cNvPr>
          <p:cNvSpPr>
            <a:spLocks noGrp="1"/>
          </p:cNvSpPr>
          <p:nvPr>
            <p:ph type="title"/>
          </p:nvPr>
        </p:nvSpPr>
        <p:spPr>
          <a:xfrm>
            <a:off x="711499" y="1483759"/>
            <a:ext cx="4670858" cy="3484706"/>
          </a:xfrm>
        </p:spPr>
        <p:txBody>
          <a:bodyPr vert="horz" lIns="91440" tIns="45720" rIns="91440" bIns="45720" rtlCol="0" anchor="b">
            <a:noAutofit/>
          </a:bodyPr>
          <a:lstStyle/>
          <a:p>
            <a:pPr marL="228600" algn="l">
              <a:spcBef>
                <a:spcPts val="0"/>
              </a:spcBef>
            </a:pPr>
            <a:r>
              <a:rPr lang="en-US" sz="3200" dirty="0">
                <a:latin typeface="Garamond"/>
                <a:ea typeface="EB Garamond"/>
                <a:cs typeface="Calibri"/>
              </a:rPr>
              <a:t>FPD</a:t>
            </a:r>
            <a:br>
              <a:rPr lang="en-US" sz="3200" dirty="0">
                <a:latin typeface="Garamond"/>
                <a:ea typeface="EB Garamond"/>
                <a:cs typeface="Calibri"/>
              </a:rPr>
            </a:br>
            <a:br>
              <a:rPr lang="en-US" sz="3200" dirty="0">
                <a:latin typeface="Garamond"/>
                <a:ea typeface="EB Garamond"/>
                <a:cs typeface="Calibri"/>
              </a:rPr>
            </a:br>
            <a:r>
              <a:rPr lang="en-US" sz="3200" dirty="0">
                <a:latin typeface="Garamond"/>
                <a:ea typeface="Calibri"/>
                <a:cs typeface="Calibri"/>
              </a:rPr>
              <a:t>Requirement:</a:t>
            </a:r>
            <a:br>
              <a:rPr lang="en-US" sz="3200" dirty="0">
                <a:latin typeface="Garamond"/>
                <a:ea typeface="Calibri"/>
                <a:cs typeface="Calibri"/>
              </a:rPr>
            </a:br>
            <a:r>
              <a:rPr lang="en-US" sz="3200" b="0" dirty="0">
                <a:latin typeface="Garamond"/>
                <a:ea typeface="Calibri"/>
                <a:cs typeface="Calibri"/>
              </a:rPr>
              <a:t>Local Guard</a:t>
            </a:r>
            <a:br>
              <a:rPr lang="en-US" sz="2100" dirty="0">
                <a:latin typeface="Calibri"/>
                <a:ea typeface="Calibri"/>
                <a:cs typeface="Calibri"/>
              </a:rPr>
            </a:br>
            <a:endParaRPr lang="en-US" sz="2100" b="0" dirty="0">
              <a:solidFill>
                <a:srgbClr val="000000"/>
              </a:solidFill>
              <a:latin typeface="Calibri"/>
              <a:ea typeface="Calibri"/>
              <a:cs typeface="Calibri"/>
            </a:endParaRPr>
          </a:p>
        </p:txBody>
      </p:sp>
    </p:spTree>
    <p:extLst>
      <p:ext uri="{BB962C8B-B14F-4D97-AF65-F5344CB8AC3E}">
        <p14:creationId xmlns:p14="http://schemas.microsoft.com/office/powerpoint/2010/main" val="994801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8" descr="A picture containing sky, outdoor, building, day&#10;&#10;Description automatically generated">
            <a:extLst>
              <a:ext uri="{FF2B5EF4-FFF2-40B4-BE49-F238E27FC236}">
                <a16:creationId xmlns:a16="http://schemas.microsoft.com/office/drawing/2014/main" id="{B9429C06-3129-1E6D-7ADE-068B1A99B38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0191" b="11975"/>
          <a:stretch/>
        </p:blipFill>
        <p:spPr>
          <a:xfrm>
            <a:off x="0" y="1484243"/>
            <a:ext cx="12192000" cy="4652963"/>
          </a:xfrm>
          <a:prstGeom prst="rect">
            <a:avLst/>
          </a:prstGeom>
        </p:spPr>
      </p:pic>
      <p:sp>
        <p:nvSpPr>
          <p:cNvPr id="9" name="Rectangle 8">
            <a:extLst>
              <a:ext uri="{FF2B5EF4-FFF2-40B4-BE49-F238E27FC236}">
                <a16:creationId xmlns:a16="http://schemas.microsoft.com/office/drawing/2014/main" id="{98F6D1B2-0927-95A2-1790-10948FC174C0}"/>
              </a:ext>
            </a:extLst>
          </p:cNvPr>
          <p:cNvSpPr/>
          <p:nvPr/>
        </p:nvSpPr>
        <p:spPr>
          <a:xfrm>
            <a:off x="503583" y="2054087"/>
            <a:ext cx="3207026" cy="4083119"/>
          </a:xfrm>
          <a:prstGeom prst="rect">
            <a:avLst/>
          </a:prstGeom>
          <a:solidFill>
            <a:srgbClr val="0A22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39BF231-64ED-132A-338E-F538B10794EC}"/>
              </a:ext>
            </a:extLst>
          </p:cNvPr>
          <p:cNvSpPr txBox="1"/>
          <p:nvPr/>
        </p:nvSpPr>
        <p:spPr>
          <a:xfrm>
            <a:off x="757031" y="2657646"/>
            <a:ext cx="2700130" cy="2585323"/>
          </a:xfrm>
          <a:prstGeom prst="rect">
            <a:avLst/>
          </a:prstGeom>
          <a:noFill/>
        </p:spPr>
        <p:txBody>
          <a:bodyPr wrap="square">
            <a:spAutoFit/>
          </a:bodyPr>
          <a:lstStyle/>
          <a:p>
            <a:pPr algn="ctr"/>
            <a:r>
              <a:rPr lang="en-US" b="1" dirty="0">
                <a:solidFill>
                  <a:schemeClr val="bg1"/>
                </a:solidFill>
                <a:effectLst/>
                <a:latin typeface="EB Garamond" panose="00000500000000000000"/>
              </a:rPr>
              <a:t>All Major Local Guard contract opportunities will be publicized at:</a:t>
            </a:r>
            <a:r>
              <a:rPr lang="en-US" dirty="0">
                <a:solidFill>
                  <a:schemeClr val="bg1"/>
                </a:solidFill>
                <a:effectLst/>
                <a:latin typeface="EB Garamond" panose="00000500000000000000"/>
              </a:rPr>
              <a:t> </a:t>
            </a:r>
            <a:r>
              <a:rPr lang="en-US" u="sng" dirty="0">
                <a:solidFill>
                  <a:schemeClr val="bg1"/>
                </a:solidFill>
                <a:effectLst/>
                <a:latin typeface="EB Garamond" panose="00000500000000000000"/>
                <a:hlinkClick r:id="rId3">
                  <a:extLst>
                    <a:ext uri="{A12FA001-AC4F-418D-AE19-62706E023703}">
                      <ahyp:hlinkClr xmlns:ahyp="http://schemas.microsoft.com/office/drawing/2018/hyperlinkcolor" val="tx"/>
                    </a:ext>
                  </a:extLst>
                </a:hlinkClick>
              </a:rPr>
              <a:t>www.SAM.gov</a:t>
            </a:r>
            <a:endParaRPr lang="en-US" dirty="0">
              <a:solidFill>
                <a:schemeClr val="bg1"/>
              </a:solidFill>
              <a:effectLst/>
              <a:latin typeface="EB Garamond" panose="00000500000000000000"/>
            </a:endParaRPr>
          </a:p>
          <a:p>
            <a:pPr algn="ctr"/>
            <a:br>
              <a:rPr lang="en-US" dirty="0">
                <a:solidFill>
                  <a:schemeClr val="bg1"/>
                </a:solidFill>
                <a:effectLst/>
                <a:latin typeface="EB Garamond" panose="00000500000000000000"/>
              </a:rPr>
            </a:br>
            <a:endParaRPr lang="en-US" dirty="0">
              <a:solidFill>
                <a:schemeClr val="bg1"/>
              </a:solidFill>
              <a:effectLst/>
              <a:latin typeface="EB Garamond" panose="00000500000000000000"/>
            </a:endParaRPr>
          </a:p>
          <a:p>
            <a:pPr algn="ctr"/>
            <a:r>
              <a:rPr lang="en-US" dirty="0">
                <a:solidFill>
                  <a:schemeClr val="bg1"/>
                </a:solidFill>
                <a:effectLst/>
                <a:latin typeface="EB Garamond" panose="00000500000000000000"/>
              </a:rPr>
              <a:t>*Firms, JVs MUST be registered in SAM when submitting proposals</a:t>
            </a:r>
          </a:p>
        </p:txBody>
      </p:sp>
      <p:sp>
        <p:nvSpPr>
          <p:cNvPr id="12" name="Title 2">
            <a:extLst>
              <a:ext uri="{FF2B5EF4-FFF2-40B4-BE49-F238E27FC236}">
                <a16:creationId xmlns:a16="http://schemas.microsoft.com/office/drawing/2014/main" id="{654EB83A-4777-526B-B4B9-863C697148B9}"/>
              </a:ext>
            </a:extLst>
          </p:cNvPr>
          <p:cNvSpPr txBox="1">
            <a:spLocks/>
          </p:cNvSpPr>
          <p:nvPr/>
        </p:nvSpPr>
        <p:spPr>
          <a:xfrm>
            <a:off x="415725" y="282385"/>
            <a:ext cx="10515600" cy="8376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bg1"/>
                </a:solidFill>
                <a:latin typeface="EB Garamond" pitchFamily="2" charset="0"/>
                <a:ea typeface="EB Garamond" pitchFamily="2" charset="0"/>
                <a:cs typeface="+mj-cs"/>
              </a:defRPr>
            </a:lvl1pPr>
          </a:lstStyle>
          <a:p>
            <a:r>
              <a:rPr lang="en-US" sz="4000" dirty="0"/>
              <a:t>How To Find Opportunities </a:t>
            </a:r>
          </a:p>
        </p:txBody>
      </p:sp>
    </p:spTree>
    <p:extLst>
      <p:ext uri="{BB962C8B-B14F-4D97-AF65-F5344CB8AC3E}">
        <p14:creationId xmlns:p14="http://schemas.microsoft.com/office/powerpoint/2010/main" val="13191515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1A47CA1-E76B-B9D7-B6EF-520939A1B082}"/>
              </a:ext>
            </a:extLst>
          </p:cNvPr>
          <p:cNvSpPr>
            <a:spLocks noGrp="1"/>
          </p:cNvSpPr>
          <p:nvPr>
            <p:ph type="title"/>
          </p:nvPr>
        </p:nvSpPr>
        <p:spPr>
          <a:xfrm>
            <a:off x="415725" y="282385"/>
            <a:ext cx="10515600" cy="837669"/>
          </a:xfrm>
        </p:spPr>
        <p:txBody>
          <a:bodyPr>
            <a:noAutofit/>
          </a:bodyPr>
          <a:lstStyle/>
          <a:p>
            <a:r>
              <a:rPr lang="en-US" sz="4000" dirty="0"/>
              <a:t>Key Contract Tasks</a:t>
            </a:r>
            <a:endParaRPr lang="en-US" sz="5400" b="0" dirty="0">
              <a:solidFill>
                <a:srgbClr val="000000"/>
              </a:solidFill>
              <a:latin typeface="Garamond"/>
              <a:ea typeface="EB Garamond"/>
            </a:endParaRPr>
          </a:p>
        </p:txBody>
      </p:sp>
      <p:sp>
        <p:nvSpPr>
          <p:cNvPr id="6" name="Content Placeholder 2">
            <a:extLst>
              <a:ext uri="{FF2B5EF4-FFF2-40B4-BE49-F238E27FC236}">
                <a16:creationId xmlns:a16="http://schemas.microsoft.com/office/drawing/2014/main" id="{5E167F81-4181-C572-DE7B-B00BA1E9F145}"/>
              </a:ext>
            </a:extLst>
          </p:cNvPr>
          <p:cNvSpPr txBox="1">
            <a:spLocks/>
          </p:cNvSpPr>
          <p:nvPr/>
        </p:nvSpPr>
        <p:spPr>
          <a:xfrm>
            <a:off x="596900" y="1825625"/>
            <a:ext cx="3475038" cy="4351338"/>
          </a:xfrm>
          <a:prstGeom prst="rect">
            <a:avLst/>
          </a:prstGeom>
          <a:ln>
            <a:solidFill>
              <a:schemeClr val="tx1"/>
            </a:solid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EB Garamond" panose="00000500000000000000"/>
                <a:cs typeface="Calibri"/>
              </a:rPr>
              <a:t>Pre-Award</a:t>
            </a:r>
          </a:p>
          <a:p>
            <a:pPr marL="0" indent="0">
              <a:buFont typeface="Arial" panose="020B0604020202020204" pitchFamily="34" charset="0"/>
              <a:buNone/>
            </a:pPr>
            <a:endParaRPr lang="en-US" dirty="0">
              <a:latin typeface="EB Garamond" panose="00000500000000000000"/>
              <a:cs typeface="Calibri"/>
            </a:endParaRPr>
          </a:p>
        </p:txBody>
      </p:sp>
      <p:sp>
        <p:nvSpPr>
          <p:cNvPr id="7" name="Content Placeholder 3">
            <a:extLst>
              <a:ext uri="{FF2B5EF4-FFF2-40B4-BE49-F238E27FC236}">
                <a16:creationId xmlns:a16="http://schemas.microsoft.com/office/drawing/2014/main" id="{EA60F9EB-5BC1-04F9-8006-3756AC70EBE5}"/>
              </a:ext>
            </a:extLst>
          </p:cNvPr>
          <p:cNvSpPr txBox="1">
            <a:spLocks/>
          </p:cNvSpPr>
          <p:nvPr/>
        </p:nvSpPr>
        <p:spPr>
          <a:xfrm>
            <a:off x="8120063" y="1832282"/>
            <a:ext cx="3475037" cy="4351338"/>
          </a:xfrm>
          <a:prstGeom prst="rect">
            <a:avLst/>
          </a:prstGeom>
          <a:ln>
            <a:solidFill>
              <a:schemeClr val="tx1"/>
            </a:solid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EB Garamond" panose="00000500000000000000"/>
                <a:cs typeface="Calibri"/>
              </a:rPr>
              <a:t>Miscellaneous</a:t>
            </a:r>
          </a:p>
        </p:txBody>
      </p:sp>
      <p:sp>
        <p:nvSpPr>
          <p:cNvPr id="9" name="Content Placeholder 2">
            <a:extLst>
              <a:ext uri="{FF2B5EF4-FFF2-40B4-BE49-F238E27FC236}">
                <a16:creationId xmlns:a16="http://schemas.microsoft.com/office/drawing/2014/main" id="{5C60332E-B82D-22E0-CEF0-F0A1551C0AFD}"/>
              </a:ext>
            </a:extLst>
          </p:cNvPr>
          <p:cNvSpPr txBox="1">
            <a:spLocks/>
          </p:cNvSpPr>
          <p:nvPr/>
        </p:nvSpPr>
        <p:spPr>
          <a:xfrm>
            <a:off x="4358640" y="1825625"/>
            <a:ext cx="3474720" cy="4351338"/>
          </a:xfrm>
          <a:prstGeom prst="rect">
            <a:avLst/>
          </a:prstGeom>
          <a:ln>
            <a:solidFill>
              <a:schemeClr val="tx1"/>
            </a:solid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EB Garamond" panose="00000500000000000000"/>
                <a:cs typeface="Calibri"/>
              </a:rPr>
              <a:t>Post-Award </a:t>
            </a:r>
          </a:p>
          <a:p>
            <a:pPr marL="457200" lvl="1" indent="0">
              <a:buNone/>
            </a:pPr>
            <a:endParaRPr lang="en-US" dirty="0">
              <a:latin typeface="EB Garamond" panose="00000500000000000000"/>
            </a:endParaRPr>
          </a:p>
        </p:txBody>
      </p:sp>
      <p:sp>
        <p:nvSpPr>
          <p:cNvPr id="10" name="TextBox 9">
            <a:extLst>
              <a:ext uri="{FF2B5EF4-FFF2-40B4-BE49-F238E27FC236}">
                <a16:creationId xmlns:a16="http://schemas.microsoft.com/office/drawing/2014/main" id="{55F1F4AE-2672-F97B-96A0-98F05C83F8A0}"/>
              </a:ext>
            </a:extLst>
          </p:cNvPr>
          <p:cNvSpPr txBox="1"/>
          <p:nvPr/>
        </p:nvSpPr>
        <p:spPr>
          <a:xfrm>
            <a:off x="876679" y="2371787"/>
            <a:ext cx="2915479" cy="2114425"/>
          </a:xfrm>
          <a:prstGeom prst="rect">
            <a:avLst/>
          </a:prstGeom>
          <a:noFill/>
        </p:spPr>
        <p:txBody>
          <a:bodyPr wrap="square" rtlCol="0">
            <a:spAutoFit/>
          </a:bodyPr>
          <a:lstStyle/>
          <a:p>
            <a:pPr marL="685800" lvl="1" indent="-228600">
              <a:lnSpc>
                <a:spcPct val="90000"/>
              </a:lnSpc>
              <a:buFont typeface="Arial" panose="020B0604020202020204" pitchFamily="34" charset="0"/>
              <a:buChar char="•"/>
            </a:pPr>
            <a:r>
              <a:rPr lang="en-US" sz="1800" dirty="0">
                <a:latin typeface="EB Garamond" panose="00000500000000000000"/>
                <a:cs typeface="Calibri"/>
              </a:rPr>
              <a:t>Acquisition Team</a:t>
            </a:r>
          </a:p>
          <a:p>
            <a:pPr marL="685800" lvl="1" indent="-228600">
              <a:lnSpc>
                <a:spcPct val="90000"/>
              </a:lnSpc>
              <a:buFont typeface="Arial" panose="020B0604020202020204" pitchFamily="34" charset="0"/>
              <a:buChar char="•"/>
            </a:pPr>
            <a:r>
              <a:rPr lang="en-US" dirty="0">
                <a:latin typeface="EB Garamond" panose="00000500000000000000"/>
                <a:cs typeface="Calibri"/>
              </a:rPr>
              <a:t>Site Visits</a:t>
            </a:r>
          </a:p>
          <a:p>
            <a:pPr marL="685800" lvl="1" indent="-228600">
              <a:lnSpc>
                <a:spcPct val="90000"/>
              </a:lnSpc>
              <a:buFont typeface="Arial" panose="020B0604020202020204" pitchFamily="34" charset="0"/>
              <a:buChar char="•"/>
            </a:pPr>
            <a:r>
              <a:rPr lang="en-US" sz="1800" dirty="0">
                <a:latin typeface="EB Garamond" panose="00000500000000000000"/>
                <a:cs typeface="Calibri"/>
              </a:rPr>
              <a:t>Questions on Solicitation</a:t>
            </a:r>
          </a:p>
          <a:p>
            <a:pPr marL="685800" lvl="1" indent="-228600">
              <a:lnSpc>
                <a:spcPct val="90000"/>
              </a:lnSpc>
              <a:buFont typeface="Arial" panose="020B0604020202020204" pitchFamily="34" charset="0"/>
              <a:buChar char="•"/>
            </a:pPr>
            <a:r>
              <a:rPr lang="en-US" sz="1800" dirty="0">
                <a:latin typeface="EB Garamond" panose="00000500000000000000"/>
                <a:cs typeface="Calibri"/>
              </a:rPr>
              <a:t>Technical Evaluation Panel Member(s)</a:t>
            </a:r>
          </a:p>
          <a:p>
            <a:pPr marL="685800" lvl="1" indent="-228600">
              <a:lnSpc>
                <a:spcPct val="90000"/>
              </a:lnSpc>
              <a:buFont typeface="Arial" panose="020B0604020202020204" pitchFamily="34" charset="0"/>
              <a:buChar char="•"/>
            </a:pPr>
            <a:r>
              <a:rPr lang="en-US" dirty="0">
                <a:latin typeface="EB Garamond" panose="00000500000000000000"/>
                <a:cs typeface="Calibri"/>
              </a:rPr>
              <a:t>Discussion (if needed)</a:t>
            </a:r>
            <a:endParaRPr lang="en-US" sz="1800" dirty="0">
              <a:latin typeface="EB Garamond" panose="00000500000000000000"/>
              <a:cs typeface="Calibri"/>
            </a:endParaRPr>
          </a:p>
          <a:p>
            <a:pPr marL="285750" indent="-285750">
              <a:buFont typeface="Arial" panose="020B0604020202020204" pitchFamily="34" charset="0"/>
              <a:buChar char="•"/>
            </a:pPr>
            <a:endParaRPr lang="en-US" dirty="0">
              <a:highlight>
                <a:srgbClr val="FF0000"/>
              </a:highlight>
              <a:latin typeface="EB Garamond" panose="00000500000000000000"/>
            </a:endParaRPr>
          </a:p>
        </p:txBody>
      </p:sp>
      <p:sp>
        <p:nvSpPr>
          <p:cNvPr id="11" name="TextBox 10">
            <a:extLst>
              <a:ext uri="{FF2B5EF4-FFF2-40B4-BE49-F238E27FC236}">
                <a16:creationId xmlns:a16="http://schemas.microsoft.com/office/drawing/2014/main" id="{71204BA0-B300-F6DC-FBFC-DF499C779F31}"/>
              </a:ext>
            </a:extLst>
          </p:cNvPr>
          <p:cNvSpPr txBox="1"/>
          <p:nvPr/>
        </p:nvSpPr>
        <p:spPr>
          <a:xfrm>
            <a:off x="4638260" y="2345635"/>
            <a:ext cx="2915479" cy="2308324"/>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EB Garamond" panose="00000500000000000000"/>
              </a:rPr>
              <a:t>Contracting Officer’s Representative for LGP</a:t>
            </a:r>
          </a:p>
          <a:p>
            <a:pPr marL="285750" indent="-285750">
              <a:buFont typeface="Arial" panose="020B0604020202020204" pitchFamily="34" charset="0"/>
              <a:buChar char="•"/>
            </a:pPr>
            <a:r>
              <a:rPr lang="en-US" dirty="0">
                <a:latin typeface="EB Garamond" panose="00000500000000000000"/>
              </a:rPr>
              <a:t>Contract Administration and Management</a:t>
            </a:r>
          </a:p>
          <a:p>
            <a:pPr marL="285750" indent="-285750">
              <a:buFont typeface="Arial" panose="020B0604020202020204" pitchFamily="34" charset="0"/>
              <a:buChar char="•"/>
            </a:pPr>
            <a:r>
              <a:rPr lang="en-US" dirty="0">
                <a:latin typeface="EB Garamond" panose="00000500000000000000"/>
              </a:rPr>
              <a:t>Program Management Review</a:t>
            </a:r>
          </a:p>
          <a:p>
            <a:pPr marL="285750" indent="-285750">
              <a:buFont typeface="Arial" panose="020B0604020202020204" pitchFamily="34" charset="0"/>
              <a:buChar char="•"/>
            </a:pPr>
            <a:r>
              <a:rPr lang="en-US" dirty="0">
                <a:latin typeface="EB Garamond" panose="00000500000000000000"/>
              </a:rPr>
              <a:t> Performance Risk  </a:t>
            </a:r>
          </a:p>
          <a:p>
            <a:pPr marL="285750" indent="-285750">
              <a:buFont typeface="Arial" panose="020B0604020202020204" pitchFamily="34" charset="0"/>
              <a:buChar char="•"/>
            </a:pPr>
            <a:endParaRPr lang="en-US" dirty="0">
              <a:highlight>
                <a:srgbClr val="FF0000"/>
              </a:highlight>
              <a:latin typeface="EB Garamond" panose="00000500000000000000"/>
            </a:endParaRPr>
          </a:p>
        </p:txBody>
      </p:sp>
      <p:sp>
        <p:nvSpPr>
          <p:cNvPr id="12" name="TextBox 11">
            <a:extLst>
              <a:ext uri="{FF2B5EF4-FFF2-40B4-BE49-F238E27FC236}">
                <a16:creationId xmlns:a16="http://schemas.microsoft.com/office/drawing/2014/main" id="{8C737834-D835-6CD5-0562-8C81737902CB}"/>
              </a:ext>
            </a:extLst>
          </p:cNvPr>
          <p:cNvSpPr txBox="1"/>
          <p:nvPr/>
        </p:nvSpPr>
        <p:spPr>
          <a:xfrm>
            <a:off x="8399842" y="2345635"/>
            <a:ext cx="2915479" cy="1200329"/>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EB Garamond" panose="00000500000000000000"/>
              </a:rPr>
              <a:t>Internal and External Briefings  </a:t>
            </a:r>
          </a:p>
          <a:p>
            <a:pPr marL="285750" indent="-285750">
              <a:buFont typeface="Arial" panose="020B0604020202020204" pitchFamily="34" charset="0"/>
              <a:buChar char="•"/>
            </a:pPr>
            <a:r>
              <a:rPr lang="en-US" dirty="0">
                <a:latin typeface="EB Garamond" panose="00000500000000000000"/>
              </a:rPr>
              <a:t>Country Team</a:t>
            </a:r>
          </a:p>
          <a:p>
            <a:pPr marL="285750" indent="-285750">
              <a:buFont typeface="Arial" panose="020B0604020202020204" pitchFamily="34" charset="0"/>
              <a:buChar char="•"/>
            </a:pPr>
            <a:r>
              <a:rPr lang="en-US" dirty="0">
                <a:latin typeface="EB Garamond" panose="00000500000000000000"/>
              </a:rPr>
              <a:t>Host Country Engagement</a:t>
            </a:r>
          </a:p>
        </p:txBody>
      </p:sp>
    </p:spTree>
    <p:extLst>
      <p:ext uri="{BB962C8B-B14F-4D97-AF65-F5344CB8AC3E}">
        <p14:creationId xmlns:p14="http://schemas.microsoft.com/office/powerpoint/2010/main" val="4219640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DFBC5-256C-32FB-EF60-62E3A3B25085}"/>
              </a:ext>
            </a:extLst>
          </p:cNvPr>
          <p:cNvSpPr>
            <a:spLocks noGrp="1"/>
          </p:cNvSpPr>
          <p:nvPr>
            <p:ph type="ctrTitle"/>
          </p:nvPr>
        </p:nvSpPr>
        <p:spPr>
          <a:xfrm>
            <a:off x="974933" y="3667663"/>
            <a:ext cx="10295907" cy="1126383"/>
          </a:xfrm>
        </p:spPr>
        <p:txBody>
          <a:bodyPr>
            <a:normAutofit fontScale="90000"/>
          </a:bodyPr>
          <a:lstStyle/>
          <a:p>
            <a:r>
              <a:rPr lang="en-US" sz="6700" dirty="0">
                <a:latin typeface="EB Garamond"/>
                <a:ea typeface="EB Garamond"/>
              </a:rPr>
              <a:t>Questions &amp; Answers</a:t>
            </a:r>
            <a:br>
              <a:rPr lang="en-US" sz="6700" dirty="0"/>
            </a:br>
            <a:br>
              <a:rPr lang="en-US" sz="6700" dirty="0">
                <a:latin typeface="EB Garamond"/>
                <a:ea typeface="EB Garamond"/>
              </a:rPr>
            </a:br>
            <a:endParaRPr lang="en-US" sz="3600" dirty="0">
              <a:latin typeface="EB Garamond"/>
              <a:ea typeface="EB Garamond"/>
            </a:endParaRPr>
          </a:p>
        </p:txBody>
      </p:sp>
      <p:sp>
        <p:nvSpPr>
          <p:cNvPr id="3" name="Subtitle 2">
            <a:extLst>
              <a:ext uri="{FF2B5EF4-FFF2-40B4-BE49-F238E27FC236}">
                <a16:creationId xmlns:a16="http://schemas.microsoft.com/office/drawing/2014/main" id="{373A9F78-400A-84C8-5C14-1A1BE92B7940}"/>
              </a:ext>
            </a:extLst>
          </p:cNvPr>
          <p:cNvSpPr>
            <a:spLocks noGrp="1"/>
          </p:cNvSpPr>
          <p:nvPr>
            <p:ph type="subTitle" idx="1"/>
          </p:nvPr>
        </p:nvSpPr>
        <p:spPr/>
        <p:txBody>
          <a:bodyPr vert="horz" lIns="91440" tIns="45720" rIns="91440" bIns="45720" rtlCol="0" anchor="t">
            <a:noAutofit/>
          </a:bodyPr>
          <a:lstStyle/>
          <a:p>
            <a:r>
              <a:rPr lang="en-US" i="0" dirty="0">
                <a:latin typeface="Open Sans"/>
                <a:ea typeface="Open Sans"/>
                <a:cs typeface="Open Sans"/>
              </a:rPr>
              <a:t>FY 2024 Q3 INDUSTRY BRIEFING</a:t>
            </a:r>
          </a:p>
        </p:txBody>
      </p:sp>
      <p:cxnSp>
        <p:nvCxnSpPr>
          <p:cNvPr id="5" name="Straight Connector 4">
            <a:extLst>
              <a:ext uri="{FF2B5EF4-FFF2-40B4-BE49-F238E27FC236}">
                <a16:creationId xmlns:a16="http://schemas.microsoft.com/office/drawing/2014/main" id="{00D769D8-7F1E-A348-4363-179D6429C0E6}"/>
              </a:ext>
            </a:extLst>
          </p:cNvPr>
          <p:cNvCxnSpPr>
            <a:cxnSpLocks/>
          </p:cNvCxnSpPr>
          <p:nvPr/>
        </p:nvCxnSpPr>
        <p:spPr>
          <a:xfrm>
            <a:off x="3705101" y="3575789"/>
            <a:ext cx="4738255" cy="0"/>
          </a:xfrm>
          <a:prstGeom prst="line">
            <a:avLst/>
          </a:prstGeom>
          <a:ln w="19050">
            <a:solidFill>
              <a:srgbClr val="FACE0B"/>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097362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30C48B-048B-AE41-3632-38D1326B3BF8}"/>
              </a:ext>
            </a:extLst>
          </p:cNvPr>
          <p:cNvSpPr>
            <a:spLocks noGrp="1"/>
          </p:cNvSpPr>
          <p:nvPr>
            <p:ph sz="half" idx="2"/>
          </p:nvPr>
        </p:nvSpPr>
        <p:spPr>
          <a:xfrm>
            <a:off x="635681" y="1707512"/>
            <a:ext cx="6588728" cy="4482151"/>
          </a:xfrm>
        </p:spPr>
        <p:txBody>
          <a:bodyPr vert="horz" lIns="91440" tIns="45720" rIns="91440" bIns="45720" rtlCol="0" anchor="t">
            <a:normAutofit/>
          </a:bodyPr>
          <a:lstStyle/>
          <a:p>
            <a:pPr marL="0" indent="0">
              <a:buNone/>
            </a:pPr>
            <a:r>
              <a:rPr lang="en-US" sz="1600" b="1" dirty="0">
                <a:solidFill>
                  <a:srgbClr val="000000"/>
                </a:solidFill>
                <a:latin typeface="EB Garamond"/>
                <a:ea typeface="EB Garamond"/>
                <a:cs typeface="Open Sans"/>
              </a:rPr>
              <a:t>Department of State Website </a:t>
            </a:r>
            <a:br>
              <a:rPr lang="en-US" sz="1600" b="1" dirty="0">
                <a:latin typeface="EB Garamond" panose="00000500000000000000" pitchFamily="2" charset="0"/>
                <a:ea typeface="EB Garamond" panose="00000500000000000000" pitchFamily="2" charset="0"/>
              </a:rPr>
            </a:br>
            <a:r>
              <a:rPr lang="en-US" sz="1600" dirty="0">
                <a:solidFill>
                  <a:srgbClr val="000000"/>
                </a:solidFill>
                <a:latin typeface="EB Garamond"/>
                <a:ea typeface="EB Garamond"/>
                <a:cs typeface="Open Sans"/>
                <a:hlinkClick r:id="rId2"/>
              </a:rPr>
              <a:t>www.state.gov/business/</a:t>
            </a:r>
            <a:endParaRPr lang="en-US" sz="1600" dirty="0">
              <a:solidFill>
                <a:srgbClr val="000000"/>
              </a:solidFill>
              <a:latin typeface="EB Garamond"/>
              <a:ea typeface="EB Garamond"/>
              <a:cs typeface="Open Sans"/>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solidFill>
                <a:srgbClr val="000000"/>
              </a:solidFill>
              <a:latin typeface="EB Garamond" panose="00000500000000000000" pitchFamily="2" charset="0"/>
              <a:ea typeface="EB Garamond" panose="00000500000000000000" pitchFamily="2" charset="0"/>
            </a:endParaRPr>
          </a:p>
          <a:p>
            <a:pPr marL="0" indent="0">
              <a:buNone/>
            </a:pPr>
            <a:endParaRPr lang="en-US" dirty="0">
              <a:latin typeface="EB Garamond" panose="00000500000000000000" pitchFamily="2" charset="0"/>
              <a:ea typeface="EB Garamond" panose="00000500000000000000" pitchFamily="2" charset="0"/>
            </a:endParaRPr>
          </a:p>
        </p:txBody>
      </p:sp>
      <p:sp>
        <p:nvSpPr>
          <p:cNvPr id="4" name="Title 3">
            <a:extLst>
              <a:ext uri="{FF2B5EF4-FFF2-40B4-BE49-F238E27FC236}">
                <a16:creationId xmlns:a16="http://schemas.microsoft.com/office/drawing/2014/main" id="{119E03EB-03FF-5733-7771-99FFA399B3A3}"/>
              </a:ext>
            </a:extLst>
          </p:cNvPr>
          <p:cNvSpPr>
            <a:spLocks noGrp="1"/>
          </p:cNvSpPr>
          <p:nvPr>
            <p:ph type="title"/>
          </p:nvPr>
        </p:nvSpPr>
        <p:spPr/>
        <p:txBody>
          <a:bodyPr>
            <a:noAutofit/>
          </a:bodyPr>
          <a:lstStyle/>
          <a:p>
            <a:r>
              <a:rPr lang="en-US" sz="4400" dirty="0"/>
              <a:t>Resources</a:t>
            </a:r>
          </a:p>
        </p:txBody>
      </p:sp>
      <p:pic>
        <p:nvPicPr>
          <p:cNvPr id="7" name="Picture 6">
            <a:extLst>
              <a:ext uri="{FF2B5EF4-FFF2-40B4-BE49-F238E27FC236}">
                <a16:creationId xmlns:a16="http://schemas.microsoft.com/office/drawing/2014/main" id="{A51E669C-1500-5D6A-795A-CC4EB0385533}"/>
              </a:ext>
            </a:extLst>
          </p:cNvPr>
          <p:cNvPicPr>
            <a:picLocks noChangeAspect="1"/>
          </p:cNvPicPr>
          <p:nvPr/>
        </p:nvPicPr>
        <p:blipFill>
          <a:blip r:embed="rId3"/>
          <a:stretch>
            <a:fillRect/>
          </a:stretch>
        </p:blipFill>
        <p:spPr>
          <a:xfrm>
            <a:off x="634093" y="2806520"/>
            <a:ext cx="5613400" cy="2643325"/>
          </a:xfrm>
          <a:prstGeom prst="rect">
            <a:avLst/>
          </a:prstGeom>
        </p:spPr>
      </p:pic>
      <p:sp>
        <p:nvSpPr>
          <p:cNvPr id="8" name="Content Placeholder 1">
            <a:extLst>
              <a:ext uri="{FF2B5EF4-FFF2-40B4-BE49-F238E27FC236}">
                <a16:creationId xmlns:a16="http://schemas.microsoft.com/office/drawing/2014/main" id="{8A0AB6D5-12F3-E0BC-775A-410F33B69278}"/>
              </a:ext>
            </a:extLst>
          </p:cNvPr>
          <p:cNvSpPr txBox="1">
            <a:spLocks/>
          </p:cNvSpPr>
          <p:nvPr/>
        </p:nvSpPr>
        <p:spPr>
          <a:xfrm>
            <a:off x="6736544" y="1775548"/>
            <a:ext cx="4965773" cy="448215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600" b="1" dirty="0">
                <a:solidFill>
                  <a:srgbClr val="000000"/>
                </a:solidFill>
                <a:latin typeface="EB Garamond"/>
                <a:ea typeface="EB Garamond"/>
                <a:cs typeface="Open Sans"/>
              </a:rPr>
              <a:t>Social Media</a:t>
            </a:r>
            <a:endParaRPr lang="en-US" sz="1600" dirty="0">
              <a:solidFill>
                <a:srgbClr val="000000"/>
              </a:solidFill>
              <a:latin typeface="EB Garamond"/>
              <a:ea typeface="EB Garamond"/>
              <a:cs typeface="Open Sans"/>
            </a:endParaRPr>
          </a:p>
          <a:p>
            <a:pPr marL="0" indent="0">
              <a:lnSpc>
                <a:spcPct val="100000"/>
              </a:lnSpc>
              <a:spcBef>
                <a:spcPts val="0"/>
              </a:spcBef>
              <a:buFont typeface="Arial" panose="020B0604020202020204" pitchFamily="34" charset="0"/>
              <a:buNone/>
            </a:pPr>
            <a:r>
              <a:rPr lang="en-US" sz="1600" dirty="0">
                <a:solidFill>
                  <a:srgbClr val="000000"/>
                </a:solidFill>
                <a:latin typeface="EB Garamond"/>
                <a:ea typeface="EB Garamond"/>
                <a:cs typeface="Open Sans"/>
                <a:hlinkClick r:id="rId4"/>
              </a:rPr>
              <a:t>https</a:t>
            </a:r>
            <a:r>
              <a:rPr lang="en-US" sz="1600" dirty="0">
                <a:latin typeface="EB Garamond"/>
                <a:ea typeface="EB Garamond"/>
                <a:cs typeface="Open Sans"/>
                <a:hlinkClick r:id="rId4"/>
              </a:rPr>
              <a:t>://www.linkedin.com/company/department-of-state-industry-liaison/</a:t>
            </a:r>
            <a:endParaRPr lang="en-US" sz="1600" dirty="0">
              <a:latin typeface="EB Garamond"/>
              <a:ea typeface="EB Garamond"/>
              <a:cs typeface="Open Sans"/>
            </a:endParaRPr>
          </a:p>
          <a:p>
            <a:pPr marL="0" indent="0">
              <a:buFont typeface="Arial" panose="020B0604020202020204" pitchFamily="34" charset="0"/>
              <a:buNone/>
            </a:pPr>
            <a:endParaRPr lang="en-US" sz="1600" dirty="0">
              <a:latin typeface="EB Garamond" panose="00000500000000000000" pitchFamily="2" charset="0"/>
              <a:ea typeface="EB Garamond" panose="00000500000000000000" pitchFamily="2" charset="0"/>
            </a:endParaRPr>
          </a:p>
          <a:p>
            <a:pPr marL="0" indent="0">
              <a:buNone/>
            </a:pPr>
            <a:endParaRPr lang="en-US" sz="1600" dirty="0">
              <a:latin typeface="EB Garamond" panose="00000500000000000000" pitchFamily="2" charset="0"/>
              <a:ea typeface="EB Garamond" panose="00000500000000000000" pitchFamily="2" charset="0"/>
            </a:endParaRPr>
          </a:p>
          <a:p>
            <a:pPr marL="0" indent="0">
              <a:buNone/>
            </a:pPr>
            <a:endParaRPr lang="en-US" sz="1600" dirty="0">
              <a:solidFill>
                <a:srgbClr val="000000"/>
              </a:solidFill>
              <a:latin typeface="EB Garamond"/>
              <a:ea typeface="EB Garamond"/>
              <a:cs typeface="Open Sans"/>
            </a:endParaRPr>
          </a:p>
          <a:p>
            <a:pPr>
              <a:lnSpc>
                <a:spcPct val="110000"/>
              </a:lnSpc>
              <a:spcBef>
                <a:spcPts val="0"/>
              </a:spcBef>
              <a:buNone/>
            </a:pPr>
            <a:r>
              <a:rPr lang="en-US" sz="1600" b="1" dirty="0">
                <a:solidFill>
                  <a:srgbClr val="000000"/>
                </a:solidFill>
                <a:latin typeface="EB Garamond"/>
                <a:ea typeface="EB Garamond"/>
                <a:cs typeface="Open Sans"/>
              </a:rPr>
              <a:t>Office of the Procurement Executive</a:t>
            </a:r>
            <a:endParaRPr lang="en-US" sz="1600" u="sng" dirty="0">
              <a:solidFill>
                <a:srgbClr val="4472C4"/>
              </a:solidFill>
              <a:latin typeface="EB Garamond"/>
              <a:ea typeface="EB Garamond"/>
              <a:cs typeface="Open Sans"/>
            </a:endParaRPr>
          </a:p>
          <a:p>
            <a:pPr>
              <a:lnSpc>
                <a:spcPct val="110000"/>
              </a:lnSpc>
              <a:spcBef>
                <a:spcPts val="0"/>
              </a:spcBef>
              <a:buNone/>
            </a:pPr>
            <a:r>
              <a:rPr lang="en-US" sz="1600" dirty="0">
                <a:solidFill>
                  <a:schemeClr val="accent1"/>
                </a:solidFill>
                <a:latin typeface="EB Garamond"/>
                <a:ea typeface="EB Garamond"/>
                <a:cs typeface="Open Sans"/>
                <a:hlinkClick r:id="rId5">
                  <a:extLst>
                    <a:ext uri="{A12FA001-AC4F-418D-AE19-62706E023703}">
                      <ahyp:hlinkClr xmlns:ahyp="http://schemas.microsoft.com/office/drawing/2018/hyperlinkcolor" val="tx"/>
                    </a:ext>
                  </a:extLst>
                </a:hlinkClick>
              </a:rPr>
              <a:t>AcquisitionsInquiry@state.gov</a:t>
            </a:r>
            <a:r>
              <a:rPr lang="en-US" sz="1600" dirty="0">
                <a:solidFill>
                  <a:schemeClr val="accent1"/>
                </a:solidFill>
                <a:latin typeface="EB Garamond"/>
                <a:ea typeface="EB Garamond"/>
                <a:cs typeface="Open Sans"/>
              </a:rPr>
              <a:t> </a:t>
            </a:r>
            <a:br>
              <a:rPr lang="en-US" sz="1600" u="sng" dirty="0">
                <a:latin typeface="EB Garamond"/>
                <a:ea typeface="EB Garamond"/>
                <a:cs typeface="Open Sans"/>
              </a:rPr>
            </a:br>
            <a:endParaRPr lang="en-US" sz="1600" u="sng" dirty="0">
              <a:solidFill>
                <a:schemeClr val="accent1"/>
              </a:solidFill>
              <a:latin typeface="EB Garamond"/>
              <a:ea typeface="EB Garamond"/>
              <a:cs typeface="Open Sans"/>
            </a:endParaRPr>
          </a:p>
          <a:p>
            <a:pPr>
              <a:lnSpc>
                <a:spcPct val="110000"/>
              </a:lnSpc>
              <a:spcBef>
                <a:spcPts val="0"/>
              </a:spcBef>
              <a:buNone/>
            </a:pPr>
            <a:r>
              <a:rPr lang="en-US" sz="1600" b="1" dirty="0">
                <a:solidFill>
                  <a:srgbClr val="000000"/>
                </a:solidFill>
                <a:latin typeface="EB Garamond"/>
                <a:ea typeface="EB Garamond"/>
                <a:cs typeface="Open Sans"/>
              </a:rPr>
              <a:t>U.S. Department of State OSDBU</a:t>
            </a:r>
            <a:endParaRPr lang="en-US" sz="1600" dirty="0">
              <a:solidFill>
                <a:srgbClr val="4472C4"/>
              </a:solidFill>
              <a:latin typeface="EB Garamond"/>
              <a:ea typeface="EB Garamond"/>
              <a:cs typeface="Open Sans"/>
            </a:endParaRPr>
          </a:p>
          <a:p>
            <a:pPr>
              <a:lnSpc>
                <a:spcPct val="110000"/>
              </a:lnSpc>
              <a:spcBef>
                <a:spcPts val="0"/>
              </a:spcBef>
              <a:buNone/>
            </a:pPr>
            <a:r>
              <a:rPr lang="en-US" sz="1600" dirty="0">
                <a:solidFill>
                  <a:schemeClr val="accent1"/>
                </a:solidFill>
                <a:latin typeface="EB Garamond"/>
                <a:ea typeface="EB Garamond"/>
                <a:cs typeface="Open Sans"/>
                <a:hlinkClick r:id="rId6">
                  <a:extLst>
                    <a:ext uri="{A12FA001-AC4F-418D-AE19-62706E023703}">
                      <ahyp:hlinkClr xmlns:ahyp="http://schemas.microsoft.com/office/drawing/2018/hyperlinkcolor" val="tx"/>
                    </a:ext>
                  </a:extLst>
                </a:hlinkClick>
              </a:rPr>
              <a:t>smallbusiness@state.gov</a:t>
            </a:r>
            <a:endParaRPr lang="en-US" sz="1600" dirty="0">
              <a:solidFill>
                <a:schemeClr val="accent1"/>
              </a:solidFill>
              <a:latin typeface="EB Garamond"/>
              <a:ea typeface="EB Garamond"/>
              <a:cs typeface="Open Sans"/>
            </a:endParaRPr>
          </a:p>
          <a:p>
            <a:pPr marL="0" indent="0">
              <a:buNone/>
            </a:pPr>
            <a:endParaRPr lang="en-US" dirty="0">
              <a:latin typeface="EB Garamond" panose="00000500000000000000" pitchFamily="2" charset="0"/>
              <a:ea typeface="EB Garamond" panose="00000500000000000000" pitchFamily="2" charset="0"/>
            </a:endParaRPr>
          </a:p>
        </p:txBody>
      </p:sp>
      <p:pic>
        <p:nvPicPr>
          <p:cNvPr id="10" name="Picture 9">
            <a:extLst>
              <a:ext uri="{FF2B5EF4-FFF2-40B4-BE49-F238E27FC236}">
                <a16:creationId xmlns:a16="http://schemas.microsoft.com/office/drawing/2014/main" id="{0C9C39E2-AF3E-A652-35CB-FB51EECB5A09}"/>
              </a:ext>
            </a:extLst>
          </p:cNvPr>
          <p:cNvPicPr>
            <a:picLocks noChangeAspect="1"/>
          </p:cNvPicPr>
          <p:nvPr/>
        </p:nvPicPr>
        <p:blipFill>
          <a:blip r:embed="rId7"/>
          <a:stretch>
            <a:fillRect/>
          </a:stretch>
        </p:blipFill>
        <p:spPr>
          <a:xfrm>
            <a:off x="6939603" y="2663777"/>
            <a:ext cx="714598" cy="714598"/>
          </a:xfrm>
          <a:prstGeom prst="rect">
            <a:avLst/>
          </a:prstGeom>
        </p:spPr>
      </p:pic>
    </p:spTree>
    <p:extLst>
      <p:ext uri="{BB962C8B-B14F-4D97-AF65-F5344CB8AC3E}">
        <p14:creationId xmlns:p14="http://schemas.microsoft.com/office/powerpoint/2010/main" val="3487104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9E03EB-03FF-5733-7771-99FFA399B3A3}"/>
              </a:ext>
            </a:extLst>
          </p:cNvPr>
          <p:cNvSpPr>
            <a:spLocks noGrp="1"/>
          </p:cNvSpPr>
          <p:nvPr>
            <p:ph type="title"/>
          </p:nvPr>
        </p:nvSpPr>
        <p:spPr/>
        <p:txBody>
          <a:bodyPr>
            <a:noAutofit/>
          </a:bodyPr>
          <a:lstStyle/>
          <a:p>
            <a:r>
              <a:rPr lang="en-US" sz="4500" dirty="0"/>
              <a:t>Agenda</a:t>
            </a:r>
          </a:p>
        </p:txBody>
      </p:sp>
      <p:graphicFrame>
        <p:nvGraphicFramePr>
          <p:cNvPr id="5" name="Table 4">
            <a:extLst>
              <a:ext uri="{FF2B5EF4-FFF2-40B4-BE49-F238E27FC236}">
                <a16:creationId xmlns:a16="http://schemas.microsoft.com/office/drawing/2014/main" id="{68FB68BE-CA01-02B9-CE96-87AB64E3DDB1}"/>
              </a:ext>
            </a:extLst>
          </p:cNvPr>
          <p:cNvGraphicFramePr>
            <a:graphicFrameLocks noGrp="1"/>
          </p:cNvGraphicFramePr>
          <p:nvPr>
            <p:extLst>
              <p:ext uri="{D42A27DB-BD31-4B8C-83A1-F6EECF244321}">
                <p14:modId xmlns:p14="http://schemas.microsoft.com/office/powerpoint/2010/main" val="2429648189"/>
              </p:ext>
            </p:extLst>
          </p:nvPr>
        </p:nvGraphicFramePr>
        <p:xfrm>
          <a:off x="368405" y="1660785"/>
          <a:ext cx="11254078" cy="4724330"/>
        </p:xfrm>
        <a:graphic>
          <a:graphicData uri="http://schemas.openxmlformats.org/drawingml/2006/table">
            <a:tbl>
              <a:tblPr firstRow="1" bandRow="1">
                <a:tableStyleId>{2D5ABB26-0587-4C30-8999-92F81FD0307C}</a:tableStyleId>
              </a:tblPr>
              <a:tblGrid>
                <a:gridCol w="1601322">
                  <a:extLst>
                    <a:ext uri="{9D8B030D-6E8A-4147-A177-3AD203B41FA5}">
                      <a16:colId xmlns:a16="http://schemas.microsoft.com/office/drawing/2014/main" val="3477670536"/>
                    </a:ext>
                  </a:extLst>
                </a:gridCol>
                <a:gridCol w="9652756">
                  <a:extLst>
                    <a:ext uri="{9D8B030D-6E8A-4147-A177-3AD203B41FA5}">
                      <a16:colId xmlns:a16="http://schemas.microsoft.com/office/drawing/2014/main" val="4174514693"/>
                    </a:ext>
                  </a:extLst>
                </a:gridCol>
              </a:tblGrid>
              <a:tr h="426650">
                <a:tc>
                  <a:txBody>
                    <a:bodyPr/>
                    <a:lstStyle/>
                    <a:p>
                      <a:pPr lvl="0">
                        <a:buNone/>
                      </a:pPr>
                      <a:r>
                        <a:rPr lang="en-US" sz="1800" b="1" u="none" strike="noStrike" noProof="0" dirty="0">
                          <a:solidFill>
                            <a:schemeClr val="tx1"/>
                          </a:solidFill>
                          <a:latin typeface="EB Garamond"/>
                          <a:ea typeface="EB Garamond"/>
                        </a:rPr>
                        <a:t>2:00pm </a:t>
                      </a:r>
                      <a:endParaRPr lang="en-US" sz="1800" b="1" dirty="0">
                        <a:latin typeface="EB Garamond"/>
                        <a:ea typeface="EB Garamond"/>
                      </a:endParaRPr>
                    </a:p>
                  </a:txBody>
                  <a:tcPr/>
                </a:tc>
                <a:tc>
                  <a:txBody>
                    <a:bodyPr/>
                    <a:lstStyle/>
                    <a:p>
                      <a:pPr lvl="0" algn="l">
                        <a:lnSpc>
                          <a:spcPct val="100000"/>
                        </a:lnSpc>
                        <a:spcBef>
                          <a:spcPts val="0"/>
                        </a:spcBef>
                        <a:spcAft>
                          <a:spcPts val="0"/>
                        </a:spcAft>
                        <a:buNone/>
                      </a:pPr>
                      <a:r>
                        <a:rPr lang="en-US" sz="1800" b="0" u="none" strike="noStrike" noProof="0" dirty="0">
                          <a:solidFill>
                            <a:srgbClr val="000000"/>
                          </a:solidFill>
                          <a:latin typeface="EB Garamond"/>
                          <a:ea typeface="EB Garamond"/>
                        </a:rPr>
                        <a:t>Opening and Introduction</a:t>
                      </a:r>
                    </a:p>
                    <a:p>
                      <a:pPr marL="0" marR="0" lvl="0" indent="0" algn="l">
                        <a:lnSpc>
                          <a:spcPct val="100000"/>
                        </a:lnSpc>
                        <a:buNone/>
                      </a:pPr>
                      <a:r>
                        <a:rPr lang="en-US" sz="1800" b="1" i="0" u="none" strike="noStrike" baseline="0" noProof="0" dirty="0">
                          <a:solidFill>
                            <a:srgbClr val="000000"/>
                          </a:solidFill>
                          <a:latin typeface="EB Garamond"/>
                        </a:rPr>
                        <a:t>Vincent Sanchez</a:t>
                      </a:r>
                      <a:r>
                        <a:rPr lang="en-US" sz="1800" b="0" i="0" u="none" strike="noStrike" baseline="0" noProof="0" dirty="0">
                          <a:solidFill>
                            <a:srgbClr val="000000"/>
                          </a:solidFill>
                          <a:latin typeface="EB Garamond"/>
                        </a:rPr>
                        <a:t>, Office of Acquisitions Management (AQM) Deputy Director/</a:t>
                      </a:r>
                      <a:r>
                        <a:rPr lang="en-US" sz="1800" b="0" dirty="0">
                          <a:latin typeface="EB Garamond"/>
                          <a:ea typeface="EB Garamond"/>
                        </a:rPr>
                        <a:t>Head of Contracting Activity (HCA) </a:t>
                      </a:r>
                      <a:r>
                        <a:rPr lang="en-US" sz="1800" b="0" u="none" strike="noStrike" noProof="0" dirty="0">
                          <a:solidFill>
                            <a:srgbClr val="000000"/>
                          </a:solidFill>
                          <a:latin typeface="EB Garamond"/>
                          <a:ea typeface="EB Garamond"/>
                        </a:rPr>
                        <a:t> </a:t>
                      </a:r>
                    </a:p>
                    <a:p>
                      <a:pPr marL="0" marR="0" lvl="0" indent="0" algn="l">
                        <a:lnSpc>
                          <a:spcPct val="100000"/>
                        </a:lnSpc>
                        <a:buNone/>
                      </a:pPr>
                      <a:r>
                        <a:rPr lang="en-US" sz="1800" b="1" i="0" u="none" strike="noStrike" baseline="0" noProof="0" dirty="0">
                          <a:solidFill>
                            <a:srgbClr val="000000"/>
                          </a:solidFill>
                          <a:latin typeface="EB Garamond"/>
                        </a:rPr>
                        <a:t>Renée Mills Hill</a:t>
                      </a:r>
                      <a:r>
                        <a:rPr lang="en-US" sz="1800" b="0" i="0" u="none" strike="noStrike" baseline="0" noProof="0" dirty="0">
                          <a:solidFill>
                            <a:srgbClr val="000000"/>
                          </a:solidFill>
                          <a:latin typeface="EB Garamond"/>
                        </a:rPr>
                        <a:t>, Small Business Technical Liaison/Acting Industry Liaison, A/OPE/AQM </a:t>
                      </a:r>
                      <a:endParaRPr lang="en-US" sz="1800" b="0" i="0" u="none" strike="noStrike" noProof="0" dirty="0">
                        <a:solidFill>
                          <a:srgbClr val="000000"/>
                        </a:solidFill>
                        <a:latin typeface="EB Garamond"/>
                        <a:ea typeface="EB Garamond"/>
                      </a:endParaRPr>
                    </a:p>
                  </a:txBody>
                  <a:tcPr/>
                </a:tc>
                <a:extLst>
                  <a:ext uri="{0D108BD9-81ED-4DB2-BD59-A6C34878D82A}">
                    <a16:rowId xmlns:a16="http://schemas.microsoft.com/office/drawing/2014/main" val="1271247938"/>
                  </a:ext>
                </a:extLst>
              </a:tr>
              <a:tr h="426650">
                <a:tc>
                  <a:txBody>
                    <a:bodyPr/>
                    <a:lstStyle/>
                    <a:p>
                      <a:pPr lvl="0">
                        <a:buNone/>
                      </a:pPr>
                      <a:r>
                        <a:rPr lang="en-US" sz="1800" b="1" u="none" strike="noStrike" noProof="0" dirty="0">
                          <a:solidFill>
                            <a:schemeClr val="tx1"/>
                          </a:solidFill>
                          <a:latin typeface="EB Garamond"/>
                          <a:ea typeface="EB Garamond"/>
                        </a:rPr>
                        <a:t>2:10pm </a:t>
                      </a:r>
                      <a:endParaRPr lang="en-US" sz="1800" b="1" dirty="0">
                        <a:solidFill>
                          <a:schemeClr val="tx1"/>
                        </a:solidFill>
                        <a:latin typeface="EB Garamond"/>
                        <a:ea typeface="EB Garamond"/>
                      </a:endParaRPr>
                    </a:p>
                  </a:txBody>
                  <a:tcPr/>
                </a:tc>
                <a:tc>
                  <a:txBody>
                    <a:bodyPr/>
                    <a:lstStyle/>
                    <a:p>
                      <a:pPr lvl="0" algn="l">
                        <a:lnSpc>
                          <a:spcPct val="100000"/>
                        </a:lnSpc>
                        <a:spcBef>
                          <a:spcPts val="0"/>
                        </a:spcBef>
                        <a:spcAft>
                          <a:spcPts val="0"/>
                        </a:spcAft>
                        <a:buNone/>
                      </a:pPr>
                      <a:r>
                        <a:rPr lang="en-US" sz="1800" b="0" u="none" strike="noStrike" noProof="0" dirty="0">
                          <a:solidFill>
                            <a:srgbClr val="000000"/>
                          </a:solidFill>
                          <a:latin typeface="EB Garamond"/>
                          <a:ea typeface="EB Garamond"/>
                        </a:rPr>
                        <a:t>Welcome Remarks</a:t>
                      </a:r>
                    </a:p>
                    <a:p>
                      <a:pPr marL="0" marR="0" lvl="0" indent="0" algn="l">
                        <a:lnSpc>
                          <a:spcPct val="100000"/>
                        </a:lnSpc>
                        <a:buNone/>
                      </a:pPr>
                      <a:r>
                        <a:rPr lang="en-US" sz="1800" b="1" i="0" u="none" strike="noStrike" baseline="0" noProof="0" dirty="0">
                          <a:solidFill>
                            <a:srgbClr val="000000"/>
                          </a:solidFill>
                          <a:latin typeface="EB Garamond"/>
                        </a:rPr>
                        <a:t>Patrick Mitchell</a:t>
                      </a:r>
                      <a:r>
                        <a:rPr lang="en-US" sz="1800" b="0" i="0" u="none" strike="noStrike" baseline="0" noProof="0" dirty="0">
                          <a:solidFill>
                            <a:srgbClr val="000000"/>
                          </a:solidFill>
                          <a:latin typeface="EB Garamond"/>
                        </a:rPr>
                        <a:t>, Acting Office Director, Office of Overseas Protective Operations (DS/OPO)</a:t>
                      </a:r>
                      <a:endParaRPr lang="en-US" sz="1800" b="0" u="none" strike="noStrike" noProof="0" dirty="0">
                        <a:solidFill>
                          <a:srgbClr val="000000"/>
                        </a:solidFill>
                        <a:latin typeface="EB Garamond"/>
                        <a:ea typeface="EB Garamond"/>
                      </a:endParaRPr>
                    </a:p>
                  </a:txBody>
                  <a:tcPr/>
                </a:tc>
                <a:extLst>
                  <a:ext uri="{0D108BD9-81ED-4DB2-BD59-A6C34878D82A}">
                    <a16:rowId xmlns:a16="http://schemas.microsoft.com/office/drawing/2014/main" val="4048365014"/>
                  </a:ext>
                </a:extLst>
              </a:tr>
              <a:tr h="426650">
                <a:tc>
                  <a:txBody>
                    <a:bodyPr/>
                    <a:lstStyle/>
                    <a:p>
                      <a:pPr lvl="0">
                        <a:buNone/>
                      </a:pPr>
                      <a:r>
                        <a:rPr lang="en-US" sz="1800" b="1" dirty="0">
                          <a:latin typeface="EB Garamond"/>
                          <a:ea typeface="EB Garamond"/>
                        </a:rPr>
                        <a:t>2:20pm</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800" b="0" u="none" strike="noStrike" kern="1200" noProof="0" dirty="0">
                          <a:solidFill>
                            <a:srgbClr val="000000"/>
                          </a:solidFill>
                          <a:latin typeface="EB Garamond"/>
                          <a:ea typeface="EB Garamond"/>
                          <a:cs typeface="+mn-cs"/>
                        </a:rPr>
                        <a:t>Introduction to Facilities Protection Division (</a:t>
                      </a:r>
                      <a:r>
                        <a:rPr lang="en-US" sz="1800" b="0" kern="1200" dirty="0">
                          <a:solidFill>
                            <a:schemeClr val="tx1"/>
                          </a:solidFill>
                          <a:latin typeface="EB Garamond"/>
                          <a:ea typeface="EB Garamond"/>
                          <a:cs typeface="+mn-cs"/>
                        </a:rPr>
                        <a:t>DS/OPO/FPD)</a:t>
                      </a:r>
                      <a:r>
                        <a:rPr lang="en-US" sz="1800" b="0" u="none" strike="noStrike" kern="1200" noProof="0" dirty="0">
                          <a:solidFill>
                            <a:srgbClr val="000000"/>
                          </a:solidFill>
                          <a:latin typeface="EB Garamond"/>
                          <a:ea typeface="EB Garamond"/>
                          <a:cs typeface="+mn-cs"/>
                        </a:rPr>
                        <a:t> </a:t>
                      </a:r>
                      <a:endParaRPr lang="en-US" sz="1800" b="0" kern="1200" dirty="0">
                        <a:solidFill>
                          <a:schemeClr val="tx1"/>
                        </a:solidFill>
                        <a:latin typeface="EB Garamond"/>
                        <a:ea typeface="EB Garamond"/>
                        <a:cs typeface="+mn-cs"/>
                      </a:endParaRPr>
                    </a:p>
                    <a:p>
                      <a:pPr marL="0" marR="0" lvl="0" indent="0" algn="l" defTabSz="914400">
                        <a:lnSpc>
                          <a:spcPct val="100000"/>
                        </a:lnSpc>
                        <a:spcBef>
                          <a:spcPts val="0"/>
                        </a:spcBef>
                        <a:spcAft>
                          <a:spcPts val="0"/>
                        </a:spcAft>
                        <a:buClrTx/>
                        <a:buSzTx/>
                        <a:buFontTx/>
                        <a:buNone/>
                        <a:tabLst/>
                        <a:defRPr/>
                      </a:pPr>
                      <a:r>
                        <a:rPr lang="en-US" sz="1800" b="1" i="0" u="none" strike="noStrike" baseline="0" noProof="0" dirty="0">
                          <a:solidFill>
                            <a:srgbClr val="000000"/>
                          </a:solidFill>
                          <a:latin typeface="EB Garamond"/>
                        </a:rPr>
                        <a:t>Josh Weisman</a:t>
                      </a:r>
                      <a:r>
                        <a:rPr lang="en-US" sz="1800" b="0" i="0" u="none" strike="noStrike" baseline="0" noProof="0" dirty="0">
                          <a:solidFill>
                            <a:srgbClr val="000000"/>
                          </a:solidFill>
                          <a:latin typeface="EB Garamond"/>
                        </a:rPr>
                        <a:t>,</a:t>
                      </a:r>
                      <a:r>
                        <a:rPr lang="en-US" sz="1800" b="1" i="0" u="none" strike="noStrike" baseline="0" noProof="0" dirty="0">
                          <a:solidFill>
                            <a:srgbClr val="000000"/>
                          </a:solidFill>
                          <a:latin typeface="EB Garamond"/>
                        </a:rPr>
                        <a:t> </a:t>
                      </a:r>
                      <a:r>
                        <a:rPr lang="en-US" sz="1800" b="0" i="0" u="none" strike="noStrike" baseline="0" noProof="0" dirty="0">
                          <a:solidFill>
                            <a:srgbClr val="000000"/>
                          </a:solidFill>
                          <a:latin typeface="EB Garamond"/>
                        </a:rPr>
                        <a:t>Division Chief</a:t>
                      </a:r>
                      <a:endParaRPr lang="en-US" sz="1800" b="0" kern="1200" dirty="0">
                        <a:solidFill>
                          <a:schemeClr val="tx1"/>
                        </a:solidFill>
                        <a:latin typeface="EB Garamond"/>
                        <a:ea typeface="EB Garamond"/>
                        <a:cs typeface="+mn-cs"/>
                      </a:endParaRPr>
                    </a:p>
                  </a:txBody>
                  <a:tcPr/>
                </a:tc>
                <a:extLst>
                  <a:ext uri="{0D108BD9-81ED-4DB2-BD59-A6C34878D82A}">
                    <a16:rowId xmlns:a16="http://schemas.microsoft.com/office/drawing/2014/main" val="2067781218"/>
                  </a:ext>
                </a:extLst>
              </a:tr>
              <a:tr h="426650">
                <a:tc>
                  <a:txBody>
                    <a:bodyPr/>
                    <a:lstStyle/>
                    <a:p>
                      <a:pPr lvl="0">
                        <a:buNone/>
                      </a:pPr>
                      <a:r>
                        <a:rPr lang="en-US" sz="1800" b="1" u="none" strike="noStrike" noProof="0" dirty="0">
                          <a:solidFill>
                            <a:schemeClr val="tx1"/>
                          </a:solidFill>
                          <a:latin typeface="EB Garamond"/>
                          <a:ea typeface="EB Garamond"/>
                        </a:rPr>
                        <a:t>2:30pm</a:t>
                      </a:r>
                    </a:p>
                    <a:p>
                      <a:pPr lvl="0">
                        <a:buNone/>
                      </a:pPr>
                      <a:endParaRPr lang="en-US" sz="1800" b="1" u="none" strike="noStrike" noProof="0" dirty="0">
                        <a:solidFill>
                          <a:schemeClr val="tx1"/>
                        </a:solidFill>
                        <a:latin typeface="EB Garamond"/>
                        <a:ea typeface="EB Garamon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u="none" strike="noStrike" noProof="0" dirty="0">
                          <a:solidFill>
                            <a:srgbClr val="000000"/>
                          </a:solidFill>
                          <a:latin typeface="EB Garamond"/>
                          <a:ea typeface="EB Garamond"/>
                        </a:rPr>
                        <a:t>2:40pm</a:t>
                      </a:r>
                      <a:endParaRPr lang="en-US" sz="1800" b="1" dirty="0">
                        <a:latin typeface="EB Garamond"/>
                        <a:ea typeface="EB Garamond"/>
                      </a:endParaRPr>
                    </a:p>
                    <a:p>
                      <a:pPr lvl="0">
                        <a:buNone/>
                      </a:pPr>
                      <a:endParaRPr lang="en-US" sz="1800" b="1" dirty="0">
                        <a:latin typeface="EB Garamond"/>
                        <a:ea typeface="EB Garamond"/>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EB Garamond"/>
                          <a:ea typeface="EB Garamond"/>
                        </a:rPr>
                        <a:t>Introduction to Operational Support Division (DS/OPO/OSD)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EB Garamond"/>
                          <a:ea typeface="EB Garamond"/>
                        </a:rPr>
                        <a:t>Mark Bohac</a:t>
                      </a:r>
                      <a:r>
                        <a:rPr lang="en-US" sz="1800" b="0" dirty="0">
                          <a:solidFill>
                            <a:schemeClr val="tx1"/>
                          </a:solidFill>
                          <a:latin typeface="EB Garamond"/>
                          <a:ea typeface="EB Garamond"/>
                        </a:rPr>
                        <a:t>, Division Chief</a:t>
                      </a:r>
                      <a:br>
                        <a:rPr lang="en-US" sz="1600" b="0" dirty="0">
                          <a:solidFill>
                            <a:srgbClr val="FFFFFF"/>
                          </a:solidFill>
                          <a:highlight>
                            <a:srgbClr val="FF0000"/>
                          </a:highlight>
                          <a:latin typeface="EB Garamond"/>
                          <a:ea typeface="EB Garamond"/>
                        </a:rPr>
                      </a:br>
                      <a:r>
                        <a:rPr lang="en-US" sz="1800" b="0" u="none" strike="noStrike" noProof="0" dirty="0">
                          <a:solidFill>
                            <a:srgbClr val="000000"/>
                          </a:solidFill>
                          <a:latin typeface="EB Garamond"/>
                          <a:ea typeface="EB Garamond"/>
                        </a:rPr>
                        <a:t>Procurement Process Overview</a:t>
                      </a:r>
                    </a:p>
                    <a:p>
                      <a:pPr marL="0" marR="0" lvl="0" indent="0" algn="l">
                        <a:lnSpc>
                          <a:spcPct val="100000"/>
                        </a:lnSpc>
                        <a:buNone/>
                      </a:pPr>
                      <a:r>
                        <a:rPr lang="en-US" sz="1800" b="1" i="0" u="none" strike="noStrike" baseline="0" noProof="0" dirty="0">
                          <a:solidFill>
                            <a:srgbClr val="000000"/>
                          </a:solidFill>
                          <a:latin typeface="EB Garamond"/>
                        </a:rPr>
                        <a:t>John Stever</a:t>
                      </a:r>
                      <a:r>
                        <a:rPr lang="en-US" sz="1800" b="0" i="0" u="none" strike="noStrike" baseline="0" noProof="0" dirty="0">
                          <a:solidFill>
                            <a:srgbClr val="000000"/>
                          </a:solidFill>
                          <a:latin typeface="EB Garamond"/>
                        </a:rPr>
                        <a:t>, </a:t>
                      </a:r>
                      <a:r>
                        <a:rPr lang="en-US" sz="1800" b="0" i="0" u="none" strike="noStrike" kern="1200" baseline="0" noProof="0" dirty="0">
                          <a:solidFill>
                            <a:srgbClr val="000000"/>
                          </a:solidFill>
                          <a:latin typeface="EB Garamond"/>
                          <a:ea typeface="+mn-ea"/>
                          <a:cs typeface="+mn-cs"/>
                        </a:rPr>
                        <a:t>Director,</a:t>
                      </a:r>
                      <a:r>
                        <a:rPr lang="en-US" sz="1800" b="0" i="0" u="none" strike="noStrike" baseline="0" noProof="0" dirty="0">
                          <a:solidFill>
                            <a:srgbClr val="000000"/>
                          </a:solidFill>
                          <a:latin typeface="EB Garamond"/>
                        </a:rPr>
                        <a:t> Diplomatic Security Contracts Division (A/OPE/AQM/DSCD)</a:t>
                      </a:r>
                      <a:endParaRPr lang="en-US" sz="1800" dirty="0">
                        <a:latin typeface="EB Garamond"/>
                        <a:ea typeface="EB Garamond"/>
                      </a:endParaRPr>
                    </a:p>
                  </a:txBody>
                  <a:tcPr/>
                </a:tc>
                <a:extLst>
                  <a:ext uri="{0D108BD9-81ED-4DB2-BD59-A6C34878D82A}">
                    <a16:rowId xmlns:a16="http://schemas.microsoft.com/office/drawing/2014/main" val="1002028959"/>
                  </a:ext>
                </a:extLst>
              </a:tr>
              <a:tr h="202779">
                <a:tc>
                  <a:txBody>
                    <a:bodyPr/>
                    <a:lstStyle/>
                    <a:p>
                      <a:pPr lvl="0">
                        <a:buNone/>
                      </a:pPr>
                      <a:r>
                        <a:rPr lang="en-US" sz="1800" b="1" u="none" strike="noStrike" noProof="0" dirty="0">
                          <a:solidFill>
                            <a:schemeClr val="tx1"/>
                          </a:solidFill>
                          <a:latin typeface="EB Garamond"/>
                          <a:ea typeface="EB Garamond"/>
                        </a:rPr>
                        <a:t>2:45pm </a:t>
                      </a:r>
                      <a:endParaRPr lang="en-US" sz="1800" b="1" dirty="0">
                        <a:latin typeface="EB Garamond"/>
                        <a:ea typeface="EB Garamond"/>
                      </a:endParaRPr>
                    </a:p>
                  </a:txBody>
                  <a:tcPr/>
                </a:tc>
                <a:tc>
                  <a:txBody>
                    <a:bodyPr/>
                    <a:lstStyle/>
                    <a:p>
                      <a:pPr lvl="0">
                        <a:buNone/>
                      </a:pPr>
                      <a:r>
                        <a:rPr lang="en-US" sz="1800" b="0" u="none" strike="noStrike" kern="1200" noProof="0" dirty="0">
                          <a:solidFill>
                            <a:srgbClr val="000000"/>
                          </a:solidFill>
                          <a:latin typeface="EB Garamond"/>
                          <a:ea typeface="EB Garamond"/>
                          <a:cs typeface="+mn-cs"/>
                        </a:rPr>
                        <a:t>Office Presentations</a:t>
                      </a:r>
                    </a:p>
                    <a:p>
                      <a:pPr lvl="0">
                        <a:buNone/>
                      </a:pPr>
                      <a:r>
                        <a:rPr lang="en-US" sz="1800" b="0" u="none" strike="noStrike" kern="1200" noProof="0" dirty="0">
                          <a:solidFill>
                            <a:srgbClr val="000000"/>
                          </a:solidFill>
                          <a:latin typeface="EB Garamond"/>
                          <a:ea typeface="EB Garamond"/>
                          <a:cs typeface="+mn-cs"/>
                        </a:rPr>
                        <a:t>Local Guard Branch</a:t>
                      </a:r>
                    </a:p>
                  </a:txBody>
                  <a:tcPr/>
                </a:tc>
                <a:extLst>
                  <a:ext uri="{0D108BD9-81ED-4DB2-BD59-A6C34878D82A}">
                    <a16:rowId xmlns:a16="http://schemas.microsoft.com/office/drawing/2014/main" val="3041870830"/>
                  </a:ext>
                </a:extLst>
              </a:tr>
              <a:tr h="426650">
                <a:tc>
                  <a:txBody>
                    <a:bodyPr/>
                    <a:lstStyle/>
                    <a:p>
                      <a:pPr lvl="0">
                        <a:buNone/>
                      </a:pPr>
                      <a:r>
                        <a:rPr lang="en-US" sz="1800" b="1" u="none" strike="noStrike" noProof="0" dirty="0">
                          <a:solidFill>
                            <a:schemeClr val="tx1"/>
                          </a:solidFill>
                          <a:latin typeface="EB Garamond"/>
                          <a:ea typeface="EB Garamond"/>
                        </a:rPr>
                        <a:t>3:30pm</a:t>
                      </a:r>
                      <a:endParaRPr lang="en-US" sz="1800" b="1" dirty="0">
                        <a:latin typeface="EB Garamond"/>
                        <a:ea typeface="EB Garamond"/>
                      </a:endParaRPr>
                    </a:p>
                  </a:txBody>
                  <a:tcPr/>
                </a:tc>
                <a:tc>
                  <a:txBody>
                    <a:bodyPr/>
                    <a:lstStyle/>
                    <a:p>
                      <a:pPr marL="0" marR="0" lvl="0" indent="0" algn="l">
                        <a:lnSpc>
                          <a:spcPct val="100000"/>
                        </a:lnSpc>
                        <a:buNone/>
                      </a:pPr>
                      <a:r>
                        <a:rPr lang="en-US" sz="1800" b="0" u="none" strike="noStrike" kern="1200" noProof="0" dirty="0">
                          <a:solidFill>
                            <a:srgbClr val="000000"/>
                          </a:solidFill>
                          <a:latin typeface="EB Garamond"/>
                          <a:ea typeface="EB Garamond"/>
                          <a:cs typeface="+mn-cs"/>
                        </a:rPr>
                        <a:t>Questions &amp; Answers (Q&amp;A)</a:t>
                      </a:r>
                      <a:endParaRPr lang="en-US" sz="1800" dirty="0">
                        <a:latin typeface="EB Garamond"/>
                      </a:endParaRPr>
                    </a:p>
                  </a:txBody>
                  <a:tcPr/>
                </a:tc>
                <a:extLst>
                  <a:ext uri="{0D108BD9-81ED-4DB2-BD59-A6C34878D82A}">
                    <a16:rowId xmlns:a16="http://schemas.microsoft.com/office/drawing/2014/main" val="3818146381"/>
                  </a:ext>
                </a:extLst>
              </a:tr>
            </a:tbl>
          </a:graphicData>
        </a:graphic>
      </p:graphicFrame>
      <p:pic>
        <p:nvPicPr>
          <p:cNvPr id="7" name="Picture 6" descr="A close up of a logo&#10;&#10;Description automatically generated">
            <a:extLst>
              <a:ext uri="{FF2B5EF4-FFF2-40B4-BE49-F238E27FC236}">
                <a16:creationId xmlns:a16="http://schemas.microsoft.com/office/drawing/2014/main" id="{39DFF356-E790-C7F6-C8B1-EF7B2D6FA321}"/>
              </a:ext>
            </a:extLst>
          </p:cNvPr>
          <p:cNvPicPr>
            <a:picLocks noChangeAspect="1"/>
          </p:cNvPicPr>
          <p:nvPr/>
        </p:nvPicPr>
        <p:blipFill rotWithShape="1">
          <a:blip r:embed="rId3"/>
          <a:srcRect l="139111" t="172000" r="-138222" b="-120000"/>
          <a:stretch/>
        </p:blipFill>
        <p:spPr>
          <a:xfrm>
            <a:off x="7874950" y="6564901"/>
            <a:ext cx="2270870" cy="243491"/>
          </a:xfrm>
          <a:prstGeom prst="rect">
            <a:avLst/>
          </a:prstGeom>
        </p:spPr>
      </p:pic>
    </p:spTree>
    <p:extLst>
      <p:ext uri="{BB962C8B-B14F-4D97-AF65-F5344CB8AC3E}">
        <p14:creationId xmlns:p14="http://schemas.microsoft.com/office/powerpoint/2010/main" val="890095178"/>
      </p:ext>
    </p:extLst>
  </p:cSld>
  <p:clrMapOvr>
    <a:masterClrMapping/>
  </p:clrMapOvr>
  <mc:AlternateContent xmlns:mc="http://schemas.openxmlformats.org/markup-compatibility/2006" xmlns:p14="http://schemas.microsoft.com/office/powerpoint/2010/main">
    <mc:Choice Requires="p14">
      <p:transition spd="slow" p14:dur="2000" advTm="20671"/>
    </mc:Choice>
    <mc:Fallback xmlns="">
      <p:transition spd="slow" advTm="20671"/>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15725" y="282385"/>
            <a:ext cx="10515600" cy="837669"/>
          </a:xfrm>
        </p:spPr>
        <p:txBody>
          <a:bodyPr>
            <a:noAutofit/>
          </a:bodyPr>
          <a:lstStyle/>
          <a:p>
            <a:r>
              <a:rPr lang="en-US" sz="4000" dirty="0">
                <a:latin typeface="Garamond"/>
                <a:ea typeface="EB Garamond"/>
              </a:rPr>
              <a:t>The U.S. Department of State</a:t>
            </a:r>
            <a:endParaRPr lang="en-US" sz="4000" b="0" dirty="0">
              <a:solidFill>
                <a:srgbClr val="000000"/>
              </a:solidFill>
              <a:latin typeface="Garamond"/>
              <a:ea typeface="EB Garamond"/>
            </a:endParaRPr>
          </a:p>
        </p:txBody>
      </p:sp>
      <p:pic>
        <p:nvPicPr>
          <p:cNvPr id="2" name="Picture 1">
            <a:extLst>
              <a:ext uri="{FF2B5EF4-FFF2-40B4-BE49-F238E27FC236}">
                <a16:creationId xmlns:a16="http://schemas.microsoft.com/office/drawing/2014/main" id="{5EE2B6AA-7E6C-CB61-5745-B8D939DEC497}"/>
              </a:ext>
            </a:extLst>
          </p:cNvPr>
          <p:cNvPicPr>
            <a:picLocks noChangeAspect="1"/>
          </p:cNvPicPr>
          <p:nvPr/>
        </p:nvPicPr>
        <p:blipFill>
          <a:blip r:embed="rId3"/>
          <a:stretch>
            <a:fillRect/>
          </a:stretch>
        </p:blipFill>
        <p:spPr>
          <a:xfrm>
            <a:off x="2271097" y="1719660"/>
            <a:ext cx="7649805" cy="4469267"/>
          </a:xfrm>
          <a:prstGeom prst="rect">
            <a:avLst/>
          </a:prstGeom>
          <a:noFill/>
          <a:ln w="3175">
            <a:solidFill>
              <a:schemeClr val="tx1"/>
            </a:solidFill>
          </a:ln>
        </p:spPr>
      </p:pic>
    </p:spTree>
    <p:extLst>
      <p:ext uri="{BB962C8B-B14F-4D97-AF65-F5344CB8AC3E}">
        <p14:creationId xmlns:p14="http://schemas.microsoft.com/office/powerpoint/2010/main" val="3270300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15725" y="282385"/>
            <a:ext cx="10515600" cy="837669"/>
          </a:xfrm>
        </p:spPr>
        <p:txBody>
          <a:bodyPr>
            <a:noAutofit/>
          </a:bodyPr>
          <a:lstStyle/>
          <a:p>
            <a:r>
              <a:rPr lang="en-US" sz="4000" dirty="0"/>
              <a:t>The Under Secretary for Management (M)</a:t>
            </a:r>
            <a:endParaRPr lang="en-US" sz="4400" b="0" dirty="0">
              <a:solidFill>
                <a:srgbClr val="000000"/>
              </a:solidFill>
              <a:latin typeface="Garamond"/>
              <a:ea typeface="EB Garamond"/>
            </a:endParaRPr>
          </a:p>
        </p:txBody>
      </p:sp>
      <p:grpSp>
        <p:nvGrpSpPr>
          <p:cNvPr id="7" name="Group 6">
            <a:extLst>
              <a:ext uri="{FF2B5EF4-FFF2-40B4-BE49-F238E27FC236}">
                <a16:creationId xmlns:a16="http://schemas.microsoft.com/office/drawing/2014/main" id="{6D042DA8-E1DF-29AD-9F78-2AF1BD2CAF14}"/>
              </a:ext>
            </a:extLst>
          </p:cNvPr>
          <p:cNvGrpSpPr/>
          <p:nvPr/>
        </p:nvGrpSpPr>
        <p:grpSpPr>
          <a:xfrm>
            <a:off x="633411" y="1746932"/>
            <a:ext cx="6938964" cy="4828683"/>
            <a:chOff x="571842" y="1739362"/>
            <a:chExt cx="6938964" cy="4828683"/>
          </a:xfrm>
        </p:grpSpPr>
        <p:sp>
          <p:nvSpPr>
            <p:cNvPr id="3" name="Content Placeholder 3">
              <a:extLst>
                <a:ext uri="{FF2B5EF4-FFF2-40B4-BE49-F238E27FC236}">
                  <a16:creationId xmlns:a16="http://schemas.microsoft.com/office/drawing/2014/main" id="{9D7E3F8F-65E1-DED4-BC3A-38D2F34548B0}"/>
                </a:ext>
              </a:extLst>
            </p:cNvPr>
            <p:cNvSpPr txBox="1">
              <a:spLocks/>
            </p:cNvSpPr>
            <p:nvPr/>
          </p:nvSpPr>
          <p:spPr>
            <a:xfrm>
              <a:off x="571842" y="1739362"/>
              <a:ext cx="6938964" cy="1351966"/>
            </a:xfrm>
            <a:prstGeom prst="rect">
              <a:avLst/>
            </a:prstGeom>
            <a:noFill/>
            <a:ln w="12700" cap="flat" cmpd="sng" algn="ctr">
              <a:noFill/>
              <a:prstDash val="solid"/>
              <a:miter lim="800000"/>
            </a:ln>
          </p:spPr>
          <p:style>
            <a:lnRef idx="2">
              <a:schemeClr val="dk1"/>
            </a:lnRef>
            <a:fillRef idx="1">
              <a:schemeClr val="lt1"/>
            </a:fillRef>
            <a:effectRef idx="0">
              <a:schemeClr val="dk1"/>
            </a:effectRef>
            <a:fontRef idx="minor">
              <a:schemeClr val="dk1"/>
            </a:fontRef>
          </p:style>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800" dirty="0">
                  <a:latin typeface="EB Garamond" panose="00000500000000000000"/>
                  <a:cs typeface="Segoe UI Light"/>
                </a:rPr>
                <a:t>The Under Secretary for Management is the State Department’s   representative on the President’s Management Council and is the Department official responsible for implementing the President’s Management Agenda (PMA). The PMA is a set of management initiatives designed to make government more citizen-centered, effective, and efficient. </a:t>
              </a:r>
            </a:p>
          </p:txBody>
        </p:sp>
        <p:sp>
          <p:nvSpPr>
            <p:cNvPr id="5" name="TextBox 4">
              <a:extLst>
                <a:ext uri="{FF2B5EF4-FFF2-40B4-BE49-F238E27FC236}">
                  <a16:creationId xmlns:a16="http://schemas.microsoft.com/office/drawing/2014/main" id="{905ADA8A-657B-8594-4F28-1ED213DEF1D4}"/>
                </a:ext>
              </a:extLst>
            </p:cNvPr>
            <p:cNvSpPr txBox="1"/>
            <p:nvPr/>
          </p:nvSpPr>
          <p:spPr>
            <a:xfrm>
              <a:off x="571842" y="3274836"/>
              <a:ext cx="6234780" cy="329320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EB Garamond" panose="00000500000000000000"/>
                  <a:cs typeface="Segoe UI Light"/>
                </a:rPr>
                <a:t>Bureau of Administration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Budget and Planning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Consular Affairs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EB Garamond" panose="00000500000000000000"/>
                  <a:cs typeface="Segoe UI Light"/>
                </a:rPr>
                <a:t>Bureau of Diplomatic Security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Global Talent Management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Information Resource Management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Medical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prstClr val="black"/>
                  </a:solidFill>
                  <a:effectLst/>
                  <a:uLnTx/>
                  <a:uFillTx/>
                  <a:latin typeface="EB Garamond" panose="00000500000000000000"/>
                  <a:cs typeface="Segoe UI Light"/>
                </a:rPr>
                <a:t>Bureau of Overseas Buildings Operations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Bureau of the Comptroller and Global Financial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Director of Diplomatic Reception Rooms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Foreign Service Institute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Office of Foreign 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EB Garamond" panose="00000500000000000000"/>
                  <a:cs typeface="Segoe UI Light"/>
                </a:rPr>
                <a:t>Office of Management Strategy and Solutions</a:t>
              </a:r>
            </a:p>
          </p:txBody>
        </p:sp>
      </p:grpSp>
      <p:sp>
        <p:nvSpPr>
          <p:cNvPr id="22" name="Rectangle 21">
            <a:extLst>
              <a:ext uri="{FF2B5EF4-FFF2-40B4-BE49-F238E27FC236}">
                <a16:creationId xmlns:a16="http://schemas.microsoft.com/office/drawing/2014/main" id="{70D39D4A-A375-793D-ECEE-8A81206124A9}"/>
              </a:ext>
            </a:extLst>
          </p:cNvPr>
          <p:cNvSpPr/>
          <p:nvPr/>
        </p:nvSpPr>
        <p:spPr>
          <a:xfrm>
            <a:off x="9272588" y="1661206"/>
            <a:ext cx="871538" cy="17145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Diagram 1">
            <a:extLst>
              <a:ext uri="{FF2B5EF4-FFF2-40B4-BE49-F238E27FC236}">
                <a16:creationId xmlns:a16="http://schemas.microsoft.com/office/drawing/2014/main" id="{9AC15708-EEFC-D99A-5BDF-6F9D7BACCC35}"/>
              </a:ext>
            </a:extLst>
          </p:cNvPr>
          <p:cNvGraphicFramePr/>
          <p:nvPr>
            <p:extLst>
              <p:ext uri="{D42A27DB-BD31-4B8C-83A1-F6EECF244321}">
                <p14:modId xmlns:p14="http://schemas.microsoft.com/office/powerpoint/2010/main" val="1253960389"/>
              </p:ext>
            </p:extLst>
          </p:nvPr>
        </p:nvGraphicFramePr>
        <p:xfrm>
          <a:off x="5546743" y="1618960"/>
          <a:ext cx="8128000" cy="5753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83420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15725" y="282385"/>
            <a:ext cx="10515600" cy="837669"/>
          </a:xfrm>
        </p:spPr>
        <p:txBody>
          <a:bodyPr>
            <a:noAutofit/>
          </a:bodyPr>
          <a:lstStyle/>
          <a:p>
            <a:r>
              <a:rPr lang="en-US" dirty="0"/>
              <a:t>Bureau of Administration, </a:t>
            </a:r>
            <a:br>
              <a:rPr lang="en-US" dirty="0"/>
            </a:br>
            <a:r>
              <a:rPr lang="en-US" dirty="0"/>
              <a:t>Office of the Procurement Executive (A/OPE)</a:t>
            </a:r>
            <a:endParaRPr lang="en-US" sz="4000" b="0" dirty="0">
              <a:solidFill>
                <a:srgbClr val="000000"/>
              </a:solidFill>
              <a:latin typeface="Garamond"/>
              <a:ea typeface="EB Garamond"/>
            </a:endParaRPr>
          </a:p>
        </p:txBody>
      </p:sp>
      <p:sp>
        <p:nvSpPr>
          <p:cNvPr id="10" name="TextBox 9">
            <a:extLst>
              <a:ext uri="{FF2B5EF4-FFF2-40B4-BE49-F238E27FC236}">
                <a16:creationId xmlns:a16="http://schemas.microsoft.com/office/drawing/2014/main" id="{8ED0AE0F-A264-609C-ECC4-B10A3C56E57B}"/>
              </a:ext>
            </a:extLst>
          </p:cNvPr>
          <p:cNvSpPr txBox="1"/>
          <p:nvPr/>
        </p:nvSpPr>
        <p:spPr>
          <a:xfrm>
            <a:off x="6675399" y="1992852"/>
            <a:ext cx="4778297" cy="3785652"/>
          </a:xfrm>
          <a:prstGeom prst="rect">
            <a:avLst/>
          </a:prstGeom>
          <a:noFill/>
        </p:spPr>
        <p:txBody>
          <a:bodyPr wrap="square">
            <a:spAutoFit/>
          </a:bodyPr>
          <a:lstStyle/>
          <a:p>
            <a:r>
              <a:rPr lang="en-US" sz="2000" b="1" dirty="0">
                <a:effectLst/>
                <a:latin typeface="EB Garamond" panose="00000500000000000000"/>
              </a:rPr>
              <a:t>Executive Mission</a:t>
            </a:r>
          </a:p>
          <a:p>
            <a:r>
              <a:rPr lang="en-US" sz="2000" dirty="0">
                <a:effectLst/>
                <a:latin typeface="EB Garamond" panose="00000500000000000000"/>
              </a:rPr>
              <a:t>To provide management direction and leadership over Department-wide acquisition and federal assistance policies and the full range of acquisitions and federal assistance management services.</a:t>
            </a:r>
          </a:p>
          <a:p>
            <a:br>
              <a:rPr lang="en-US" sz="2000" dirty="0">
                <a:effectLst/>
                <a:latin typeface="EB Garamond" panose="00000500000000000000"/>
              </a:rPr>
            </a:br>
            <a:endParaRPr lang="en-US" sz="2000" dirty="0">
              <a:effectLst/>
              <a:latin typeface="EB Garamond" panose="00000500000000000000"/>
            </a:endParaRPr>
          </a:p>
          <a:p>
            <a:r>
              <a:rPr lang="en-US" sz="2000" b="1" dirty="0">
                <a:effectLst/>
                <a:latin typeface="EB Garamond" panose="00000500000000000000"/>
              </a:rPr>
              <a:t>Executive Vision </a:t>
            </a:r>
          </a:p>
          <a:p>
            <a:r>
              <a:rPr lang="en-US" sz="2000" dirty="0">
                <a:effectLst/>
                <a:latin typeface="EB Garamond" panose="00000500000000000000"/>
              </a:rPr>
              <a:t>A/OPE delivers flexible solutions through a responsive and knowledgeable workforce that elevates the Acquisition Experience.</a:t>
            </a:r>
          </a:p>
        </p:txBody>
      </p:sp>
      <p:grpSp>
        <p:nvGrpSpPr>
          <p:cNvPr id="13" name="Group 12">
            <a:extLst>
              <a:ext uri="{FF2B5EF4-FFF2-40B4-BE49-F238E27FC236}">
                <a16:creationId xmlns:a16="http://schemas.microsoft.com/office/drawing/2014/main" id="{ADE5ACAD-9A20-0AE1-67BA-71327CCD35EE}"/>
              </a:ext>
            </a:extLst>
          </p:cNvPr>
          <p:cNvGrpSpPr/>
          <p:nvPr/>
        </p:nvGrpSpPr>
        <p:grpSpPr>
          <a:xfrm>
            <a:off x="738304" y="1801206"/>
            <a:ext cx="5124449" cy="4467144"/>
            <a:chOff x="6096000" y="1683067"/>
            <a:chExt cx="5124449" cy="4467144"/>
          </a:xfrm>
        </p:grpSpPr>
        <p:pic>
          <p:nvPicPr>
            <p:cNvPr id="7" name="Picture 18">
              <a:extLst>
                <a:ext uri="{FF2B5EF4-FFF2-40B4-BE49-F238E27FC236}">
                  <a16:creationId xmlns:a16="http://schemas.microsoft.com/office/drawing/2014/main" id="{2C0958EA-911D-E359-B847-EACE1B082383}"/>
                </a:ext>
              </a:extLst>
            </p:cNvPr>
            <p:cNvPicPr>
              <a:picLocks noChangeAspect="1"/>
            </p:cNvPicPr>
            <p:nvPr/>
          </p:nvPicPr>
          <p:blipFill>
            <a:blip r:embed="rId2"/>
            <a:stretch>
              <a:fillRect/>
            </a:stretch>
          </p:blipFill>
          <p:spPr>
            <a:xfrm>
              <a:off x="6096000" y="1683067"/>
              <a:ext cx="5124449" cy="4467144"/>
            </a:xfrm>
            <a:prstGeom prst="rect">
              <a:avLst/>
            </a:prstGeom>
          </p:spPr>
        </p:pic>
        <p:sp>
          <p:nvSpPr>
            <p:cNvPr id="11" name="Oval 10">
              <a:extLst>
                <a:ext uri="{FF2B5EF4-FFF2-40B4-BE49-F238E27FC236}">
                  <a16:creationId xmlns:a16="http://schemas.microsoft.com/office/drawing/2014/main" id="{8511323D-D2E1-B83C-E120-23E6AA5B781E}"/>
                </a:ext>
              </a:extLst>
            </p:cNvPr>
            <p:cNvSpPr/>
            <p:nvPr/>
          </p:nvSpPr>
          <p:spPr>
            <a:xfrm>
              <a:off x="7809456" y="3066536"/>
              <a:ext cx="1736035" cy="1721125"/>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0118964-0CD1-C73C-4BE3-E5C3EEEA5F89}"/>
                </a:ext>
              </a:extLst>
            </p:cNvPr>
            <p:cNvPicPr>
              <a:picLocks noChangeAspect="1"/>
            </p:cNvPicPr>
            <p:nvPr/>
          </p:nvPicPr>
          <p:blipFill>
            <a:blip r:embed="rId3"/>
            <a:stretch>
              <a:fillRect/>
            </a:stretch>
          </p:blipFill>
          <p:spPr>
            <a:xfrm>
              <a:off x="7935208" y="3696100"/>
              <a:ext cx="1457352" cy="388831"/>
            </a:xfrm>
            <a:prstGeom prst="rect">
              <a:avLst/>
            </a:prstGeom>
          </p:spPr>
        </p:pic>
      </p:grpSp>
    </p:spTree>
    <p:extLst>
      <p:ext uri="{BB962C8B-B14F-4D97-AF65-F5344CB8AC3E}">
        <p14:creationId xmlns:p14="http://schemas.microsoft.com/office/powerpoint/2010/main" val="1389207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9E7B38-7F70-DFBD-72DA-8F0C5607788C}"/>
              </a:ext>
            </a:extLst>
          </p:cNvPr>
          <p:cNvSpPr>
            <a:spLocks noGrp="1"/>
          </p:cNvSpPr>
          <p:nvPr>
            <p:ph type="title"/>
          </p:nvPr>
        </p:nvSpPr>
        <p:spPr>
          <a:xfrm>
            <a:off x="580687" y="2394027"/>
            <a:ext cx="4648536" cy="1673156"/>
          </a:xfrm>
        </p:spPr>
        <p:txBody>
          <a:bodyPr>
            <a:noAutofit/>
          </a:bodyPr>
          <a:lstStyle/>
          <a:p>
            <a:r>
              <a:rPr lang="en-US" dirty="0">
                <a:ea typeface="+mj-lt"/>
                <a:cs typeface="+mj-lt"/>
              </a:rPr>
              <a:t>Office  of Acquisitions Management</a:t>
            </a:r>
            <a:endParaRPr lang="en-US" dirty="0"/>
          </a:p>
        </p:txBody>
      </p:sp>
      <p:grpSp>
        <p:nvGrpSpPr>
          <p:cNvPr id="14" name="Group 13">
            <a:extLst>
              <a:ext uri="{FF2B5EF4-FFF2-40B4-BE49-F238E27FC236}">
                <a16:creationId xmlns:a16="http://schemas.microsoft.com/office/drawing/2014/main" id="{25B4EF0B-9390-DD9A-95C8-4F624755CE00}"/>
              </a:ext>
            </a:extLst>
          </p:cNvPr>
          <p:cNvGrpSpPr/>
          <p:nvPr/>
        </p:nvGrpSpPr>
        <p:grpSpPr>
          <a:xfrm>
            <a:off x="6202462" y="438294"/>
            <a:ext cx="5929111" cy="3224841"/>
            <a:chOff x="6202462" y="1493867"/>
            <a:chExt cx="5929111" cy="3224841"/>
          </a:xfrm>
        </p:grpSpPr>
        <p:sp>
          <p:nvSpPr>
            <p:cNvPr id="8" name="TextBox 7">
              <a:extLst>
                <a:ext uri="{FF2B5EF4-FFF2-40B4-BE49-F238E27FC236}">
                  <a16:creationId xmlns:a16="http://schemas.microsoft.com/office/drawing/2014/main" id="{2CC2BEA9-709F-5CB4-41DE-F19B33A26143}"/>
                </a:ext>
              </a:extLst>
            </p:cNvPr>
            <p:cNvSpPr txBox="1"/>
            <p:nvPr/>
          </p:nvSpPr>
          <p:spPr>
            <a:xfrm>
              <a:off x="6202462" y="2110999"/>
              <a:ext cx="5659244" cy="923330"/>
            </a:xfrm>
            <a:prstGeom prst="rect">
              <a:avLst/>
            </a:prstGeom>
            <a:noFill/>
          </p:spPr>
          <p:txBody>
            <a:bodyPr wrap="square">
              <a:spAutoFit/>
            </a:bodyPr>
            <a:lstStyle/>
            <a:p>
              <a:pPr marL="285750" indent="-285750">
                <a:buFont typeface="Arial" panose="020B0604020202020204" pitchFamily="34" charset="0"/>
                <a:buChar char="•"/>
              </a:pPr>
              <a:r>
                <a:rPr lang="en-US" dirty="0">
                  <a:effectLst/>
                  <a:latin typeface="EB Garamond" panose="00000500000000000000"/>
                </a:rPr>
                <a:t>Manages, plans, and directs Department’s acquisition programs </a:t>
              </a:r>
            </a:p>
            <a:p>
              <a:pPr marL="285750" indent="-285750">
                <a:buFont typeface="Arial" panose="020B0604020202020204" pitchFamily="34" charset="0"/>
                <a:buChar char="•"/>
              </a:pPr>
              <a:r>
                <a:rPr lang="en-US" dirty="0">
                  <a:effectLst/>
                  <a:latin typeface="EB Garamond" panose="00000500000000000000"/>
                </a:rPr>
                <a:t>Conducts contract operations in support of activities</a:t>
              </a:r>
            </a:p>
          </p:txBody>
        </p:sp>
        <p:sp>
          <p:nvSpPr>
            <p:cNvPr id="10" name="TextBox 9">
              <a:extLst>
                <a:ext uri="{FF2B5EF4-FFF2-40B4-BE49-F238E27FC236}">
                  <a16:creationId xmlns:a16="http://schemas.microsoft.com/office/drawing/2014/main" id="{E2E48F68-1ECD-3578-C2F0-056774A8ECBB}"/>
                </a:ext>
              </a:extLst>
            </p:cNvPr>
            <p:cNvSpPr txBox="1"/>
            <p:nvPr/>
          </p:nvSpPr>
          <p:spPr>
            <a:xfrm>
              <a:off x="6216805" y="3795378"/>
              <a:ext cx="5416058" cy="923330"/>
            </a:xfrm>
            <a:prstGeom prst="rect">
              <a:avLst/>
            </a:prstGeom>
            <a:noFill/>
          </p:spPr>
          <p:txBody>
            <a:bodyPr wrap="square">
              <a:spAutoFit/>
            </a:bodyPr>
            <a:lstStyle/>
            <a:p>
              <a:pPr marL="285750" indent="-285750">
                <a:buFont typeface="Arial" panose="020B0604020202020204" pitchFamily="34" charset="0"/>
                <a:buChar char="•"/>
              </a:pPr>
              <a:r>
                <a:rPr lang="en-US" dirty="0">
                  <a:effectLst/>
                  <a:latin typeface="EB Garamond" panose="00000500000000000000"/>
                </a:rPr>
                <a:t>Establishes acquisition contracts for Local Guard requirements with the private and public sectors</a:t>
              </a:r>
            </a:p>
          </p:txBody>
        </p:sp>
        <p:sp>
          <p:nvSpPr>
            <p:cNvPr id="12" name="TextBox 11">
              <a:extLst>
                <a:ext uri="{FF2B5EF4-FFF2-40B4-BE49-F238E27FC236}">
                  <a16:creationId xmlns:a16="http://schemas.microsoft.com/office/drawing/2014/main" id="{4C9DA0B4-EF06-D346-5F5E-A52AFA4CA2EE}"/>
                </a:ext>
              </a:extLst>
            </p:cNvPr>
            <p:cNvSpPr txBox="1"/>
            <p:nvPr/>
          </p:nvSpPr>
          <p:spPr>
            <a:xfrm>
              <a:off x="6202462" y="1493867"/>
              <a:ext cx="5416059" cy="707886"/>
            </a:xfrm>
            <a:prstGeom prst="rect">
              <a:avLst/>
            </a:prstGeom>
            <a:noFill/>
          </p:spPr>
          <p:txBody>
            <a:bodyPr wrap="square">
              <a:spAutoFit/>
            </a:bodyPr>
            <a:lstStyle/>
            <a:p>
              <a:r>
                <a:rPr lang="en-US" sz="2000" b="1" dirty="0">
                  <a:effectLst/>
                  <a:latin typeface="EB Garamond" panose="00000500000000000000"/>
                </a:rPr>
                <a:t>Office of Acquisitions Management (A/OPE/AQM)</a:t>
              </a:r>
            </a:p>
          </p:txBody>
        </p:sp>
        <p:sp>
          <p:nvSpPr>
            <p:cNvPr id="13" name="TextBox 12">
              <a:extLst>
                <a:ext uri="{FF2B5EF4-FFF2-40B4-BE49-F238E27FC236}">
                  <a16:creationId xmlns:a16="http://schemas.microsoft.com/office/drawing/2014/main" id="{5ECE5A2E-304B-BAC0-078A-4893CA3F893A}"/>
                </a:ext>
              </a:extLst>
            </p:cNvPr>
            <p:cNvSpPr txBox="1"/>
            <p:nvPr/>
          </p:nvSpPr>
          <p:spPr>
            <a:xfrm>
              <a:off x="6216805" y="3164923"/>
              <a:ext cx="5914768" cy="707886"/>
            </a:xfrm>
            <a:prstGeom prst="rect">
              <a:avLst/>
            </a:prstGeom>
            <a:noFill/>
          </p:spPr>
          <p:txBody>
            <a:bodyPr wrap="square">
              <a:spAutoFit/>
            </a:bodyPr>
            <a:lstStyle/>
            <a:p>
              <a:r>
                <a:rPr lang="en-US" sz="2000" b="1" dirty="0">
                  <a:effectLst/>
                  <a:latin typeface="EB Garamond" panose="00000500000000000000"/>
                </a:rPr>
                <a:t>Local Guard Contract Branch</a:t>
              </a:r>
            </a:p>
            <a:p>
              <a:r>
                <a:rPr lang="en-US" sz="2000" b="1" dirty="0">
                  <a:effectLst/>
                  <a:latin typeface="EB Garamond" panose="00000500000000000000"/>
                </a:rPr>
                <a:t>(A/OPE/AQM/DSCD/LG/AT/T)</a:t>
              </a:r>
            </a:p>
          </p:txBody>
        </p:sp>
      </p:grpSp>
      <p:grpSp>
        <p:nvGrpSpPr>
          <p:cNvPr id="16" name="Group 15">
            <a:extLst>
              <a:ext uri="{FF2B5EF4-FFF2-40B4-BE49-F238E27FC236}">
                <a16:creationId xmlns:a16="http://schemas.microsoft.com/office/drawing/2014/main" id="{8B34BD91-352F-DF91-9B27-5DA461EB6C6A}"/>
              </a:ext>
            </a:extLst>
          </p:cNvPr>
          <p:cNvGrpSpPr/>
          <p:nvPr/>
        </p:nvGrpSpPr>
        <p:grpSpPr>
          <a:xfrm>
            <a:off x="6289003" y="3659552"/>
            <a:ext cx="5223056" cy="2388429"/>
            <a:chOff x="6289003" y="3659552"/>
            <a:chExt cx="5223056" cy="2388429"/>
          </a:xfrm>
        </p:grpSpPr>
        <p:pic>
          <p:nvPicPr>
            <p:cNvPr id="4" name="Picture 4">
              <a:extLst>
                <a:ext uri="{FF2B5EF4-FFF2-40B4-BE49-F238E27FC236}">
                  <a16:creationId xmlns:a16="http://schemas.microsoft.com/office/drawing/2014/main" id="{3CB3A8FE-335C-6B54-AB75-5EF41657D114}"/>
                </a:ext>
              </a:extLst>
            </p:cNvPr>
            <p:cNvPicPr>
              <a:picLocks noChangeAspect="1"/>
            </p:cNvPicPr>
            <p:nvPr/>
          </p:nvPicPr>
          <p:blipFill>
            <a:blip r:embed="rId3"/>
            <a:stretch>
              <a:fillRect/>
            </a:stretch>
          </p:blipFill>
          <p:spPr>
            <a:xfrm>
              <a:off x="6289003" y="3659552"/>
              <a:ext cx="5223056" cy="2388429"/>
            </a:xfrm>
            <a:prstGeom prst="rect">
              <a:avLst/>
            </a:prstGeom>
          </p:spPr>
        </p:pic>
        <p:sp>
          <p:nvSpPr>
            <p:cNvPr id="15" name="Rectangle 14">
              <a:extLst>
                <a:ext uri="{FF2B5EF4-FFF2-40B4-BE49-F238E27FC236}">
                  <a16:creationId xmlns:a16="http://schemas.microsoft.com/office/drawing/2014/main" id="{E1065261-9AD8-41D9-83B5-2A5D9C8D5722}"/>
                </a:ext>
              </a:extLst>
            </p:cNvPr>
            <p:cNvSpPr/>
            <p:nvPr/>
          </p:nvSpPr>
          <p:spPr>
            <a:xfrm>
              <a:off x="6289003" y="5410201"/>
              <a:ext cx="5223056" cy="637780"/>
            </a:xfrm>
            <a:prstGeom prst="rect">
              <a:avLst/>
            </a:prstGeom>
            <a:solidFill>
              <a:srgbClr val="05203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TextBox 17">
            <a:extLst>
              <a:ext uri="{FF2B5EF4-FFF2-40B4-BE49-F238E27FC236}">
                <a16:creationId xmlns:a16="http://schemas.microsoft.com/office/drawing/2014/main" id="{EDEB2C95-50C1-E7A1-8A2E-F3F175261126}"/>
              </a:ext>
            </a:extLst>
          </p:cNvPr>
          <p:cNvSpPr txBox="1"/>
          <p:nvPr/>
        </p:nvSpPr>
        <p:spPr>
          <a:xfrm>
            <a:off x="6643106" y="5535024"/>
            <a:ext cx="4514850" cy="400110"/>
          </a:xfrm>
          <a:prstGeom prst="rect">
            <a:avLst/>
          </a:prstGeom>
          <a:noFill/>
        </p:spPr>
        <p:txBody>
          <a:bodyPr wrap="square">
            <a:spAutoFit/>
          </a:bodyPr>
          <a:lstStyle/>
          <a:p>
            <a:pPr algn="ctr"/>
            <a:r>
              <a:rPr lang="en-US" sz="2000" b="1" dirty="0">
                <a:solidFill>
                  <a:schemeClr val="bg1"/>
                </a:solidFill>
                <a:effectLst/>
                <a:latin typeface="Garamond" panose="02020404030301010803" pitchFamily="18" charset="0"/>
              </a:rPr>
              <a:t>ACQUISITIONS MANAGEMENT</a:t>
            </a:r>
          </a:p>
        </p:txBody>
      </p:sp>
    </p:spTree>
    <p:extLst>
      <p:ext uri="{BB962C8B-B14F-4D97-AF65-F5344CB8AC3E}">
        <p14:creationId xmlns:p14="http://schemas.microsoft.com/office/powerpoint/2010/main" val="2463466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15725" y="282385"/>
            <a:ext cx="10515600" cy="837669"/>
          </a:xfrm>
        </p:spPr>
        <p:txBody>
          <a:bodyPr>
            <a:noAutofit/>
          </a:bodyPr>
          <a:lstStyle/>
          <a:p>
            <a:r>
              <a:rPr lang="en-US" dirty="0"/>
              <a:t>AQM Procurement Regulation</a:t>
            </a:r>
            <a:br>
              <a:rPr lang="en-US" dirty="0"/>
            </a:br>
            <a:r>
              <a:rPr lang="en-US" dirty="0"/>
              <a:t>Sources for DOS Requirements</a:t>
            </a:r>
            <a:endParaRPr lang="en-US" sz="4000" b="0" dirty="0">
              <a:solidFill>
                <a:srgbClr val="000000"/>
              </a:solidFill>
              <a:latin typeface="Garamond"/>
              <a:ea typeface="EB Garamond"/>
            </a:endParaRPr>
          </a:p>
        </p:txBody>
      </p:sp>
      <p:pic>
        <p:nvPicPr>
          <p:cNvPr id="3" name="Content Placeholder 6">
            <a:extLst>
              <a:ext uri="{FF2B5EF4-FFF2-40B4-BE49-F238E27FC236}">
                <a16:creationId xmlns:a16="http://schemas.microsoft.com/office/drawing/2014/main" id="{C49FD127-2BD6-3CA7-8E31-5152AFFCF5AD}"/>
              </a:ext>
            </a:extLst>
          </p:cNvPr>
          <p:cNvPicPr>
            <a:picLocks noChangeAspect="1"/>
          </p:cNvPicPr>
          <p:nvPr/>
        </p:nvPicPr>
        <p:blipFill rotWithShape="1">
          <a:blip r:embed="rId3"/>
          <a:srcRect r="3738"/>
          <a:stretch/>
        </p:blipFill>
        <p:spPr>
          <a:xfrm>
            <a:off x="301084" y="1828798"/>
            <a:ext cx="5903096" cy="4433687"/>
          </a:xfrm>
          <a:prstGeom prst="rect">
            <a:avLst/>
          </a:prstGeom>
        </p:spPr>
      </p:pic>
      <p:sp>
        <p:nvSpPr>
          <p:cNvPr id="5" name="Content Placeholder 3">
            <a:extLst>
              <a:ext uri="{FF2B5EF4-FFF2-40B4-BE49-F238E27FC236}">
                <a16:creationId xmlns:a16="http://schemas.microsoft.com/office/drawing/2014/main" id="{90BFBA57-4753-36F9-7269-EA5DE70EF080}"/>
              </a:ext>
            </a:extLst>
          </p:cNvPr>
          <p:cNvSpPr txBox="1">
            <a:spLocks/>
          </p:cNvSpPr>
          <p:nvPr/>
        </p:nvSpPr>
        <p:spPr>
          <a:xfrm>
            <a:off x="6836291" y="3429000"/>
            <a:ext cx="5131591" cy="2136145"/>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75" indent="0">
              <a:lnSpc>
                <a:spcPct val="100000"/>
              </a:lnSpc>
              <a:spcBef>
                <a:spcPts val="0"/>
              </a:spcBef>
              <a:spcAft>
                <a:spcPts val="3600"/>
              </a:spcAft>
              <a:buClr>
                <a:srgbClr val="372F2D"/>
              </a:buClr>
              <a:buSzPts val="1800"/>
              <a:buFont typeface="Open Sans"/>
              <a:buNone/>
              <a:defRPr/>
            </a:pPr>
            <a:r>
              <a:rPr lang="en-US" sz="2000" b="1" kern="0" dirty="0">
                <a:solidFill>
                  <a:srgbClr val="000000"/>
                </a:solidFill>
                <a:latin typeface="EB Garamond" panose="00000500000000000000"/>
                <a:ea typeface="Open Sans"/>
                <a:cs typeface="Open Sans"/>
                <a:sym typeface="Open Sans"/>
                <a:hlinkClick r:id="rId4"/>
              </a:rPr>
              <a:t>FAR part 15</a:t>
            </a:r>
            <a:r>
              <a:rPr lang="en-US" sz="2000" b="1" kern="0" dirty="0">
                <a:solidFill>
                  <a:srgbClr val="000000"/>
                </a:solidFill>
                <a:latin typeface="EB Garamond" panose="00000500000000000000"/>
                <a:ea typeface="Open Sans"/>
                <a:cs typeface="Open Sans"/>
                <a:sym typeface="Open Sans"/>
              </a:rPr>
              <a:t>: </a:t>
            </a:r>
            <a:r>
              <a:rPr lang="en-US" sz="2000" kern="0" dirty="0">
                <a:solidFill>
                  <a:srgbClr val="000000"/>
                </a:solidFill>
                <a:latin typeface="EB Garamond" panose="00000500000000000000"/>
                <a:ea typeface="Open Sans"/>
                <a:cs typeface="Open Sans"/>
                <a:sym typeface="Open Sans"/>
              </a:rPr>
              <a:t>Contracts by Negotiation</a:t>
            </a:r>
          </a:p>
          <a:p>
            <a:pPr marL="0" indent="0" algn="l" fontAlgn="base">
              <a:buNone/>
            </a:pPr>
            <a:r>
              <a:rPr lang="en-US" sz="2000" i="0" u="sng" dirty="0">
                <a:solidFill>
                  <a:schemeClr val="accent1">
                    <a:lumMod val="75000"/>
                  </a:schemeClr>
                </a:solidFill>
                <a:effectLst/>
                <a:latin typeface="EB Garamond" panose="00000500000000000000"/>
              </a:rPr>
              <a:t>252.243-7002: </a:t>
            </a:r>
            <a:r>
              <a:rPr lang="en-US" sz="2000" i="0" dirty="0">
                <a:effectLst/>
                <a:latin typeface="EB Garamond" panose="00000500000000000000"/>
              </a:rPr>
              <a:t>Requests for Equitable Adjustment</a:t>
            </a:r>
          </a:p>
          <a:p>
            <a:pPr marL="3175" indent="0">
              <a:lnSpc>
                <a:spcPct val="100000"/>
              </a:lnSpc>
              <a:spcBef>
                <a:spcPts val="0"/>
              </a:spcBef>
              <a:spcAft>
                <a:spcPts val="3600"/>
              </a:spcAft>
              <a:buClr>
                <a:srgbClr val="372F2D"/>
              </a:buClr>
              <a:buSzPts val="1800"/>
              <a:buFont typeface="Open Sans"/>
              <a:buNone/>
              <a:defRPr/>
            </a:pPr>
            <a:endParaRPr lang="en-US" sz="2400" b="1" kern="0" dirty="0">
              <a:solidFill>
                <a:srgbClr val="000000"/>
              </a:solidFill>
              <a:latin typeface="Garamond" panose="02020404030301010803" pitchFamily="18" charset="0"/>
              <a:ea typeface="Open Sans"/>
              <a:cs typeface="Open Sans"/>
              <a:sym typeface="Open Sans"/>
            </a:endParaRPr>
          </a:p>
          <a:p>
            <a:endParaRPr lang="en-US" dirty="0">
              <a:latin typeface="Garamond" panose="02020404030301010803" pitchFamily="18" charset="0"/>
            </a:endParaRPr>
          </a:p>
        </p:txBody>
      </p:sp>
    </p:spTree>
    <p:extLst>
      <p:ext uri="{BB962C8B-B14F-4D97-AF65-F5344CB8AC3E}">
        <p14:creationId xmlns:p14="http://schemas.microsoft.com/office/powerpoint/2010/main" val="3470426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31AB86-FDFF-96AA-1659-44F81D780C67}"/>
              </a:ext>
            </a:extLst>
          </p:cNvPr>
          <p:cNvSpPr>
            <a:spLocks noGrp="1"/>
          </p:cNvSpPr>
          <p:nvPr>
            <p:ph type="title"/>
          </p:nvPr>
        </p:nvSpPr>
        <p:spPr>
          <a:xfrm>
            <a:off x="621632" y="442120"/>
            <a:ext cx="10515600" cy="494098"/>
          </a:xfrm>
        </p:spPr>
        <p:txBody>
          <a:bodyPr>
            <a:noAutofit/>
          </a:bodyPr>
          <a:lstStyle/>
          <a:p>
            <a:r>
              <a:rPr lang="en-US" sz="4400" dirty="0">
                <a:solidFill>
                  <a:srgbClr val="FFFFFF"/>
                </a:solidFill>
                <a:latin typeface="EB Garamond"/>
                <a:ea typeface="EB Garamond"/>
              </a:rPr>
              <a:t>Introductions</a:t>
            </a:r>
          </a:p>
        </p:txBody>
      </p:sp>
      <p:sp>
        <p:nvSpPr>
          <p:cNvPr id="7" name="TextBox 6">
            <a:extLst>
              <a:ext uri="{FF2B5EF4-FFF2-40B4-BE49-F238E27FC236}">
                <a16:creationId xmlns:a16="http://schemas.microsoft.com/office/drawing/2014/main" id="{4E993ED1-A579-27AE-E07D-7481722F7E70}"/>
              </a:ext>
            </a:extLst>
          </p:cNvPr>
          <p:cNvSpPr txBox="1"/>
          <p:nvPr/>
        </p:nvSpPr>
        <p:spPr>
          <a:xfrm>
            <a:off x="2543730" y="2195138"/>
            <a:ext cx="3600482"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Patrick Mitchell</a:t>
            </a:r>
            <a:br>
              <a:rPr lang="en-US" dirty="0">
                <a:latin typeface="EB Garamond"/>
                <a:ea typeface="EB Garamond"/>
              </a:rPr>
            </a:br>
            <a:r>
              <a:rPr lang="en-US" sz="2400" b="1" dirty="0">
                <a:solidFill>
                  <a:srgbClr val="0A2240"/>
                </a:solidFill>
                <a:latin typeface="EB Garamond"/>
              </a:rPr>
              <a:t>Office Director</a:t>
            </a:r>
            <a:endParaRPr lang="en-US" sz="2400" dirty="0">
              <a:solidFill>
                <a:srgbClr val="0A2240"/>
              </a:solidFill>
              <a:latin typeface="Calibri" panose="020F0502020204030204"/>
              <a:ea typeface="Calibri" panose="020F0502020204030204"/>
              <a:cs typeface="Calibri"/>
            </a:endParaRPr>
          </a:p>
          <a:p>
            <a:r>
              <a:rPr lang="en-US" dirty="0">
                <a:solidFill>
                  <a:srgbClr val="0A2240"/>
                </a:solidFill>
                <a:latin typeface="EB Garamond"/>
              </a:rPr>
              <a:t>DS/OPO</a:t>
            </a:r>
          </a:p>
        </p:txBody>
      </p:sp>
      <p:sp>
        <p:nvSpPr>
          <p:cNvPr id="10" name="TextBox 9">
            <a:extLst>
              <a:ext uri="{FF2B5EF4-FFF2-40B4-BE49-F238E27FC236}">
                <a16:creationId xmlns:a16="http://schemas.microsoft.com/office/drawing/2014/main" id="{D66CA27B-F28C-513B-F2D6-2737814DFB10}"/>
              </a:ext>
            </a:extLst>
          </p:cNvPr>
          <p:cNvSpPr txBox="1"/>
          <p:nvPr/>
        </p:nvSpPr>
        <p:spPr>
          <a:xfrm>
            <a:off x="8152826" y="2180301"/>
            <a:ext cx="3288088"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Josh Weisman</a:t>
            </a:r>
            <a:br>
              <a:rPr lang="en-US" b="1" dirty="0">
                <a:solidFill>
                  <a:srgbClr val="0A2240"/>
                </a:solidFill>
                <a:ea typeface="+mn-lt"/>
                <a:cs typeface="+mn-lt"/>
              </a:rPr>
            </a:br>
            <a:r>
              <a:rPr lang="en-US" sz="2400" b="1" dirty="0">
                <a:solidFill>
                  <a:srgbClr val="0A2240"/>
                </a:solidFill>
                <a:latin typeface="EB Garamond"/>
              </a:rPr>
              <a:t>Division Chief</a:t>
            </a:r>
          </a:p>
          <a:p>
            <a:r>
              <a:rPr lang="en-US" dirty="0">
                <a:solidFill>
                  <a:srgbClr val="0A2240"/>
                </a:solidFill>
                <a:latin typeface="EB Garamond"/>
              </a:rPr>
              <a:t>DS/OPO/FPD</a:t>
            </a:r>
          </a:p>
        </p:txBody>
      </p:sp>
      <p:cxnSp>
        <p:nvCxnSpPr>
          <p:cNvPr id="8" name="Straight Arrow Connector 7">
            <a:extLst>
              <a:ext uri="{FF2B5EF4-FFF2-40B4-BE49-F238E27FC236}">
                <a16:creationId xmlns:a16="http://schemas.microsoft.com/office/drawing/2014/main" id="{E2966EBF-B8D0-EE26-48EE-FDDB5C688150}"/>
              </a:ext>
            </a:extLst>
          </p:cNvPr>
          <p:cNvCxnSpPr>
            <a:cxnSpLocks/>
          </p:cNvCxnSpPr>
          <p:nvPr/>
        </p:nvCxnSpPr>
        <p:spPr>
          <a:xfrm flipH="1">
            <a:off x="2776270" y="2645307"/>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72948AAF-9490-A685-05E3-726FC3640020}"/>
              </a:ext>
            </a:extLst>
          </p:cNvPr>
          <p:cNvCxnSpPr>
            <a:cxnSpLocks/>
          </p:cNvCxnSpPr>
          <p:nvPr/>
        </p:nvCxnSpPr>
        <p:spPr>
          <a:xfrm flipH="1">
            <a:off x="2771139" y="7918482"/>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 name="Straight Arrow Connector 1">
            <a:extLst>
              <a:ext uri="{FF2B5EF4-FFF2-40B4-BE49-F238E27FC236}">
                <a16:creationId xmlns:a16="http://schemas.microsoft.com/office/drawing/2014/main" id="{726AAE14-4355-634C-39A0-FFC139375D2D}"/>
              </a:ext>
            </a:extLst>
          </p:cNvPr>
          <p:cNvCxnSpPr>
            <a:cxnSpLocks/>
          </p:cNvCxnSpPr>
          <p:nvPr/>
        </p:nvCxnSpPr>
        <p:spPr>
          <a:xfrm flipH="1">
            <a:off x="8322845" y="2616290"/>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1" name="Picture 10" descr="A person in a suit and tie&#10;&#10;Description automatically generated">
            <a:extLst>
              <a:ext uri="{FF2B5EF4-FFF2-40B4-BE49-F238E27FC236}">
                <a16:creationId xmlns:a16="http://schemas.microsoft.com/office/drawing/2014/main" id="{A7A69FE7-5A75-FCC7-DF0A-2B8316A8FA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325" y="1688630"/>
            <a:ext cx="2014345" cy="2108541"/>
          </a:xfrm>
          <a:prstGeom prst="ellipse">
            <a:avLst/>
          </a:prstGeom>
        </p:spPr>
      </p:pic>
      <p:pic>
        <p:nvPicPr>
          <p:cNvPr id="12" name="Picture 11" descr="A person in a suit and tie&#10;&#10;Description automatically generated">
            <a:extLst>
              <a:ext uri="{FF2B5EF4-FFF2-40B4-BE49-F238E27FC236}">
                <a16:creationId xmlns:a16="http://schemas.microsoft.com/office/drawing/2014/main" id="{B34B2EB3-DC61-2398-AD36-8FFAFA5DD1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8271" y="1688406"/>
            <a:ext cx="1919783" cy="2108541"/>
          </a:xfrm>
          <a:prstGeom prst="ellipse">
            <a:avLst/>
          </a:prstGeom>
        </p:spPr>
      </p:pic>
      <p:pic>
        <p:nvPicPr>
          <p:cNvPr id="14" name="Picture 1">
            <a:extLst>
              <a:ext uri="{FF2B5EF4-FFF2-40B4-BE49-F238E27FC236}">
                <a16:creationId xmlns:a16="http://schemas.microsoft.com/office/drawing/2014/main" id="{9B79A8AE-0B0D-222D-6E4A-99FD6A1BB4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4212" y="4054525"/>
            <a:ext cx="1963843" cy="211782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4FBFB81A-F925-75BB-8742-FD98FE99920C}"/>
              </a:ext>
            </a:extLst>
          </p:cNvPr>
          <p:cNvSpPr txBox="1"/>
          <p:nvPr/>
        </p:nvSpPr>
        <p:spPr>
          <a:xfrm>
            <a:off x="8246953" y="4137128"/>
            <a:ext cx="3600482" cy="15388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John Stever</a:t>
            </a:r>
            <a:br>
              <a:rPr lang="en-US" dirty="0">
                <a:latin typeface="EB Garamond"/>
                <a:ea typeface="EB Garamond"/>
              </a:rPr>
            </a:br>
            <a:r>
              <a:rPr lang="en-US" sz="2400" b="1" dirty="0">
                <a:solidFill>
                  <a:srgbClr val="0A2240"/>
                </a:solidFill>
                <a:latin typeface="EB Garamond"/>
              </a:rPr>
              <a:t>Division Director/ Senior Contracting Officer</a:t>
            </a:r>
            <a:br>
              <a:rPr lang="en-US" sz="2400" b="1" dirty="0">
                <a:solidFill>
                  <a:srgbClr val="0A2240"/>
                </a:solidFill>
                <a:latin typeface="EB Garamond"/>
              </a:rPr>
            </a:br>
            <a:r>
              <a:rPr lang="en-US" dirty="0">
                <a:solidFill>
                  <a:srgbClr val="0A2240"/>
                </a:solidFill>
                <a:latin typeface="EB Garamond"/>
              </a:rPr>
              <a:t>A/OPE/AQM/DSCD </a:t>
            </a:r>
          </a:p>
        </p:txBody>
      </p:sp>
      <p:sp>
        <p:nvSpPr>
          <p:cNvPr id="19" name="TextBox 18">
            <a:extLst>
              <a:ext uri="{FF2B5EF4-FFF2-40B4-BE49-F238E27FC236}">
                <a16:creationId xmlns:a16="http://schemas.microsoft.com/office/drawing/2014/main" id="{2AD4D253-F0A9-81C5-47F6-9952C0F97F94}"/>
              </a:ext>
            </a:extLst>
          </p:cNvPr>
          <p:cNvSpPr txBox="1"/>
          <p:nvPr/>
        </p:nvSpPr>
        <p:spPr>
          <a:xfrm>
            <a:off x="2701752" y="4276989"/>
            <a:ext cx="4258883"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Mark Bohac</a:t>
            </a:r>
            <a:br>
              <a:rPr lang="en-US" b="1" dirty="0">
                <a:solidFill>
                  <a:srgbClr val="0A2240"/>
                </a:solidFill>
                <a:ea typeface="+mn-lt"/>
                <a:cs typeface="+mn-lt"/>
              </a:rPr>
            </a:br>
            <a:r>
              <a:rPr lang="en-US" sz="2400" b="1" dirty="0">
                <a:solidFill>
                  <a:srgbClr val="0A2240"/>
                </a:solidFill>
                <a:latin typeface="EB Garamond"/>
              </a:rPr>
              <a:t>Division Chief</a:t>
            </a:r>
          </a:p>
          <a:p>
            <a:r>
              <a:rPr lang="en-US" dirty="0">
                <a:solidFill>
                  <a:srgbClr val="0A2240"/>
                </a:solidFill>
                <a:latin typeface="EB Garamond"/>
              </a:rPr>
              <a:t>DS/OPO/OSD</a:t>
            </a:r>
          </a:p>
        </p:txBody>
      </p:sp>
      <p:cxnSp>
        <p:nvCxnSpPr>
          <p:cNvPr id="20" name="Straight Arrow Connector 19">
            <a:extLst>
              <a:ext uri="{FF2B5EF4-FFF2-40B4-BE49-F238E27FC236}">
                <a16:creationId xmlns:a16="http://schemas.microsoft.com/office/drawing/2014/main" id="{1F25321A-A438-32A2-14E9-1DD9A3A7AB51}"/>
              </a:ext>
            </a:extLst>
          </p:cNvPr>
          <p:cNvCxnSpPr>
            <a:cxnSpLocks/>
          </p:cNvCxnSpPr>
          <p:nvPr/>
        </p:nvCxnSpPr>
        <p:spPr>
          <a:xfrm flipH="1">
            <a:off x="8338271" y="4577136"/>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9FE7AFE5-2BA2-0FF8-00EF-48A3B8B27B0B}"/>
              </a:ext>
            </a:extLst>
          </p:cNvPr>
          <p:cNvCxnSpPr>
            <a:cxnSpLocks/>
          </p:cNvCxnSpPr>
          <p:nvPr/>
        </p:nvCxnSpPr>
        <p:spPr>
          <a:xfrm flipH="1">
            <a:off x="2803231" y="4712978"/>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613A9AC8-4E3D-0D77-EA04-036D929A63F6}"/>
              </a:ext>
            </a:extLst>
          </p:cNvPr>
          <p:cNvPicPr>
            <a:picLocks noChangeAspect="1"/>
          </p:cNvPicPr>
          <p:nvPr/>
        </p:nvPicPr>
        <p:blipFill>
          <a:blip r:embed="rId5"/>
          <a:stretch>
            <a:fillRect/>
          </a:stretch>
        </p:blipFill>
        <p:spPr>
          <a:xfrm>
            <a:off x="538268" y="4054525"/>
            <a:ext cx="2117825" cy="2117825"/>
          </a:xfrm>
          <a:prstGeom prst="ellipse">
            <a:avLst/>
          </a:prstGeom>
        </p:spPr>
      </p:pic>
    </p:spTree>
    <p:extLst>
      <p:ext uri="{BB962C8B-B14F-4D97-AF65-F5344CB8AC3E}">
        <p14:creationId xmlns:p14="http://schemas.microsoft.com/office/powerpoint/2010/main" val="1705843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31AB86-FDFF-96AA-1659-44F81D780C67}"/>
              </a:ext>
            </a:extLst>
          </p:cNvPr>
          <p:cNvSpPr>
            <a:spLocks noGrp="1"/>
          </p:cNvSpPr>
          <p:nvPr>
            <p:ph type="title"/>
          </p:nvPr>
        </p:nvSpPr>
        <p:spPr>
          <a:xfrm>
            <a:off x="621632" y="442120"/>
            <a:ext cx="10515600" cy="494098"/>
          </a:xfrm>
        </p:spPr>
        <p:txBody>
          <a:bodyPr>
            <a:noAutofit/>
          </a:bodyPr>
          <a:lstStyle/>
          <a:p>
            <a:r>
              <a:rPr lang="en-US" sz="4400" dirty="0">
                <a:solidFill>
                  <a:srgbClr val="FFFFFF"/>
                </a:solidFill>
                <a:latin typeface="EB Garamond"/>
                <a:ea typeface="EB Garamond"/>
              </a:rPr>
              <a:t>Introductions</a:t>
            </a:r>
          </a:p>
        </p:txBody>
      </p:sp>
      <p:sp>
        <p:nvSpPr>
          <p:cNvPr id="10" name="TextBox 9">
            <a:extLst>
              <a:ext uri="{FF2B5EF4-FFF2-40B4-BE49-F238E27FC236}">
                <a16:creationId xmlns:a16="http://schemas.microsoft.com/office/drawing/2014/main" id="{D66CA27B-F28C-513B-F2D6-2737814DFB10}"/>
              </a:ext>
            </a:extLst>
          </p:cNvPr>
          <p:cNvSpPr txBox="1"/>
          <p:nvPr/>
        </p:nvSpPr>
        <p:spPr>
          <a:xfrm>
            <a:off x="2631386" y="4706852"/>
            <a:ext cx="3459326"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Mohammed Haque </a:t>
            </a:r>
            <a:br>
              <a:rPr lang="en-US" b="1" dirty="0">
                <a:solidFill>
                  <a:srgbClr val="0A2240"/>
                </a:solidFill>
                <a:ea typeface="+mn-lt"/>
                <a:cs typeface="+mn-lt"/>
              </a:rPr>
            </a:br>
            <a:r>
              <a:rPr lang="en-US" sz="2400" b="1" dirty="0">
                <a:solidFill>
                  <a:srgbClr val="0A2240"/>
                </a:solidFill>
                <a:latin typeface="EB Garamond"/>
              </a:rPr>
              <a:t>Contracting Officer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A2240"/>
                </a:solidFill>
                <a:effectLst/>
                <a:uLnTx/>
                <a:uFillTx/>
                <a:latin typeface="EB Garamond"/>
                <a:ea typeface="+mn-ea"/>
                <a:cs typeface="+mn-cs"/>
              </a:rPr>
              <a:t>A/OPE/AQM/DSCD/LG/ATA/T </a:t>
            </a:r>
          </a:p>
        </p:txBody>
      </p:sp>
      <p:cxnSp>
        <p:nvCxnSpPr>
          <p:cNvPr id="13" name="Straight Arrow Connector 12">
            <a:extLst>
              <a:ext uri="{FF2B5EF4-FFF2-40B4-BE49-F238E27FC236}">
                <a16:creationId xmlns:a16="http://schemas.microsoft.com/office/drawing/2014/main" id="{72948AAF-9490-A685-05E3-726FC3640020}"/>
              </a:ext>
            </a:extLst>
          </p:cNvPr>
          <p:cNvCxnSpPr>
            <a:cxnSpLocks/>
          </p:cNvCxnSpPr>
          <p:nvPr/>
        </p:nvCxnSpPr>
        <p:spPr>
          <a:xfrm flipH="1">
            <a:off x="2771139" y="7918482"/>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 name="Straight Arrow Connector 1">
            <a:extLst>
              <a:ext uri="{FF2B5EF4-FFF2-40B4-BE49-F238E27FC236}">
                <a16:creationId xmlns:a16="http://schemas.microsoft.com/office/drawing/2014/main" id="{726AAE14-4355-634C-39A0-FFC139375D2D}"/>
              </a:ext>
            </a:extLst>
          </p:cNvPr>
          <p:cNvCxnSpPr>
            <a:cxnSpLocks/>
          </p:cNvCxnSpPr>
          <p:nvPr/>
        </p:nvCxnSpPr>
        <p:spPr>
          <a:xfrm flipH="1">
            <a:off x="2801405" y="5142841"/>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4FBFB81A-F925-75BB-8742-FD98FE99920C}"/>
              </a:ext>
            </a:extLst>
          </p:cNvPr>
          <p:cNvSpPr txBox="1"/>
          <p:nvPr/>
        </p:nvSpPr>
        <p:spPr>
          <a:xfrm>
            <a:off x="8175602" y="2053434"/>
            <a:ext cx="3600482"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A2240"/>
                </a:solidFill>
                <a:latin typeface="EB Garamond"/>
              </a:rPr>
              <a:t>Kenneth Bailey </a:t>
            </a:r>
            <a:br>
              <a:rPr lang="en-US" dirty="0">
                <a:latin typeface="EB Garamond"/>
                <a:ea typeface="EB Garamond"/>
              </a:rPr>
            </a:br>
            <a:r>
              <a:rPr kumimoji="0" lang="en-US" sz="2400" b="1" i="0" u="none" strike="noStrike" kern="1200" cap="none" spc="0" normalizeH="0" baseline="0" noProof="0" dirty="0">
                <a:ln>
                  <a:noFill/>
                </a:ln>
                <a:solidFill>
                  <a:srgbClr val="0A2240"/>
                </a:solidFill>
                <a:effectLst/>
                <a:uLnTx/>
                <a:uFillTx/>
                <a:latin typeface="EB Garamond"/>
                <a:ea typeface="+mn-ea"/>
                <a:cs typeface="+mn-cs"/>
              </a:rPr>
              <a:t>Contracting Officer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A2240"/>
                </a:solidFill>
                <a:effectLst/>
                <a:uLnTx/>
                <a:uFillTx/>
                <a:latin typeface="EB Garamond"/>
                <a:ea typeface="+mn-ea"/>
                <a:cs typeface="+mn-cs"/>
              </a:rPr>
              <a:t>A/OPE/AQM/DSCD/LG/ATA/T </a:t>
            </a:r>
          </a:p>
          <a:p>
            <a:endParaRPr lang="en-US" dirty="0">
              <a:solidFill>
                <a:srgbClr val="0A2240"/>
              </a:solidFill>
              <a:latin typeface="EB Garamond"/>
            </a:endParaRPr>
          </a:p>
        </p:txBody>
      </p:sp>
      <p:cxnSp>
        <p:nvCxnSpPr>
          <p:cNvPr id="20" name="Straight Arrow Connector 19">
            <a:extLst>
              <a:ext uri="{FF2B5EF4-FFF2-40B4-BE49-F238E27FC236}">
                <a16:creationId xmlns:a16="http://schemas.microsoft.com/office/drawing/2014/main" id="{1F25321A-A438-32A2-14E9-1DD9A3A7AB51}"/>
              </a:ext>
            </a:extLst>
          </p:cNvPr>
          <p:cNvCxnSpPr>
            <a:cxnSpLocks/>
          </p:cNvCxnSpPr>
          <p:nvPr/>
        </p:nvCxnSpPr>
        <p:spPr>
          <a:xfrm flipH="1">
            <a:off x="8266920" y="2493442"/>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4" name="Picture 2">
            <a:extLst>
              <a:ext uri="{FF2B5EF4-FFF2-40B4-BE49-F238E27FC236}">
                <a16:creationId xmlns:a16="http://schemas.microsoft.com/office/drawing/2014/main" id="{2154A4D2-582C-18F2-B581-0DE25F626C97}"/>
              </a:ext>
            </a:extLst>
          </p:cNvPr>
          <p:cNvPicPr>
            <a:picLocks noChangeAspect="1" noChangeArrowheads="1"/>
          </p:cNvPicPr>
          <p:nvPr/>
        </p:nvPicPr>
        <p:blipFill>
          <a:blip r:embed="rId3"/>
          <a:srcRect l="201" r="201"/>
          <a:stretch/>
        </p:blipFill>
        <p:spPr bwMode="auto">
          <a:xfrm>
            <a:off x="6090712" y="1750750"/>
            <a:ext cx="2130549" cy="2116250"/>
          </a:xfrm>
          <a:prstGeom prst="ellipse">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279D297-0CD0-F891-A1F2-5C3648B168C3}"/>
              </a:ext>
            </a:extLst>
          </p:cNvPr>
          <p:cNvPicPr>
            <a:picLocks noChangeAspect="1" noChangeArrowheads="1"/>
          </p:cNvPicPr>
          <p:nvPr/>
        </p:nvPicPr>
        <p:blipFill>
          <a:blip r:embed="rId4"/>
          <a:srcRect l="2014" r="2014"/>
          <a:stretch/>
        </p:blipFill>
        <p:spPr bwMode="auto">
          <a:xfrm>
            <a:off x="392242" y="1753066"/>
            <a:ext cx="2130549" cy="2116250"/>
          </a:xfrm>
          <a:prstGeom prst="ellipse">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B9903C8A-823E-810E-FEF4-C1D6F07462CB}"/>
              </a:ext>
            </a:extLst>
          </p:cNvPr>
          <p:cNvPicPr>
            <a:picLocks noChangeAspect="1" noChangeArrowheads="1"/>
          </p:cNvPicPr>
          <p:nvPr/>
        </p:nvPicPr>
        <p:blipFill>
          <a:blip r:embed="rId5"/>
          <a:srcRect t="27651" b="27651"/>
          <a:stretch/>
        </p:blipFill>
        <p:spPr bwMode="auto">
          <a:xfrm>
            <a:off x="392241" y="4095003"/>
            <a:ext cx="2130549" cy="2116250"/>
          </a:xfrm>
          <a:prstGeom prst="ellipse">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3855276-F802-4A66-EBAA-2EF7CB1A49A3}"/>
              </a:ext>
            </a:extLst>
          </p:cNvPr>
          <p:cNvSpPr txBox="1"/>
          <p:nvPr/>
        </p:nvSpPr>
        <p:spPr>
          <a:xfrm>
            <a:off x="2522790" y="2151148"/>
            <a:ext cx="4258883"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0A2240"/>
                </a:solidFill>
                <a:latin typeface="EB Garamond"/>
              </a:rPr>
              <a:t>Fabiola A. Bellevue</a:t>
            </a:r>
            <a:br>
              <a:rPr lang="en-US" b="1" dirty="0">
                <a:solidFill>
                  <a:srgbClr val="0A2240"/>
                </a:solidFill>
                <a:ea typeface="+mn-lt"/>
                <a:cs typeface="+mn-lt"/>
              </a:rPr>
            </a:br>
            <a:r>
              <a:rPr lang="en-US" sz="2400" b="1" dirty="0">
                <a:solidFill>
                  <a:srgbClr val="0A2240"/>
                </a:solidFill>
                <a:latin typeface="EB Garamond"/>
              </a:rPr>
              <a:t>Branch Chief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A2240"/>
                </a:solidFill>
                <a:effectLst/>
                <a:uLnTx/>
                <a:uFillTx/>
                <a:latin typeface="EB Garamond"/>
                <a:ea typeface="+mn-ea"/>
                <a:cs typeface="+mn-cs"/>
              </a:rPr>
              <a:t>A/OPE/AQM/DSCD/LG/ATA/T </a:t>
            </a:r>
          </a:p>
        </p:txBody>
      </p:sp>
      <p:cxnSp>
        <p:nvCxnSpPr>
          <p:cNvPr id="15" name="Straight Arrow Connector 14">
            <a:extLst>
              <a:ext uri="{FF2B5EF4-FFF2-40B4-BE49-F238E27FC236}">
                <a16:creationId xmlns:a16="http://schemas.microsoft.com/office/drawing/2014/main" id="{72EA059A-29A3-CF14-E470-B99EB47B4B77}"/>
              </a:ext>
            </a:extLst>
          </p:cNvPr>
          <p:cNvCxnSpPr>
            <a:cxnSpLocks/>
          </p:cNvCxnSpPr>
          <p:nvPr/>
        </p:nvCxnSpPr>
        <p:spPr>
          <a:xfrm flipH="1">
            <a:off x="2624269" y="2587137"/>
            <a:ext cx="2606400" cy="0"/>
          </a:xfrm>
          <a:prstGeom prst="straightConnector1">
            <a:avLst/>
          </a:prstGeom>
          <a:ln w="12700">
            <a:solidFill>
              <a:schemeClr val="accent4"/>
            </a:solidFill>
            <a:prstDash val="soli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2677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666646" y="1384127"/>
            <a:ext cx="4437709" cy="3867684"/>
          </a:xfrm>
        </p:spPr>
        <p:txBody>
          <a:bodyPr>
            <a:normAutofit fontScale="90000"/>
          </a:bodyPr>
          <a:lstStyle/>
          <a:p>
            <a:pPr algn="l"/>
            <a:r>
              <a:rPr lang="en-US" sz="5300" dirty="0">
                <a:latin typeface="EB Garamond"/>
                <a:ea typeface="EB Garamond"/>
              </a:rPr>
              <a:t>Patrick Mitchell</a:t>
            </a:r>
            <a:br>
              <a:rPr lang="en-US" sz="4900" dirty="0">
                <a:latin typeface="EB Garamond"/>
                <a:ea typeface="EB Garamond"/>
              </a:rPr>
            </a:br>
            <a:r>
              <a:rPr lang="en-US" sz="4900" b="0" dirty="0">
                <a:latin typeface="EB Garamond"/>
                <a:ea typeface="EB Garamond"/>
              </a:rPr>
              <a:t>Office Director</a:t>
            </a:r>
            <a:br>
              <a:rPr lang="en-US" sz="4900" b="0" dirty="0">
                <a:solidFill>
                  <a:srgbClr val="FFFFFF"/>
                </a:solidFill>
                <a:latin typeface="EB Garamond"/>
                <a:ea typeface="EB Garamond"/>
              </a:rPr>
            </a:br>
            <a:r>
              <a:rPr lang="en-US" sz="2700" b="0" dirty="0">
                <a:solidFill>
                  <a:srgbClr val="FFFFFF"/>
                </a:solidFill>
                <a:latin typeface="EB Garamond"/>
                <a:ea typeface="EB Garamond"/>
              </a:rPr>
              <a:t>Diplomatic Security,</a:t>
            </a:r>
            <a:br>
              <a:rPr lang="en-US" sz="2700" b="0" dirty="0">
                <a:solidFill>
                  <a:srgbClr val="FFFFFF"/>
                </a:solidFill>
                <a:latin typeface="EB Garamond"/>
                <a:ea typeface="EB Garamond"/>
              </a:rPr>
            </a:br>
            <a:r>
              <a:rPr lang="en-US" sz="2700" b="0" dirty="0">
                <a:solidFill>
                  <a:srgbClr val="FFFFFF"/>
                </a:solidFill>
                <a:latin typeface="EB Garamond"/>
                <a:ea typeface="EB Garamond"/>
              </a:rPr>
              <a:t>Office of Overseas Protective Operations (DS/OPO) </a:t>
            </a:r>
            <a:br>
              <a:rPr lang="en-US" sz="2400" b="0" dirty="0">
                <a:solidFill>
                  <a:srgbClr val="FFFFFF"/>
                </a:solidFill>
                <a:latin typeface="EB Garamond"/>
                <a:ea typeface="EB Garamond"/>
              </a:rPr>
            </a:br>
            <a:br>
              <a:rPr lang="en-US" sz="2400" b="0" dirty="0">
                <a:solidFill>
                  <a:srgbClr val="FFFFFF"/>
                </a:solidFill>
                <a:latin typeface="EB Garamond"/>
                <a:ea typeface="EB Garamond"/>
              </a:rPr>
            </a:br>
            <a:br>
              <a:rPr lang="en-US" sz="2400" b="0" dirty="0">
                <a:solidFill>
                  <a:srgbClr val="FFFFFF"/>
                </a:solidFill>
                <a:latin typeface="EB Garamond"/>
                <a:ea typeface="EB Garamond"/>
              </a:rPr>
            </a:br>
            <a:br>
              <a:rPr lang="en-US" sz="2400" b="0" dirty="0">
                <a:solidFill>
                  <a:srgbClr val="FFFFFF"/>
                </a:solidFill>
                <a:latin typeface="EB Garamond"/>
                <a:ea typeface="EB Garamond"/>
              </a:rPr>
            </a:br>
            <a:r>
              <a:rPr kumimoji="0" lang="en-US" sz="3200" b="0" i="0" u="none" strike="noStrike" kern="1200" cap="none" spc="0" normalizeH="0" baseline="0" noProof="0" dirty="0">
                <a:ln>
                  <a:noFill/>
                </a:ln>
                <a:solidFill>
                  <a:srgbClr val="FFFFFF"/>
                </a:solidFill>
                <a:effectLst/>
                <a:uLnTx/>
                <a:uFillTx/>
                <a:latin typeface="EB Garamond"/>
                <a:ea typeface="EB Garamond"/>
                <a:cs typeface="+mj-cs"/>
              </a:rPr>
              <a:t>Welcome Message</a:t>
            </a:r>
            <a:endParaRPr lang="en-US" sz="2400" b="0" dirty="0">
              <a:solidFill>
                <a:srgbClr val="FFFFFF"/>
              </a:solidFill>
              <a:latin typeface="EB Garamond"/>
              <a:ea typeface="EB Garamond"/>
            </a:endParaRPr>
          </a:p>
        </p:txBody>
      </p:sp>
      <p:pic>
        <p:nvPicPr>
          <p:cNvPr id="4" name="Picture 3" descr="A logo of a department of state&#10;&#10;Description automatically generated">
            <a:extLst>
              <a:ext uri="{FF2B5EF4-FFF2-40B4-BE49-F238E27FC236}">
                <a16:creationId xmlns:a16="http://schemas.microsoft.com/office/drawing/2014/main" id="{2C92C616-76B0-011E-D872-F906529842BB}"/>
              </a:ext>
            </a:extLst>
          </p:cNvPr>
          <p:cNvPicPr>
            <a:picLocks noChangeAspect="1"/>
          </p:cNvPicPr>
          <p:nvPr/>
        </p:nvPicPr>
        <p:blipFill>
          <a:blip r:embed="rId2"/>
          <a:stretch>
            <a:fillRect/>
          </a:stretch>
        </p:blipFill>
        <p:spPr>
          <a:xfrm>
            <a:off x="9398674" y="2042960"/>
            <a:ext cx="1916675" cy="1876530"/>
          </a:xfrm>
          <a:prstGeom prst="rect">
            <a:avLst/>
          </a:prstGeom>
        </p:spPr>
      </p:pic>
      <p:pic>
        <p:nvPicPr>
          <p:cNvPr id="2" name="Picture 1" descr="A person in a suit and tie&#10;&#10;Description automatically generated">
            <a:extLst>
              <a:ext uri="{FF2B5EF4-FFF2-40B4-BE49-F238E27FC236}">
                <a16:creationId xmlns:a16="http://schemas.microsoft.com/office/drawing/2014/main" id="{072B7CC0-5970-F1AD-2C42-95BE7D7B15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5600" y="1597891"/>
            <a:ext cx="2568111" cy="2835564"/>
          </a:xfrm>
          <a:prstGeom prst="ellipse">
            <a:avLst/>
          </a:prstGeom>
        </p:spPr>
      </p:pic>
    </p:spTree>
    <p:extLst>
      <p:ext uri="{BB962C8B-B14F-4D97-AF65-F5344CB8AC3E}">
        <p14:creationId xmlns:p14="http://schemas.microsoft.com/office/powerpoint/2010/main" val="2306477001"/>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626750" y="593436"/>
            <a:ext cx="4978647" cy="2835564"/>
          </a:xfrm>
        </p:spPr>
        <p:txBody>
          <a:bodyPr>
            <a:normAutofit/>
          </a:bodyPr>
          <a:lstStyle/>
          <a:p>
            <a:pPr algn="l"/>
            <a:r>
              <a:rPr lang="en-US" sz="4800" dirty="0">
                <a:latin typeface="EB Garamond"/>
                <a:ea typeface="EB Garamond"/>
              </a:rPr>
              <a:t>Patrick Mitchell</a:t>
            </a:r>
            <a:br>
              <a:rPr lang="en-US" sz="4800" dirty="0">
                <a:latin typeface="EB Garamond"/>
                <a:ea typeface="EB Garamond"/>
              </a:rPr>
            </a:br>
            <a:r>
              <a:rPr lang="en-US" sz="4400" b="0" dirty="0">
                <a:latin typeface="EB Garamond"/>
                <a:ea typeface="EB Garamond"/>
              </a:rPr>
              <a:t>Office Director</a:t>
            </a:r>
            <a:br>
              <a:rPr lang="en-US" sz="4800" b="0" dirty="0">
                <a:solidFill>
                  <a:srgbClr val="FFFFFF"/>
                </a:solidFill>
                <a:latin typeface="EB Garamond"/>
                <a:ea typeface="EB Garamond"/>
              </a:rPr>
            </a:br>
            <a:r>
              <a:rPr lang="en-US" sz="2400" b="0" dirty="0">
                <a:solidFill>
                  <a:srgbClr val="FFFFFF"/>
                </a:solidFill>
                <a:latin typeface="EB Garamond"/>
                <a:ea typeface="EB Garamond"/>
              </a:rPr>
              <a:t>DS/OPO </a:t>
            </a:r>
            <a:br>
              <a:rPr lang="en-US" sz="2400" b="0" dirty="0">
                <a:solidFill>
                  <a:srgbClr val="FFFFFF"/>
                </a:solidFill>
                <a:latin typeface="EB Garamond"/>
                <a:ea typeface="EB Garamond"/>
              </a:rPr>
            </a:br>
            <a:endParaRPr lang="en-US" sz="2400" b="0" dirty="0">
              <a:solidFill>
                <a:srgbClr val="FFFFFF"/>
              </a:solidFill>
              <a:latin typeface="EB Garamond"/>
              <a:ea typeface="EB Garamond"/>
            </a:endParaRPr>
          </a:p>
        </p:txBody>
      </p:sp>
      <p:sp>
        <p:nvSpPr>
          <p:cNvPr id="3" name="Content Placeholder 1">
            <a:extLst>
              <a:ext uri="{FF2B5EF4-FFF2-40B4-BE49-F238E27FC236}">
                <a16:creationId xmlns:a16="http://schemas.microsoft.com/office/drawing/2014/main" id="{4769C4C8-4545-54B6-8E62-65E198C28D3D}"/>
              </a:ext>
            </a:extLst>
          </p:cNvPr>
          <p:cNvSpPr>
            <a:spLocks noGrp="1"/>
          </p:cNvSpPr>
          <p:nvPr>
            <p:ph idx="1"/>
          </p:nvPr>
        </p:nvSpPr>
        <p:spPr>
          <a:xfrm>
            <a:off x="5982383" y="151169"/>
            <a:ext cx="5923533" cy="6226524"/>
          </a:xfrm>
        </p:spPr>
        <p:txBody>
          <a:bodyPr vert="horz" lIns="91440" tIns="45720" rIns="91440" bIns="45720" rtlCol="0" anchor="t">
            <a:normAutofit/>
          </a:bodyPr>
          <a:lstStyle/>
          <a:p>
            <a:pPr indent="0">
              <a:lnSpc>
                <a:spcPct val="100000"/>
              </a:lnSpc>
              <a:spcBef>
                <a:spcPts val="0"/>
              </a:spcBef>
              <a:buNone/>
            </a:pPr>
            <a:r>
              <a:rPr lang="en-US" sz="1600" dirty="0">
                <a:latin typeface="EB Garamond"/>
                <a:ea typeface="Open Sans"/>
                <a:cs typeface="Calibri"/>
              </a:rPr>
              <a:t>Supervisory Special Agent (SSA) Mitchell is currently the Office Director of the Office of Overseas Protective Operations and formerly the Division Chief for the Worldwide Protective Services Division.</a:t>
            </a:r>
          </a:p>
          <a:p>
            <a:pPr indent="0">
              <a:lnSpc>
                <a:spcPct val="100000"/>
              </a:lnSpc>
              <a:spcBef>
                <a:spcPts val="0"/>
              </a:spcBef>
              <a:buNone/>
            </a:pPr>
            <a:endParaRPr lang="en-US" sz="1600" dirty="0">
              <a:latin typeface="EB Garamond"/>
              <a:ea typeface="Open Sans"/>
              <a:cs typeface="Calibri"/>
            </a:endParaRPr>
          </a:p>
          <a:p>
            <a:pPr indent="0">
              <a:lnSpc>
                <a:spcPct val="100000"/>
              </a:lnSpc>
              <a:spcBef>
                <a:spcPts val="0"/>
              </a:spcBef>
              <a:buNone/>
            </a:pPr>
            <a:r>
              <a:rPr lang="en-US" sz="1600" dirty="0">
                <a:latin typeface="EB Garamond"/>
                <a:ea typeface="Open Sans"/>
                <a:cs typeface="Calibri"/>
              </a:rPr>
              <a:t>SSA Mitchell has been a Special Agent with the U.S. Department of State’s Diplomatic Security Service (DSS) since 1999.  SSA Mitchell started his career in the Washington Field Office where he conducted numerous criminal investigations and provided protection for former Secretaries of State Madelaine Albright and Colin Powell.  He has served overseas at the U.S. Embassies in Cairo, Egypt, Manila, Philippines, Baghdad Iraq, San Jose, Costa Rica, and Kabul, Afghanistan. </a:t>
            </a:r>
          </a:p>
        </p:txBody>
      </p:sp>
      <p:pic>
        <p:nvPicPr>
          <p:cNvPr id="7" name="Picture Placeholder 6">
            <a:extLst>
              <a:ext uri="{FF2B5EF4-FFF2-40B4-BE49-F238E27FC236}">
                <a16:creationId xmlns:a16="http://schemas.microsoft.com/office/drawing/2014/main" id="{02C37DB5-F940-32D2-9067-3E4E380BBE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235" b="14898"/>
          <a:stretch/>
        </p:blipFill>
        <p:spPr>
          <a:xfrm>
            <a:off x="5712538" y="4350327"/>
            <a:ext cx="6101014" cy="2027366"/>
          </a:xfrm>
          <a:prstGeom prst="rect">
            <a:avLst/>
          </a:prstGeom>
          <a:ln>
            <a:noFill/>
          </a:ln>
          <a:effectLst>
            <a:softEdge rad="112500"/>
          </a:effectLst>
        </p:spPr>
      </p:pic>
      <p:pic>
        <p:nvPicPr>
          <p:cNvPr id="9" name="Picture 8" descr="A person in a suit and tie&#10;&#10;Description automatically generated">
            <a:extLst>
              <a:ext uri="{FF2B5EF4-FFF2-40B4-BE49-F238E27FC236}">
                <a16:creationId xmlns:a16="http://schemas.microsoft.com/office/drawing/2014/main" id="{22CB5CE1-C7B4-A46B-A7DF-DC41CD95FE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6634" y="3264431"/>
            <a:ext cx="2568111" cy="2835564"/>
          </a:xfrm>
          <a:prstGeom prst="ellipse">
            <a:avLst/>
          </a:prstGeom>
        </p:spPr>
      </p:pic>
      <p:pic>
        <p:nvPicPr>
          <p:cNvPr id="2" name="Picture 1">
            <a:extLst>
              <a:ext uri="{FF2B5EF4-FFF2-40B4-BE49-F238E27FC236}">
                <a16:creationId xmlns:a16="http://schemas.microsoft.com/office/drawing/2014/main" id="{EC4637C5-8297-07B1-8221-C661FF63383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327" b="1291"/>
          <a:stretch/>
        </p:blipFill>
        <p:spPr>
          <a:xfrm>
            <a:off x="8457192" y="3429000"/>
            <a:ext cx="3733346" cy="1850581"/>
          </a:xfrm>
          <a:prstGeom prst="rect">
            <a:avLst/>
          </a:prstGeom>
          <a:ln>
            <a:noFill/>
          </a:ln>
          <a:effectLst>
            <a:softEdge rad="112500"/>
          </a:effectLst>
        </p:spPr>
      </p:pic>
    </p:spTree>
    <p:extLst>
      <p:ext uri="{BB962C8B-B14F-4D97-AF65-F5344CB8AC3E}">
        <p14:creationId xmlns:p14="http://schemas.microsoft.com/office/powerpoint/2010/main" val="1479092091"/>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59380F-4206-598E-7822-648CB1BF9BCB}"/>
              </a:ext>
            </a:extLst>
          </p:cNvPr>
          <p:cNvSpPr>
            <a:spLocks noGrp="1"/>
          </p:cNvSpPr>
          <p:nvPr>
            <p:ph type="title"/>
          </p:nvPr>
        </p:nvSpPr>
        <p:spPr>
          <a:xfrm>
            <a:off x="400222" y="342447"/>
            <a:ext cx="10515600" cy="837669"/>
          </a:xfrm>
        </p:spPr>
        <p:txBody>
          <a:bodyPr>
            <a:noAutofit/>
          </a:bodyPr>
          <a:lstStyle/>
          <a:p>
            <a:r>
              <a:rPr lang="en-US" sz="4400" dirty="0">
                <a:latin typeface="EB Garamond"/>
                <a:ea typeface="EB Garamond"/>
              </a:rPr>
              <a:t>Office of Overseas  Protective Operations</a:t>
            </a:r>
          </a:p>
        </p:txBody>
      </p:sp>
      <p:sp>
        <p:nvSpPr>
          <p:cNvPr id="6" name="TextBox 5">
            <a:extLst>
              <a:ext uri="{FF2B5EF4-FFF2-40B4-BE49-F238E27FC236}">
                <a16:creationId xmlns:a16="http://schemas.microsoft.com/office/drawing/2014/main" id="{640537CE-AF1C-5FF6-F09D-9B9BE1A4FE79}"/>
              </a:ext>
            </a:extLst>
          </p:cNvPr>
          <p:cNvSpPr txBox="1"/>
          <p:nvPr/>
        </p:nvSpPr>
        <p:spPr>
          <a:xfrm>
            <a:off x="724596" y="1955673"/>
            <a:ext cx="4937169" cy="1754326"/>
          </a:xfrm>
          <a:prstGeom prst="rect">
            <a:avLst/>
          </a:prstGeom>
          <a:noFill/>
        </p:spPr>
        <p:txBody>
          <a:bodyPr wrap="square">
            <a:spAutoFit/>
          </a:bodyPr>
          <a:lstStyle/>
          <a:p>
            <a:pPr marL="0" indent="0">
              <a:lnSpc>
                <a:spcPct val="100000"/>
              </a:lnSpc>
              <a:buNone/>
            </a:pPr>
            <a:r>
              <a:rPr lang="en-US" sz="1800" b="1" dirty="0">
                <a:latin typeface="EB Garamond"/>
                <a:ea typeface="Calibri"/>
                <a:cs typeface="Calibri"/>
              </a:rPr>
              <a:t>Mission Statement</a:t>
            </a:r>
          </a:p>
          <a:p>
            <a:pPr marL="0" indent="0">
              <a:lnSpc>
                <a:spcPct val="100000"/>
              </a:lnSpc>
              <a:buNone/>
            </a:pPr>
            <a:endParaRPr lang="en-US" sz="1800" b="1" dirty="0">
              <a:latin typeface="EB Garamond"/>
              <a:ea typeface="Calibri"/>
              <a:cs typeface="Calibri"/>
            </a:endParaRPr>
          </a:p>
          <a:p>
            <a:pPr marL="0" indent="0">
              <a:lnSpc>
                <a:spcPct val="100000"/>
              </a:lnSpc>
              <a:buNone/>
            </a:pPr>
            <a:r>
              <a:rPr lang="en-US" sz="1800" dirty="0">
                <a:latin typeface="EB Garamond"/>
                <a:ea typeface="Calibri"/>
                <a:cs typeface="Calibri"/>
              </a:rPr>
              <a:t>​The Office of Overseas Protective Operations directs, develops, and delivers programs, operational guidance, and resources to sustain effective security forces at U.S. diplomatic missions.</a:t>
            </a:r>
          </a:p>
        </p:txBody>
      </p:sp>
      <p:sp>
        <p:nvSpPr>
          <p:cNvPr id="8" name="TextBox 7">
            <a:extLst>
              <a:ext uri="{FF2B5EF4-FFF2-40B4-BE49-F238E27FC236}">
                <a16:creationId xmlns:a16="http://schemas.microsoft.com/office/drawing/2014/main" id="{E0014F68-C580-4AC5-EE72-03CB67238735}"/>
              </a:ext>
            </a:extLst>
          </p:cNvPr>
          <p:cNvSpPr txBox="1"/>
          <p:nvPr/>
        </p:nvSpPr>
        <p:spPr>
          <a:xfrm>
            <a:off x="774089" y="4122072"/>
            <a:ext cx="4937169" cy="1477328"/>
          </a:xfrm>
          <a:prstGeom prst="rect">
            <a:avLst/>
          </a:prstGeom>
          <a:noFill/>
        </p:spPr>
        <p:txBody>
          <a:bodyPr wrap="square">
            <a:spAutoFit/>
          </a:bodyPr>
          <a:lstStyle/>
          <a:p>
            <a:pPr marL="0" indent="0">
              <a:lnSpc>
                <a:spcPct val="100000"/>
              </a:lnSpc>
              <a:buNone/>
            </a:pPr>
            <a:r>
              <a:rPr lang="en-US" sz="1800" b="1" dirty="0">
                <a:latin typeface="EB Garamond"/>
                <a:ea typeface="Calibri"/>
                <a:cs typeface="Calibri"/>
              </a:rPr>
              <a:t>Vision Statement</a:t>
            </a:r>
          </a:p>
          <a:p>
            <a:pPr marL="0" indent="0">
              <a:lnSpc>
                <a:spcPct val="100000"/>
              </a:lnSpc>
              <a:buNone/>
            </a:pPr>
            <a:endParaRPr lang="en-US" sz="1800" b="1" dirty="0">
              <a:latin typeface="EB Garamond"/>
              <a:ea typeface="Calibri"/>
              <a:cs typeface="Calibri"/>
            </a:endParaRPr>
          </a:p>
          <a:p>
            <a:pPr marL="0" indent="0">
              <a:lnSpc>
                <a:spcPct val="100000"/>
              </a:lnSpc>
              <a:buNone/>
            </a:pPr>
            <a:r>
              <a:rPr lang="en-US" sz="1800" dirty="0">
                <a:latin typeface="EB Garamond"/>
                <a:ea typeface="Calibri"/>
                <a:cs typeface="Calibri"/>
              </a:rPr>
              <a:t>​​The Office of Overseas Protective Operations is the U.S.  Government leader in global force management and oversight. </a:t>
            </a:r>
          </a:p>
        </p:txBody>
      </p:sp>
      <p:pic>
        <p:nvPicPr>
          <p:cNvPr id="11" name="Picture 10" descr="A logo of a department of state&#10;&#10;Description automatically generated">
            <a:extLst>
              <a:ext uri="{FF2B5EF4-FFF2-40B4-BE49-F238E27FC236}">
                <a16:creationId xmlns:a16="http://schemas.microsoft.com/office/drawing/2014/main" id="{6722CE3E-59EE-EC03-C1A3-0A192FB28210}"/>
              </a:ext>
            </a:extLst>
          </p:cNvPr>
          <p:cNvPicPr>
            <a:picLocks noChangeAspect="1"/>
          </p:cNvPicPr>
          <p:nvPr/>
        </p:nvPicPr>
        <p:blipFill>
          <a:blip r:embed="rId2"/>
          <a:stretch>
            <a:fillRect/>
          </a:stretch>
        </p:blipFill>
        <p:spPr>
          <a:xfrm>
            <a:off x="7169040" y="2498943"/>
            <a:ext cx="2635134" cy="2579941"/>
          </a:xfrm>
          <a:prstGeom prst="rect">
            <a:avLst/>
          </a:prstGeom>
        </p:spPr>
      </p:pic>
    </p:spTree>
    <p:extLst>
      <p:ext uri="{BB962C8B-B14F-4D97-AF65-F5344CB8AC3E}">
        <p14:creationId xmlns:p14="http://schemas.microsoft.com/office/powerpoint/2010/main" val="3971569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91820C-70BB-1261-EA8B-463EFCBA853F}"/>
              </a:ext>
            </a:extLst>
          </p:cNvPr>
          <p:cNvSpPr>
            <a:spLocks noGrp="1"/>
          </p:cNvSpPr>
          <p:nvPr>
            <p:ph type="title"/>
          </p:nvPr>
        </p:nvSpPr>
        <p:spPr>
          <a:xfrm>
            <a:off x="757643" y="1496291"/>
            <a:ext cx="4445846" cy="3329634"/>
          </a:xfrm>
        </p:spPr>
        <p:txBody>
          <a:bodyPr>
            <a:normAutofit fontScale="90000"/>
          </a:bodyPr>
          <a:lstStyle/>
          <a:p>
            <a:pPr algn="l"/>
            <a:r>
              <a:rPr lang="en-US" sz="5300" dirty="0">
                <a:latin typeface="EB Garamond"/>
                <a:ea typeface="EB Garamond"/>
              </a:rPr>
              <a:t>Joshua Weisman</a:t>
            </a:r>
            <a:br>
              <a:rPr lang="en-US" sz="5300" dirty="0">
                <a:latin typeface="EB Garamond"/>
                <a:ea typeface="EB Garamond"/>
              </a:rPr>
            </a:br>
            <a:r>
              <a:rPr lang="en-US" sz="4900" b="0" dirty="0">
                <a:latin typeface="EB Garamond"/>
                <a:ea typeface="EB Garamond"/>
              </a:rPr>
              <a:t>Division Chief</a:t>
            </a:r>
            <a:br>
              <a:rPr lang="en-US" sz="4800" b="0" dirty="0">
                <a:solidFill>
                  <a:srgbClr val="FFFFFF"/>
                </a:solidFill>
                <a:latin typeface="EB Garamond"/>
                <a:ea typeface="EB Garamond"/>
              </a:rPr>
            </a:br>
            <a:r>
              <a:rPr lang="en-US" sz="2700" b="0" dirty="0">
                <a:solidFill>
                  <a:srgbClr val="FFFFFF"/>
                </a:solidFill>
                <a:latin typeface="EB Garamond"/>
                <a:ea typeface="EB Garamond"/>
              </a:rPr>
              <a:t>Facilities Protection Division (DS/OPO/FPD)</a:t>
            </a:r>
            <a:br>
              <a:rPr lang="en-US" sz="2400" b="0" dirty="0">
                <a:solidFill>
                  <a:srgbClr val="FFFFFF"/>
                </a:solidFill>
                <a:latin typeface="EB Garamond"/>
                <a:ea typeface="EB Garamond"/>
              </a:rPr>
            </a:br>
            <a:br>
              <a:rPr lang="en-US" sz="2400" b="0" dirty="0">
                <a:solidFill>
                  <a:srgbClr val="FFFFFF"/>
                </a:solidFill>
                <a:latin typeface="EB Garamond"/>
                <a:ea typeface="EB Garamond"/>
              </a:rPr>
            </a:br>
            <a:r>
              <a:rPr kumimoji="0" lang="en-US" sz="3200" b="0" i="0" u="none" strike="noStrike" kern="1200" cap="none" spc="0" normalizeH="0" baseline="0" noProof="0" dirty="0">
                <a:ln>
                  <a:noFill/>
                </a:ln>
                <a:solidFill>
                  <a:srgbClr val="FFFFFF"/>
                </a:solidFill>
                <a:effectLst/>
                <a:uLnTx/>
                <a:uFillTx/>
                <a:latin typeface="EB Garamond"/>
                <a:ea typeface="EB Garamond"/>
                <a:cs typeface="+mj-cs"/>
              </a:rPr>
              <a:t>Introduction to FPD</a:t>
            </a:r>
            <a:endParaRPr lang="en-US" sz="2400" b="0" dirty="0">
              <a:solidFill>
                <a:srgbClr val="FFFFFF"/>
              </a:solidFill>
              <a:latin typeface="EB Garamond"/>
              <a:ea typeface="EB Garamond"/>
            </a:endParaRPr>
          </a:p>
        </p:txBody>
      </p:sp>
      <p:pic>
        <p:nvPicPr>
          <p:cNvPr id="4" name="Picture 3" descr="A logo of a department of state&#10;&#10;Description automatically generated">
            <a:extLst>
              <a:ext uri="{FF2B5EF4-FFF2-40B4-BE49-F238E27FC236}">
                <a16:creationId xmlns:a16="http://schemas.microsoft.com/office/drawing/2014/main" id="{2C92C616-76B0-011E-D872-F906529842BB}"/>
              </a:ext>
            </a:extLst>
          </p:cNvPr>
          <p:cNvPicPr>
            <a:picLocks noChangeAspect="1"/>
          </p:cNvPicPr>
          <p:nvPr/>
        </p:nvPicPr>
        <p:blipFill>
          <a:blip r:embed="rId2"/>
          <a:stretch>
            <a:fillRect/>
          </a:stretch>
        </p:blipFill>
        <p:spPr>
          <a:xfrm>
            <a:off x="9398674" y="2042960"/>
            <a:ext cx="1916675" cy="1876530"/>
          </a:xfrm>
          <a:prstGeom prst="rect">
            <a:avLst/>
          </a:prstGeom>
        </p:spPr>
      </p:pic>
      <p:pic>
        <p:nvPicPr>
          <p:cNvPr id="3" name="Picture 2" descr="A person in a suit and tie&#10;&#10;Description automatically generated">
            <a:extLst>
              <a:ext uri="{FF2B5EF4-FFF2-40B4-BE49-F238E27FC236}">
                <a16:creationId xmlns:a16="http://schemas.microsoft.com/office/drawing/2014/main" id="{E38C12B7-1F18-CFD9-3BE0-47BDF9B5A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0696" y="1658725"/>
            <a:ext cx="2427779" cy="2774729"/>
          </a:xfrm>
          <a:prstGeom prst="ellipse">
            <a:avLst/>
          </a:prstGeom>
        </p:spPr>
      </p:pic>
    </p:spTree>
    <p:extLst>
      <p:ext uri="{BB962C8B-B14F-4D97-AF65-F5344CB8AC3E}">
        <p14:creationId xmlns:p14="http://schemas.microsoft.com/office/powerpoint/2010/main" val="594642019"/>
      </p:ext>
    </p:extLst>
  </p:cSld>
  <p:clrMapOvr>
    <a:masterClrMapping/>
  </p:clrMapOvr>
  <mc:AlternateContent xmlns:mc="http://schemas.openxmlformats.org/markup-compatibility/2006" xmlns:p14="http://schemas.microsoft.com/office/powerpoint/2010/main">
    <mc:Choice Requires="p14">
      <p:transition spd="slow" p14:dur="2000" advTm="18494"/>
    </mc:Choice>
    <mc:Fallback xmlns="">
      <p:transition spd="slow" advTm="18494"/>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5EE4FC6E2EDE04E888CBEC76101AEA2" ma:contentTypeVersion="15" ma:contentTypeDescription="Create a new document." ma:contentTypeScope="" ma:versionID="d2d72ba25ab3c0ceee60dd19a9f89cb7">
  <xsd:schema xmlns:xsd="http://www.w3.org/2001/XMLSchema" xmlns:xs="http://www.w3.org/2001/XMLSchema" xmlns:p="http://schemas.microsoft.com/office/2006/metadata/properties" xmlns:ns2="ff016de1-6e9f-460b-8724-7d668bdf58de" xmlns:ns3="f0cb9f17-fbfa-4ea0-b357-24895eeb293b" targetNamespace="http://schemas.microsoft.com/office/2006/metadata/properties" ma:root="true" ma:fieldsID="f0b57e71b622554704dd7536def8feec" ns2:_="" ns3:_="">
    <xsd:import namespace="ff016de1-6e9f-460b-8724-7d668bdf58de"/>
    <xsd:import namespace="f0cb9f17-fbfa-4ea0-b357-24895eeb293b"/>
    <xsd:element name="properties">
      <xsd:complexType>
        <xsd:sequence>
          <xsd:element name="documentManagement">
            <xsd:complexType>
              <xsd:all>
                <xsd:element ref="ns2:MediaServiceMetadata" minOccurs="0"/>
                <xsd:element ref="ns2:MediaServiceFastMetadata" minOccurs="0"/>
                <xsd:element ref="ns2:Comme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bjectDetectorVersions" minOccurs="0"/>
                <xsd:element ref="ns2:MediaServiceGenerationTime" minOccurs="0"/>
                <xsd:element ref="ns2:MediaServiceEventHashCode" minOccurs="0"/>
                <xsd:element ref="ns2:MediaServiceOCR"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016de1-6e9f-460b-8724-7d668bdf58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Comments" ma:index="10" nillable="true" ma:displayName="Comments" ma:description="Provide short description of the document" ma:format="Dropdown" ma:internalName="Comments">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dfd69bd7-072a-406e-990e-336c7c60ff8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cb9f17-fbfa-4ea0-b357-24895eeb293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ea0aa7b6-9a60-4c79-94c3-b75f877c25cf}" ma:internalName="TaxCatchAll" ma:showField="CatchAllData" ma:web="f0cb9f17-fbfa-4ea0-b357-24895eeb293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016de1-6e9f-460b-8724-7d668bdf58de">
      <Terms xmlns="http://schemas.microsoft.com/office/infopath/2007/PartnerControls"/>
    </lcf76f155ced4ddcb4097134ff3c332f>
    <TaxCatchAll xmlns="f0cb9f17-fbfa-4ea0-b357-24895eeb293b" xsi:nil="true"/>
    <Comments xmlns="ff016de1-6e9f-460b-8724-7d668bdf58de" xsi:nil="true"/>
    <SharedWithUsers xmlns="f0cb9f17-fbfa-4ea0-b357-24895eeb293b">
      <UserInfo>
        <DisplayName>Julie Rothhouse</DisplayName>
        <AccountId>12</AccountId>
        <AccountType/>
      </UserInfo>
      <UserInfo>
        <DisplayName>Paula Arevelo</DisplayName>
        <AccountId>17</AccountId>
        <AccountType/>
      </UserInfo>
      <UserInfo>
        <DisplayName>Julie Sun</DisplayName>
        <AccountId>10</AccountId>
        <AccountType/>
      </UserInfo>
      <UserInfo>
        <DisplayName>Kirsten Ljungberg</DisplayName>
        <AccountId>117</AccountId>
        <AccountType/>
      </UserInfo>
      <UserInfo>
        <DisplayName>Tara Nokelby</DisplayName>
        <AccountId>320</AccountId>
        <AccountType/>
      </UserInfo>
    </SharedWithUsers>
  </documentManagement>
</p:properties>
</file>

<file path=customXml/itemProps1.xml><?xml version="1.0" encoding="utf-8"?>
<ds:datastoreItem xmlns:ds="http://schemas.openxmlformats.org/officeDocument/2006/customXml" ds:itemID="{CDAB1E48-AC7B-46D5-BCF2-D3B870DE3654}">
  <ds:schemaRefs>
    <ds:schemaRef ds:uri="http://schemas.microsoft.com/sharepoint/v3/contenttype/forms"/>
  </ds:schemaRefs>
</ds:datastoreItem>
</file>

<file path=customXml/itemProps2.xml><?xml version="1.0" encoding="utf-8"?>
<ds:datastoreItem xmlns:ds="http://schemas.openxmlformats.org/officeDocument/2006/customXml" ds:itemID="{05E7A57C-A34D-40E4-912C-BD2CB64A9691}">
  <ds:schemaRefs>
    <ds:schemaRef ds:uri="f0cb9f17-fbfa-4ea0-b357-24895eeb293b"/>
    <ds:schemaRef ds:uri="ff016de1-6e9f-460b-8724-7d668bdf58d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29210D0F-7D5C-49B7-81D5-40C64F18244F}">
  <ds:schemaRefs>
    <ds:schemaRef ds:uri="f0cb9f17-fbfa-4ea0-b357-24895eeb293b"/>
    <ds:schemaRef ds:uri="ff016de1-6e9f-460b-8724-7d668bdf58de"/>
    <ds:schemaRef ds:uri="http://schemas.microsoft.com/office/2006/metadata/properties"/>
    <ds:schemaRef ds:uri="http://schemas.microsoft.com/office/infopath/2007/PartnerControls"/>
    <ds:schemaRef ds:uri="http://www.w3.org/2000/xmlns/"/>
    <ds:schemaRef ds:uri="http://www.w3.org/2001/XMLSchema-instance"/>
  </ds:schemaRefs>
</ds:datastoreItem>
</file>

<file path=docProps/app.xml><?xml version="1.0" encoding="utf-8"?>
<Properties xmlns="http://schemas.openxmlformats.org/officeDocument/2006/extended-properties" xmlns:vt="http://schemas.openxmlformats.org/officeDocument/2006/docPropsVTypes">
  <TotalTime>3244</TotalTime>
  <Words>2766</Words>
  <Application>Microsoft Office PowerPoint</Application>
  <PresentationFormat>Widescreen</PresentationFormat>
  <Paragraphs>306</Paragraphs>
  <Slides>34</Slides>
  <Notes>12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34</vt:i4>
      </vt:variant>
    </vt:vector>
  </HeadingPairs>
  <TitlesOfParts>
    <vt:vector size="47" baseType="lpstr">
      <vt:lpstr>Aptos</vt:lpstr>
      <vt:lpstr>Arial</vt:lpstr>
      <vt:lpstr>Calibri</vt:lpstr>
      <vt:lpstr>Courier New</vt:lpstr>
      <vt:lpstr>EB Garamond</vt:lpstr>
      <vt:lpstr>Garamond</vt:lpstr>
      <vt:lpstr>Open Sans</vt:lpstr>
      <vt:lpstr>Open Sans ExtraBold</vt:lpstr>
      <vt:lpstr>Open Sans Light</vt:lpstr>
      <vt:lpstr>Segoe UI</vt:lpstr>
      <vt:lpstr>Segoe UI Semibold</vt:lpstr>
      <vt:lpstr>Times New Roman</vt:lpstr>
      <vt:lpstr>Office Theme</vt:lpstr>
      <vt:lpstr>U.S. DEPARTMENT OF STATE (DoS) FY 2024 Q3 INDUSTRY BRIEFING  June 25, 2024 Virtual</vt:lpstr>
      <vt:lpstr>Office of Acquisitions  Management (AQM)   Opening and Introduction</vt:lpstr>
      <vt:lpstr>Agenda</vt:lpstr>
      <vt:lpstr>Introductions</vt:lpstr>
      <vt:lpstr>Introductions</vt:lpstr>
      <vt:lpstr>Patrick Mitchell Office Director Diplomatic Security, Office of Overseas Protective Operations (DS/OPO)     Welcome Message</vt:lpstr>
      <vt:lpstr>Patrick Mitchell Office Director DS/OPO  </vt:lpstr>
      <vt:lpstr>Office of Overseas  Protective Operations</vt:lpstr>
      <vt:lpstr>Joshua Weisman Division Chief Facilities Protection Division (DS/OPO/FPD)  Introduction to FPD</vt:lpstr>
      <vt:lpstr>Joshua Weisman Division Chief DS/OPO/FPD </vt:lpstr>
      <vt:lpstr>Local Guard Program</vt:lpstr>
      <vt:lpstr>Mark Bohac Division Chief Operational Support Division (DS/OPO/OSD)  Introduction to OSD</vt:lpstr>
      <vt:lpstr>Mark Bohac Division Chief DS/OPO/OSD   </vt:lpstr>
      <vt:lpstr>Operational Support Division</vt:lpstr>
      <vt:lpstr>John Stever Division Director/ Senior Contracting Officer Office of Acquisitions Management, Diplomatic Security Contracts Division (A/OPE/AQM/DSCD)   Introduction to DSCD  Procurement Process and Overview</vt:lpstr>
      <vt:lpstr>John Stever Division Director/ Senior Contracting Officer A/OPE/AQM/DSCD</vt:lpstr>
      <vt:lpstr>FPD Local Guard Force </vt:lpstr>
      <vt:lpstr>Other Considerations for US Firms</vt:lpstr>
      <vt:lpstr>Other Considerations</vt:lpstr>
      <vt:lpstr>Contract Format/Requirements</vt:lpstr>
      <vt:lpstr>Contract Format/Requirements</vt:lpstr>
      <vt:lpstr> Authority &amp; Contract Changes</vt:lpstr>
      <vt:lpstr>Upcoming Acquisitions </vt:lpstr>
      <vt:lpstr> Contractor Selection &amp; Awards</vt:lpstr>
      <vt:lpstr>FPD  Requirement: Local Guard </vt:lpstr>
      <vt:lpstr>PowerPoint Presentation</vt:lpstr>
      <vt:lpstr>Key Contract Tasks</vt:lpstr>
      <vt:lpstr>Questions &amp; Answers  </vt:lpstr>
      <vt:lpstr>Resources</vt:lpstr>
      <vt:lpstr>The U.S. Department of State</vt:lpstr>
      <vt:lpstr>The Under Secretary for Management (M)</vt:lpstr>
      <vt:lpstr>Bureau of Administration,  Office of the Procurement Executive (A/OPE)</vt:lpstr>
      <vt:lpstr>Office  of Acquisitions Management</vt:lpstr>
      <vt:lpstr>AQM Procurement Regulation Sources for DOS Requirements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ProSource360 Marketing</dc:creator>
  <cp:lastModifiedBy>Tara Nokelby</cp:lastModifiedBy>
  <cp:revision>183</cp:revision>
  <dcterms:created xsi:type="dcterms:W3CDTF">2023-12-04T16:32:40Z</dcterms:created>
  <dcterms:modified xsi:type="dcterms:W3CDTF">2024-06-28T20:21:49Z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0x01010065EE4FC6E2EDE04E888CBEC76101AEA2</vt:lpwstr>
  </property>
  <property fmtid="{D5CDD505-2E9C-101B-9397-08002B2CF9AE}" pid="3" name="MediaServiceImageTags">
    <vt:lpwstr/>
  </property>
  <property fmtid="{D5CDD505-2E9C-101B-9397-08002B2CF9AE}" pid="4" name="MSIP_Label_1665d9ee-429a-4d5f-97cc-cfb56e044a6e_Enabled">
    <vt:lpwstr>true</vt:lpwstr>
  </property>
  <property fmtid="{D5CDD505-2E9C-101B-9397-08002B2CF9AE}" pid="5" name="MSIP_Label_1665d9ee-429a-4d5f-97cc-cfb56e044a6e_SetDate">
    <vt:lpwstr>2024-03-08T19:30:12Z</vt:lpwstr>
  </property>
  <property fmtid="{D5CDD505-2E9C-101B-9397-08002B2CF9AE}" pid="6" name="MSIP_Label_1665d9ee-429a-4d5f-97cc-cfb56e044a6e_Method">
    <vt:lpwstr>Privileged</vt:lpwstr>
  </property>
  <property fmtid="{D5CDD505-2E9C-101B-9397-08002B2CF9AE}" pid="7" name="MSIP_Label_1665d9ee-429a-4d5f-97cc-cfb56e044a6e_Name">
    <vt:lpwstr>1665d9ee-429a-4d5f-97cc-cfb56e044a6e</vt:lpwstr>
  </property>
  <property fmtid="{D5CDD505-2E9C-101B-9397-08002B2CF9AE}" pid="8" name="MSIP_Label_1665d9ee-429a-4d5f-97cc-cfb56e044a6e_SiteId">
    <vt:lpwstr>66cf5074-5afe-48d1-a691-a12b2121f44b</vt:lpwstr>
  </property>
  <property fmtid="{D5CDD505-2E9C-101B-9397-08002B2CF9AE}" pid="9" name="MSIP_Label_1665d9ee-429a-4d5f-97cc-cfb56e044a6e_ActionId">
    <vt:lpwstr>dd5bce8f-bac2-4c6c-a2ba-67917760e756</vt:lpwstr>
  </property>
  <property fmtid="{D5CDD505-2E9C-101B-9397-08002B2CF9AE}" pid="10" name="MSIP_Label_1665d9ee-429a-4d5f-97cc-cfb56e044a6e_ContentBits">
    <vt:lpwstr>0</vt:lpwstr>
  </property>
</Properties>
</file>